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70" r:id="rId2"/>
    <p:sldId id="533" r:id="rId3"/>
    <p:sldId id="428" r:id="rId4"/>
    <p:sldId id="520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7" r:id="rId30"/>
    <p:sldId id="551" r:id="rId31"/>
    <p:sldId id="552" r:id="rId32"/>
    <p:sldId id="553" r:id="rId33"/>
    <p:sldId id="554" r:id="rId34"/>
    <p:sldId id="555" r:id="rId35"/>
    <p:sldId id="558" r:id="rId36"/>
    <p:sldId id="556" r:id="rId37"/>
    <p:sldId id="559" r:id="rId38"/>
    <p:sldId id="560" r:id="rId39"/>
    <p:sldId id="563" r:id="rId40"/>
    <p:sldId id="561" r:id="rId41"/>
    <p:sldId id="562" r:id="rId42"/>
    <p:sldId id="517" r:id="rId4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5" d="100"/>
          <a:sy n="95" d="100"/>
        </p:scale>
        <p:origin x="77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13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35DEF645-22E5-D442-90FB-C6971F9DC36B}" type="slidenum">
              <a:rPr lang="en-US" altLang="zh-CN" sz="1200" b="0"/>
              <a:pPr/>
              <a:t>42</a:t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6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7730D-0DCA-44F2-B56C-082A4D1A32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61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专题三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图形程序设计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文本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常用的</a:t>
            </a:r>
            <a:r>
              <a:rPr lang="en-US" altLang="zh-CN" sz="2800" b="0" dirty="0" err="1" smtClean="0"/>
              <a:t>printf</a:t>
            </a:r>
            <a:r>
              <a:rPr lang="zh-CN" altLang="en-US" sz="2800" b="0" dirty="0" smtClean="0"/>
              <a:t>用于标准输出（控制台窗口）输出格式化数据，不能用于在图形窗口输出文本。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图形库提供了专门用于图形窗口输出文本的函数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(string);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从当前位置开始输出文本（字符串）</a:t>
            </a:r>
            <a:r>
              <a:rPr lang="en-US" altLang="zh-CN" sz="2800" b="0" dirty="0" smtClean="0"/>
              <a:t>string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string </a:t>
            </a:r>
            <a:r>
              <a:rPr lang="zh-CN" altLang="en-US" sz="2800" b="0" dirty="0" smtClean="0"/>
              <a:t>是字符串指针。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4532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()</a:t>
            </a:r>
            <a:r>
              <a:rPr lang="zh-CN" altLang="en-US" sz="2800" b="0" dirty="0"/>
              <a:t>函数只能输出文本（字符串），不能直接输出格式化数据。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函数</a:t>
            </a: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可将格式化数据输出到一个缓冲区中，形成</a:t>
            </a:r>
            <a:r>
              <a:rPr lang="zh-CN" altLang="en-US" sz="2800" b="0" dirty="0"/>
              <a:t>一个</a:t>
            </a:r>
            <a:r>
              <a:rPr lang="zh-CN" altLang="en-US" sz="2800" b="0" dirty="0" smtClean="0"/>
              <a:t>字符串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(string, “format string”, values…);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的用法同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():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printf</a:t>
            </a:r>
            <a:r>
              <a:rPr lang="zh-CN" altLang="en-US" sz="2800" b="0" dirty="0" smtClean="0"/>
              <a:t>将结果输出到标准输出设备上（显示终端）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sprintf</a:t>
            </a:r>
            <a:r>
              <a:rPr lang="zh-CN" altLang="en-US" sz="2800" b="0" dirty="0" smtClean="0"/>
              <a:t>将结果输出（保存）到内存缓冲区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880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基本图形绘制示例：画房子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65632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交互图形编程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38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183187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“冒泡法”排序基本原理（假设有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个数）：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分别对这组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轮扫描：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每一轮比较，都会将当前最大的整数调整到后面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“冒”出来。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轮后，所有的整数都被调整到它们应该在的位置上。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58537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68760"/>
            <a:ext cx="8580438" cy="547260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</a:t>
            </a:r>
            <a:r>
              <a:rPr lang="zh-CN" altLang="en-US" sz="2000" dirty="0" smtClean="0">
                <a:latin typeface="+mn-ea"/>
                <a:ea typeface="+mn-ea"/>
              </a:rPr>
              <a:t>升序</a:t>
            </a:r>
            <a:r>
              <a:rPr lang="zh-CN" altLang="en-US" sz="2000" dirty="0">
                <a:latin typeface="+mn-ea"/>
              </a:rPr>
              <a:t>排序函数</a:t>
            </a:r>
            <a:r>
              <a:rPr lang="en-US" altLang="zh-CN" sz="2000" dirty="0" smtClean="0">
                <a:latin typeface="+mn-ea"/>
                <a:ea typeface="+mn-ea"/>
              </a:rPr>
              <a:t>*/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</a:t>
            </a:r>
            <a:r>
              <a:rPr lang="en-US" altLang="zh-CN" sz="2000" dirty="0" smtClean="0">
                <a:latin typeface="+mn-ea"/>
              </a:rPr>
              <a:t>/*</a:t>
            </a:r>
            <a:r>
              <a:rPr lang="zh-CN" altLang="en-US" sz="2000" dirty="0" smtClean="0">
                <a:latin typeface="+mn-ea"/>
              </a:rPr>
              <a:t>降序排序函数</a:t>
            </a:r>
            <a:r>
              <a:rPr lang="en-US" altLang="zh-CN" sz="2000" dirty="0" smtClean="0">
                <a:latin typeface="+mn-ea"/>
              </a:rPr>
              <a:t>*/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</a:p>
        </p:txBody>
      </p:sp>
    </p:spTree>
    <p:extLst>
      <p:ext uri="{BB962C8B-B14F-4D97-AF65-F5344CB8AC3E}">
        <p14:creationId xmlns:p14="http://schemas.microsoft.com/office/powerpoint/2010/main" val="170843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268760"/>
            <a:ext cx="3672408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016" y="1268760"/>
            <a:ext cx="3672408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void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BubbleB</a:t>
            </a:r>
            <a:r>
              <a:rPr lang="en-US" altLang="zh-CN" sz="2000" b="0" kern="0" dirty="0" smtClean="0">
                <a:latin typeface="+mn-ea"/>
                <a:ea typeface="+mn-ea"/>
              </a:rPr>
              <a:t>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array[ ],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for 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= 0;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&lt; n-1-j;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if (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 array[i+1]</a:t>
            </a:r>
            <a:r>
              <a:rPr lang="en-US" altLang="zh-CN" sz="2000" b="0" kern="0" dirty="0" smtClean="0">
                <a:latin typeface="+mn-ea"/>
                <a:ea typeface="+mn-ea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t =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array[i+1] = t;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06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能否只定义一个排序函数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196752"/>
            <a:ext cx="4608512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064" y="1196752"/>
            <a:ext cx="3888432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Large(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(a&gt;=b); 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872" y="2348880"/>
            <a:ext cx="3888432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Less(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(a&lt;b);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872" y="3429000"/>
            <a:ext cx="3888432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800" y="1963317"/>
            <a:ext cx="3706600" cy="1465683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关键问题是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: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如何定义排序函数的形参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661248"/>
            <a:ext cx="51503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</a:rPr>
              <a:t>答案是肯定的</a:t>
            </a:r>
            <a:r>
              <a:rPr lang="en-US" altLang="zh-CN" sz="4000" dirty="0" smtClean="0">
                <a:solidFill>
                  <a:srgbClr val="FF0000"/>
                </a:solidFill>
              </a:rPr>
              <a:t>!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22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函数指针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1052736"/>
            <a:ext cx="8496944" cy="558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函数名是什么</a:t>
            </a:r>
            <a:r>
              <a:rPr lang="fi-FI" altLang="zh-CN" sz="2800" b="0" dirty="0" smtClean="0"/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fi-FI" altLang="zh-CN" sz="2800" b="0" dirty="0">
                <a:solidFill>
                  <a:srgbClr val="FF0000"/>
                </a:solidFill>
              </a:rPr>
              <a:t>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 int  f(int a, int b);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zh-CN" altLang="en-US" sz="2800" b="0" dirty="0" smtClean="0"/>
              <a:t>函数名是一个地址</a:t>
            </a:r>
            <a:r>
              <a:rPr lang="fi-FI" altLang="zh-CN" sz="2800" b="0" dirty="0" smtClean="0"/>
              <a:t> (</a:t>
            </a:r>
            <a:r>
              <a:rPr lang="zh-CN" altLang="en-US" sz="2800" b="0" dirty="0" smtClean="0"/>
              <a:t>常量</a:t>
            </a:r>
            <a:r>
              <a:rPr lang="fi-FI" altLang="zh-CN" sz="2800" b="0" dirty="0" smtClean="0"/>
              <a:t>).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zh-CN" altLang="en-US" sz="2800" b="0" dirty="0" smtClean="0"/>
              <a:t>是一个指针</a:t>
            </a:r>
            <a:r>
              <a:rPr lang="fi-FI" altLang="zh-CN" sz="2800" b="0" dirty="0" smtClean="0"/>
              <a:t>!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如何定义一个指向函数的指针变量</a:t>
            </a:r>
            <a:r>
              <a:rPr lang="fi-FI" altLang="zh-CN" sz="2800" b="0" dirty="0" smtClean="0"/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;                          </a:t>
            </a:r>
            <a:r>
              <a:rPr lang="en-US" altLang="zh-CN" sz="2800" b="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(*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</a:p>
          <a:p>
            <a:pPr marL="342900" lvl="1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800" b="0" dirty="0" smtClean="0"/>
              <a:t>如果</a:t>
            </a:r>
            <a:r>
              <a:rPr lang="fi-FI" altLang="zh-CN" sz="2800" b="0" dirty="0" smtClean="0"/>
              <a:t> :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= f; 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则</a:t>
            </a:r>
            <a:r>
              <a:rPr lang="en-US" altLang="zh-CN" sz="2800" b="0" dirty="0" smtClean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</a:rPr>
              <a:t>funptr</a:t>
            </a:r>
            <a:r>
              <a:rPr lang="en-US" altLang="zh-CN" sz="2800" dirty="0" smtClean="0">
                <a:solidFill>
                  <a:srgbClr val="FF0000"/>
                </a:solidFill>
              </a:rPr>
              <a:t>)(a, b) ;   &lt;==&gt;  f(a, b);</a:t>
            </a:r>
          </a:p>
          <a:p>
            <a:pPr marL="342900" lvl="1" indent="-34290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</a:pPr>
            <a:r>
              <a:rPr lang="zh-CN" altLang="en-US" sz="2800" b="0" dirty="0" smtClean="0"/>
              <a:t>这是什么意思</a:t>
            </a:r>
            <a:r>
              <a:rPr lang="en-US" altLang="zh-CN" sz="2800" b="0" dirty="0" smtClean="0"/>
              <a:t>: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b);</a:t>
            </a:r>
            <a:r>
              <a:rPr lang="en-US" altLang="zh-CN" sz="2800" b="0" dirty="0"/>
              <a:t>  ?</a:t>
            </a:r>
          </a:p>
          <a:p>
            <a:pPr marL="0"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fi-FI" altLang="zh-CN" sz="2800" dirty="0">
              <a:solidFill>
                <a:srgbClr val="FF0000"/>
              </a:solidFill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kumimoji="1" lang="en-US" altLang="zh-CN" sz="36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  <a:sym typeface="Monotype Sorts" pitchFamily="2" charset="2"/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fi-FI" altLang="zh-CN" sz="2800" b="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8550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37" y="5073399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6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函数指针做形参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96752"/>
            <a:ext cx="8594694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080" y="3679412"/>
            <a:ext cx="3842166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664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基本图形编程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628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值调用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388843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if ( a==0 )</a:t>
            </a:r>
          </a:p>
          <a:p>
            <a:r>
              <a:rPr lang="en-US" altLang="zh-CN" sz="3200" dirty="0" smtClean="0"/>
              <a:t>	a0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a==1 )</a:t>
            </a:r>
          </a:p>
          <a:p>
            <a:r>
              <a:rPr lang="en-US" altLang="zh-CN" sz="3200" dirty="0" smtClean="0"/>
              <a:t>	a1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 2 )</a:t>
            </a:r>
          </a:p>
          <a:p>
            <a:r>
              <a:rPr lang="en-US" altLang="zh-CN" sz="3200" dirty="0" smtClean="0"/>
              <a:t>	a2</a:t>
            </a:r>
            <a:r>
              <a:rPr lang="en-US" altLang="zh-CN" sz="3200" dirty="0"/>
              <a:t>();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700545" y="1165205"/>
            <a:ext cx="4104456" cy="2958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switch ( a ) {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0: a0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1: a1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2: </a:t>
            </a:r>
            <a:r>
              <a:rPr lang="en-US" altLang="zh-CN" sz="3200" dirty="0" smtClean="0"/>
              <a:t>a2</a:t>
            </a:r>
            <a:r>
              <a:rPr lang="en-US" altLang="zh-CN" sz="3200" dirty="0"/>
              <a:t>();break</a:t>
            </a:r>
            <a:r>
              <a:rPr lang="en-US" altLang="zh-CN" sz="3200" dirty="0" smtClean="0"/>
              <a:t>;}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1102" y="4437112"/>
            <a:ext cx="8338887" cy="156966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fi-FI" altLang="zh-CN" sz="3200" dirty="0"/>
              <a:t>void (*fa[])() </a:t>
            </a:r>
            <a:r>
              <a:rPr lang="fi-FI" altLang="zh-CN" sz="3200" dirty="0" smtClean="0"/>
              <a:t>= {</a:t>
            </a:r>
            <a:r>
              <a:rPr lang="fi-FI" altLang="zh-CN" sz="3200" dirty="0"/>
              <a:t>a0,a1,a2};</a:t>
            </a:r>
          </a:p>
          <a:p>
            <a:r>
              <a:rPr lang="fi-FI" altLang="zh-CN" sz="3200" dirty="0" smtClean="0"/>
              <a:t>if </a:t>
            </a:r>
            <a:r>
              <a:rPr lang="fi-FI" altLang="zh-CN" sz="3200" dirty="0"/>
              <a:t>( a&gt;=0 </a:t>
            </a:r>
            <a:r>
              <a:rPr lang="fi-FI" altLang="zh-CN" sz="3200" dirty="0" smtClean="0"/>
              <a:t>&amp;&amp; a &lt; sizeof</a:t>
            </a:r>
            <a:r>
              <a:rPr lang="fi-FI" altLang="zh-CN" sz="3200" dirty="0"/>
              <a:t>(fa</a:t>
            </a:r>
            <a:r>
              <a:rPr lang="fi-FI" altLang="zh-CN" sz="3200" dirty="0" smtClean="0"/>
              <a:t>)/sizeof(fa[0]))</a:t>
            </a:r>
            <a:endParaRPr lang="fi-FI" altLang="zh-CN" sz="3200" dirty="0"/>
          </a:p>
          <a:p>
            <a:r>
              <a:rPr lang="fi-FI" altLang="zh-CN" sz="3200" dirty="0" smtClean="0"/>
              <a:t>	(</a:t>
            </a:r>
            <a:r>
              <a:rPr lang="fi-FI" altLang="zh-CN" sz="3200" dirty="0"/>
              <a:t>*</a:t>
            </a:r>
            <a:r>
              <a:rPr lang="fi-FI" altLang="zh-CN" sz="3200" dirty="0" smtClean="0"/>
              <a:t>fa [</a:t>
            </a:r>
            <a:r>
              <a:rPr lang="fi-FI" altLang="zh-CN" sz="3200" dirty="0"/>
              <a:t>a</a:t>
            </a:r>
            <a:r>
              <a:rPr lang="fi-FI" altLang="zh-CN" sz="3200" dirty="0" smtClean="0"/>
              <a:t>])();</a:t>
            </a:r>
            <a:endParaRPr lang="fi-FI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983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typedef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使用函数指针数组</a:t>
            </a:r>
          </a:p>
        </p:txBody>
      </p:sp>
    </p:spTree>
    <p:extLst>
      <p:ext uri="{BB962C8B-B14F-4D97-AF65-F5344CB8AC3E}">
        <p14:creationId xmlns:p14="http://schemas.microsoft.com/office/powerpoint/2010/main" val="208290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使用函数指针数组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568952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>
                <a:latin typeface="+mn-ea"/>
                <a:ea typeface="+mn-ea"/>
              </a:rPr>
              <a:t>k;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("Ascending or Descending? 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scanf</a:t>
            </a:r>
            <a:r>
              <a:rPr lang="en-US" altLang="zh-CN" sz="2000" b="0" kern="0" dirty="0">
                <a:latin typeface="+mn-ea"/>
                <a:ea typeface="+mn-ea"/>
              </a:rPr>
              <a:t>("%s", 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 = 0; k &lt; 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)/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[0]); k++)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if 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strcmp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[k].name) == 0)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</a:t>
            </a:r>
            <a:r>
              <a:rPr lang="en-US" altLang="zh-CN" sz="2000" b="0" kern="0" dirty="0" smtClean="0">
                <a:latin typeface="+mn-ea"/>
                <a:ea typeface="+mn-ea"/>
              </a:rPr>
              <a:t>           Bubble(array</a:t>
            </a:r>
            <a:r>
              <a:rPr lang="en-US" altLang="zh-CN" sz="2000" b="0" kern="0" dirty="0">
                <a:latin typeface="+mn-ea"/>
                <a:ea typeface="+mn-ea"/>
              </a:rPr>
              <a:t>, 10,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</a:t>
            </a:r>
            <a:r>
              <a:rPr lang="en-US" altLang="zh-CN" sz="2000" b="0" kern="0" dirty="0" err="1">
                <a:latin typeface="+mn-ea"/>
                <a:ea typeface="+mn-ea"/>
              </a:rPr>
              <a:t>cmd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  <a:endParaRPr lang="en-US" altLang="zh-CN" sz="2000" b="0" kern="0" dirty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(k=0; k&lt;10; k++)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("%d ", array[k]);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("\n");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system("pause");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}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37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4744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用</a:t>
            </a:r>
            <a:r>
              <a:rPr lang="en-US" altLang="zh-CN" sz="36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typedef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定义新类型名的一般步骤：</a:t>
            </a:r>
            <a:endParaRPr lang="en-US" altLang="zh-CN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2819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       　　　　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新类型名　　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加上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      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用新类型名定义变量      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endParaRPr lang="en-US" altLang="zh-CN" sz="2400" b="0" kern="0" dirty="0" smtClean="0"/>
          </a:p>
          <a:p>
            <a:pPr eaLnBrk="1" hangingPunct="1"/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定义一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个具有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个整型元素的数组类型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num</a:t>
            </a:r>
            <a:r>
              <a:rPr lang="en-US" altLang="zh-CN" sz="2400" b="0" kern="0" dirty="0" smtClean="0"/>
              <a:t>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typedef</a:t>
            </a:r>
            <a:r>
              <a:rPr lang="en-US" altLang="zh-CN" sz="2400" b="0" kern="0" dirty="0" smtClean="0"/>
              <a:t> 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smtClean="0"/>
              <a:t>NUM   a</a:t>
            </a:r>
            <a:r>
              <a:rPr lang="zh-CN" altLang="en-US" sz="2400" b="0" kern="0" dirty="0" smtClean="0"/>
              <a:t>；</a:t>
            </a:r>
            <a:r>
              <a:rPr lang="en-US" altLang="zh-CN" sz="2400" b="0" kern="0" dirty="0" smtClean="0"/>
              <a:t>  &lt;===&gt;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a[10]</a:t>
            </a:r>
            <a:r>
              <a:rPr lang="zh-CN" altLang="en-US" sz="2400" b="0" kern="0" dirty="0" smtClean="0"/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705203"/>
            <a:ext cx="8281987" cy="115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思考：用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typedef 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表示含有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个元素的整型指针数组类型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38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776"/>
            <a:ext cx="82915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如何定义如下函数的指针类型 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FunPtr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void fun(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a, 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3600" b="0" kern="0" dirty="0" err="1" smtClean="0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void (*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FunPtr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)(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a, 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b="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typedef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void 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(*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 b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&lt;==&gt;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a,int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b);</a:t>
            </a:r>
            <a:endParaRPr lang="en-US" altLang="zh-CN" b="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endParaRPr lang="en-US" altLang="zh-CN" b="0" kern="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新的编程模型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24332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老的程序</a:t>
            </a:r>
            <a:r>
              <a:rPr lang="en-US" altLang="zh-CN" sz="2800" b="0" dirty="0" smtClean="0"/>
              <a:t>: </a:t>
            </a:r>
            <a:r>
              <a:rPr lang="zh-CN" altLang="en-US" sz="2800" b="0" dirty="0" smtClean="0"/>
              <a:t>当程序有需要时</a:t>
            </a:r>
            <a:r>
              <a:rPr lang="zh-CN" altLang="en-US" sz="2800" dirty="0" smtClean="0">
                <a:solidFill>
                  <a:srgbClr val="FF0000"/>
                </a:solidFill>
              </a:rPr>
              <a:t>等待</a:t>
            </a:r>
            <a:r>
              <a:rPr lang="zh-CN" altLang="en-US" sz="2800" b="0" dirty="0" smtClean="0"/>
              <a:t>用户的输入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事件驱动程序</a:t>
            </a:r>
            <a:r>
              <a:rPr lang="en-US" altLang="zh-CN" sz="2800" b="0" dirty="0" smtClean="0"/>
              <a:t>: </a:t>
            </a:r>
            <a:r>
              <a:rPr lang="zh-CN" altLang="en-US" sz="2800" b="0" dirty="0" smtClean="0"/>
              <a:t>当有用户输入时就</a:t>
            </a:r>
            <a:r>
              <a:rPr lang="zh-CN" altLang="en-US" sz="2800" dirty="0" smtClean="0">
                <a:solidFill>
                  <a:srgbClr val="FF0000"/>
                </a:solidFill>
              </a:rPr>
              <a:t>响应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zh-CN" altLang="en-US" sz="2800" b="0" dirty="0" smtClean="0"/>
              <a:t>系统会捕获事件并把消息发给相关应用程序</a:t>
            </a:r>
            <a:endParaRPr lang="en-US" altLang="zh-CN" sz="2800" b="0" dirty="0" smtClean="0"/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(callback)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 smtClean="0"/>
              <a:t>当事件发生时，回过来调用我的函数</a:t>
            </a:r>
            <a:endParaRPr lang="en-US" altLang="zh-CN" sz="3200" b="0" dirty="0" smtClean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1. </a:t>
            </a:r>
            <a:r>
              <a:rPr lang="zh-CN" altLang="en-US" sz="2800" b="0" dirty="0" smtClean="0"/>
              <a:t>给将来会发生事件的地方注册一个回调函数</a:t>
            </a:r>
            <a:r>
              <a:rPr lang="en-US" altLang="zh-CN" sz="2800" b="0" dirty="0" smtClean="0"/>
              <a:t>.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2. </a:t>
            </a:r>
            <a:r>
              <a:rPr lang="zh-CN" altLang="en-US" sz="2800" b="0" dirty="0" smtClean="0"/>
              <a:t>当事件发生时，该回调函数被调用（执行）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 smtClean="0"/>
              <a:t>回调函数经常用于事务处理（</a:t>
            </a:r>
            <a:r>
              <a:rPr lang="en-US" altLang="zh-CN" sz="3200" dirty="0">
                <a:solidFill>
                  <a:srgbClr val="FF0000"/>
                </a:solidFill>
              </a:rPr>
              <a:t> event handling </a:t>
            </a:r>
            <a:r>
              <a:rPr lang="zh-CN" altLang="en-US" sz="3200" b="0" dirty="0" smtClean="0"/>
              <a:t>），譬如：当按下键盘、移动鼠标等事件发生时，就调用相应的回调函数去处理这些操作</a:t>
            </a:r>
            <a:r>
              <a:rPr lang="en-US" altLang="zh-CN" sz="32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/>
              <a:t>可</a:t>
            </a:r>
            <a:r>
              <a:rPr lang="zh-CN" altLang="en-US" sz="3200" b="0" dirty="0" smtClean="0"/>
              <a:t>在回调函数中实现对图形的交互。</a:t>
            </a:r>
            <a:endParaRPr lang="en-US" altLang="zh-CN" sz="3200" b="0" dirty="0"/>
          </a:p>
        </p:txBody>
      </p:sp>
    </p:spTree>
    <p:extLst>
      <p:ext uri="{BB962C8B-B14F-4D97-AF65-F5344CB8AC3E}">
        <p14:creationId xmlns:p14="http://schemas.microsoft.com/office/powerpoint/2010/main" val="24296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关于交互的四类回调函数原型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96752"/>
            <a:ext cx="87849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键盘消息回调函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KeyboardEventProcess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key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/*key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表示哪个键，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表示按下或松开等事件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CharEventProcess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(char c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);/*c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表示按键的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码*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鼠标消息回调函数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MouseEventProcess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x,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y,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button,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event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/*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位置坐标，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button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哪个键，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松开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移动等事件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定时器消息回调函数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/*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定时器号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哪个定时器触发了消息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回调函数类型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24744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定义键盘消息回调函数指针类型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key,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event</a:t>
            </a:r>
            <a:r>
              <a:rPr lang="en-US" altLang="zh-CN" sz="2400" b="0" dirty="0" smtClean="0"/>
              <a:t>); </a:t>
            </a:r>
            <a:endParaRPr lang="en-US" altLang="zh-CN" sz="2400" b="0" dirty="0"/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定义字符消息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CharEventCallback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定义鼠标消息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/>
              <a:t>    </a:t>
            </a:r>
            <a:r>
              <a:rPr lang="en-US" altLang="zh-CN" sz="2200" b="0" dirty="0" err="1" smtClean="0"/>
              <a:t>typedef</a:t>
            </a:r>
            <a:r>
              <a:rPr lang="en-US" altLang="zh-CN" sz="2200" b="0" dirty="0" smtClean="0"/>
              <a:t> </a:t>
            </a:r>
            <a:r>
              <a:rPr lang="en-US" altLang="zh-CN" sz="2200" b="0" dirty="0"/>
              <a:t>void (*</a:t>
            </a:r>
            <a:r>
              <a:rPr lang="en-US" altLang="zh-CN" sz="2200" dirty="0" err="1">
                <a:solidFill>
                  <a:srgbClr val="FF0000"/>
                </a:solidFill>
              </a:rPr>
              <a:t>MouseEventCallback</a:t>
            </a:r>
            <a:r>
              <a:rPr lang="en-US" altLang="zh-CN" sz="2200" b="0" dirty="0"/>
              <a:t>) 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x,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y,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button,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event);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定义定时器消息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TimerEventCallback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timerID</a:t>
            </a:r>
            <a:r>
              <a:rPr lang="en-US" altLang="zh-CN" sz="24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图形坐标系、像素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48083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4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注册键盘消息回调函数</a:t>
            </a:r>
            <a:r>
              <a:rPr lang="en-US" altLang="zh-CN" sz="2400" b="0" dirty="0" smtClean="0"/>
              <a:t>——</a:t>
            </a:r>
            <a:r>
              <a:rPr lang="zh-CN" altLang="en-US" sz="2400" b="0" dirty="0" smtClean="0"/>
              <a:t>告诉系统用哪个函数来处理键盘   </a:t>
            </a:r>
            <a:endParaRPr lang="en-US" altLang="zh-CN" sz="24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</a:t>
            </a:r>
            <a:r>
              <a:rPr lang="zh-CN" altLang="en-US" sz="2400" b="0" dirty="0" smtClean="0"/>
              <a:t>消息</a:t>
            </a:r>
            <a:r>
              <a:rPr lang="en-US" altLang="zh-CN" sz="2400" b="0" dirty="0" smtClean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 /*</a:t>
            </a:r>
            <a:r>
              <a:rPr lang="zh-CN" altLang="en-US" sz="2800" b="0" dirty="0" smtClean="0"/>
              <a:t>键盘按键状态</a:t>
            </a:r>
            <a:r>
              <a:rPr lang="en-US" altLang="zh-CN" sz="2800" b="0" dirty="0" smtClean="0"/>
              <a:t>*/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9783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784976" cy="5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406185"/>
            <a:ext cx="8661400" cy="40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注册字符消息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处理字符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 callback);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1249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686" y="1155700"/>
            <a:ext cx="9126314" cy="18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 smtClean="0"/>
              <a:t>x,int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y,int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button,int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RegisterMouseEvent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 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 /*</a:t>
            </a:r>
            <a:r>
              <a:rPr lang="zh-CN" altLang="en-US" sz="2400" b="0" dirty="0" smtClean="0"/>
              <a:t>注册鼠标消息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处理鼠标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400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539552" y="3501008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NO_BUTTON = 0,</a:t>
            </a:r>
          </a:p>
          <a:p>
            <a:r>
              <a:rPr lang="en-US" altLang="zh-CN" sz="2400" dirty="0"/>
              <a:t>    LEFT_BUTTON,</a:t>
            </a:r>
          </a:p>
          <a:p>
            <a:r>
              <a:rPr lang="en-US" altLang="zh-CN" sz="2400" dirty="0"/>
              <a:t>    MIDDLE_BUTTON,</a:t>
            </a:r>
          </a:p>
          <a:p>
            <a:r>
              <a:rPr lang="en-US" altLang="zh-CN" sz="2400" dirty="0"/>
              <a:t>    RIGHT_BUTTON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ACL_Mouse_Button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67944" y="3429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BUTTON_DOWN,</a:t>
            </a:r>
          </a:p>
          <a:p>
            <a:r>
              <a:rPr lang="en-US" altLang="zh-CN" sz="2400" dirty="0"/>
              <a:t>    BUTTON_DOUBLECLICK,</a:t>
            </a:r>
          </a:p>
          <a:p>
            <a:r>
              <a:rPr lang="en-US" altLang="zh-CN" sz="2400" dirty="0"/>
              <a:t>    BUTTON_UP,</a:t>
            </a:r>
          </a:p>
          <a:p>
            <a:r>
              <a:rPr lang="en-US" altLang="zh-CN" sz="2400" dirty="0"/>
              <a:t>    ROLL_UP,</a:t>
            </a:r>
          </a:p>
          <a:p>
            <a:r>
              <a:rPr lang="en-US" altLang="zh-CN" sz="2400" dirty="0"/>
              <a:t>    ROLL_DOWN,</a:t>
            </a:r>
          </a:p>
          <a:p>
            <a:r>
              <a:rPr lang="en-US" altLang="zh-CN" sz="2400" dirty="0"/>
              <a:t>    MOUSEMOVE	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ACL_Mouse_Event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47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定时器（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 callback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注册定时器消息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</a:t>
            </a:r>
            <a:endParaRPr lang="en-US" altLang="zh-CN" sz="24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</a:t>
            </a:r>
            <a:r>
              <a:rPr lang="zh-CN" altLang="en-US" sz="2400" b="0" dirty="0" smtClean="0"/>
              <a:t>定时器消息</a:t>
            </a:r>
            <a:r>
              <a:rPr lang="en-US" altLang="zh-CN" sz="2400" b="0" dirty="0" smtClean="0"/>
              <a:t>*/</a:t>
            </a: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</a:t>
            </a:r>
            <a:r>
              <a:rPr lang="en-US" altLang="zh-CN" sz="2200" b="0" dirty="0" smtClean="0"/>
              <a:t>/*</a:t>
            </a:r>
            <a:r>
              <a:rPr lang="zh-CN" altLang="en-US" sz="2200" b="0" dirty="0" smtClean="0"/>
              <a:t>启动定时器，</a:t>
            </a:r>
            <a:r>
              <a:rPr lang="en-US" altLang="zh-CN" sz="2200" b="0" dirty="0" err="1" smtClean="0"/>
              <a:t>timerID</a:t>
            </a:r>
            <a:r>
              <a:rPr lang="zh-CN" altLang="en-US" sz="2200" b="0" dirty="0" smtClean="0"/>
              <a:t>表示某个定时器，</a:t>
            </a:r>
            <a:r>
              <a:rPr lang="en-US" altLang="zh-CN" sz="2200" b="0" dirty="0" err="1" smtClean="0"/>
              <a:t>timeinterval</a:t>
            </a:r>
            <a:r>
              <a:rPr lang="zh-CN" altLang="en-US" sz="2200" b="0" dirty="0" smtClean="0"/>
              <a:t>表示定时间隔</a:t>
            </a:r>
            <a:r>
              <a:rPr lang="en-US" altLang="zh-CN" sz="2200" b="0" dirty="0" smtClean="0"/>
              <a:t>*/</a:t>
            </a:r>
            <a:endParaRPr lang="en-US" altLang="zh-CN" sz="22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/*</a:t>
            </a:r>
            <a:r>
              <a:rPr lang="zh-CN" altLang="en-US" sz="2400" b="0" dirty="0" smtClean="0"/>
              <a:t>关闭某个定时器</a:t>
            </a:r>
            <a:r>
              <a:rPr lang="en-US" altLang="zh-CN" sz="2400" b="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516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相关说明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注册函数已在系统中定义，直接调用即可</a:t>
            </a:r>
            <a:endParaRPr lang="en-US" altLang="zh-CN" sz="28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registerKeyboardEvent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KeyboardEventProcess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registerCharEvent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CharEventProcess</a:t>
            </a:r>
            <a:r>
              <a:rPr lang="zh-CN" altLang="en-US" sz="2800" b="0" dirty="0" smtClean="0"/>
              <a:t>）；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registerMouseEvent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MouseEventProcess</a:t>
            </a:r>
            <a:r>
              <a:rPr lang="en-US" altLang="zh-CN" sz="2800" b="0" dirty="0" smtClean="0"/>
              <a:t>);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registerTimerEvent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TimerEventProcess</a:t>
            </a:r>
            <a:r>
              <a:rPr lang="en-US" altLang="zh-CN" sz="2800" b="0" dirty="0" smtClean="0"/>
              <a:t>); 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 smtClean="0"/>
              <a:t>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回调函数需要自己写。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872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参考资料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412776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查阅图形接口文件</a:t>
            </a:r>
            <a:r>
              <a:rPr lang="en-US" altLang="zh-CN" sz="2800" b="0" dirty="0" err="1" smtClean="0"/>
              <a:t>graphics.h</a:t>
            </a:r>
            <a:r>
              <a:rPr lang="zh-CN" altLang="en-US" sz="2800" b="0" dirty="0" smtClean="0"/>
              <a:t>和</a:t>
            </a:r>
            <a:r>
              <a:rPr lang="en-US" altLang="zh-CN" sz="2800" b="0" dirty="0" err="1" smtClean="0"/>
              <a:t>extgraph.h</a:t>
            </a:r>
            <a:r>
              <a:rPr lang="zh-CN" altLang="en-US" sz="2800" b="0" dirty="0" smtClean="0"/>
              <a:t>中的介绍</a:t>
            </a:r>
            <a:r>
              <a:rPr lang="en-US" altLang="zh-CN" sz="2800" b="0" dirty="0" smtClean="0"/>
              <a:t>,</a:t>
            </a:r>
            <a:r>
              <a:rPr lang="zh-CN" altLang="en-US" sz="2800" b="0" dirty="0" smtClean="0"/>
              <a:t>理解相关意思和用法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参考交互图形程序示例：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igp.c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6017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Libgraphics</a:t>
            </a:r>
            <a:r>
              <a:rPr lang="zh-CN" altLang="en-US" dirty="0" smtClean="0"/>
              <a:t>的其他常用函数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刘新国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Libgraphics</a:t>
            </a:r>
            <a:r>
              <a:rPr lang="zh-CN" altLang="en-US" dirty="0"/>
              <a:t>的其他常用函数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kern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ＭＳ Ｐゴシック" charset="0"/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InitConsole</a:t>
            </a:r>
            <a:r>
              <a:rPr lang="en-US" altLang="zh-CN" dirty="0"/>
              <a:t>(</a:t>
            </a:r>
            <a:r>
              <a:rPr lang="en-US" altLang="zh-CN" sz="2800" b="1" kern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ＭＳ Ｐゴシック" charset="0"/>
              </a:rPr>
              <a:t>void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开一个控制窗口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而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进行 </a:t>
            </a:r>
            <a:r>
              <a:rPr lang="en-US" altLang="zh-CN" dirty="0" err="1" smtClean="0"/>
              <a:t>quick&amp;dirty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方便调试程序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86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Libgraphics</a:t>
            </a:r>
            <a:r>
              <a:rPr lang="zh-CN" altLang="en-US" dirty="0"/>
              <a:t>的其他常用函数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kern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ＭＳ Ｐゴシック" charset="0"/>
              </a:rPr>
              <a:t>void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SetWindowSize</a:t>
            </a:r>
            <a:r>
              <a:rPr lang="en-US" altLang="zh-CN" sz="2800" dirty="0" smtClean="0"/>
              <a:t>(</a:t>
            </a:r>
            <a:r>
              <a:rPr lang="en-US" altLang="zh-CN" sz="2800" b="1" kern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ＭＳ Ｐゴシック" charset="0"/>
              </a:rPr>
              <a:t>double</a:t>
            </a:r>
            <a:r>
              <a:rPr lang="en-US" altLang="zh-CN" sz="2800" dirty="0" smtClean="0"/>
              <a:t> w, </a:t>
            </a:r>
            <a:r>
              <a:rPr lang="en-US" altLang="zh-CN" sz="2800" b="1" kern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ＭＳ Ｐゴシック" charset="0"/>
              </a:rPr>
              <a:t>double</a:t>
            </a:r>
            <a:r>
              <a:rPr lang="en-US" altLang="zh-CN" sz="2800" dirty="0" smtClean="0"/>
              <a:t> h);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设置窗口的大小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 - </a:t>
            </a:r>
            <a:r>
              <a:rPr lang="zh-CN" altLang="en-US" dirty="0" smtClean="0"/>
              <a:t>窗口</a:t>
            </a:r>
            <a:r>
              <a:rPr lang="zh-CN" altLang="en-US" dirty="0"/>
              <a:t>宽</a:t>
            </a:r>
            <a:r>
              <a:rPr lang="zh-CN" altLang="en-US" dirty="0" smtClean="0"/>
              <a:t>度，</a:t>
            </a:r>
            <a:r>
              <a:rPr lang="zh-CN" altLang="en-US" dirty="0" smtClean="0">
                <a:solidFill>
                  <a:srgbClr val="FF0000"/>
                </a:solidFill>
              </a:rPr>
              <a:t>单位英寸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 -</a:t>
            </a:r>
            <a:r>
              <a:rPr lang="zh-CN" altLang="en-US" dirty="0"/>
              <a:t>窗</a:t>
            </a:r>
            <a:r>
              <a:rPr lang="zh-CN" altLang="en-US" dirty="0" smtClean="0"/>
              <a:t>口</a:t>
            </a:r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单位英</a:t>
            </a:r>
            <a:r>
              <a:rPr lang="zh-CN" altLang="en-US" dirty="0" smtClean="0">
                <a:solidFill>
                  <a:srgbClr val="FF0000"/>
                </a:solidFill>
              </a:rPr>
              <a:t>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zh-CN" altLang="en-US" dirty="0"/>
              <a:t>设</a:t>
            </a:r>
            <a:r>
              <a:rPr lang="zh-CN" altLang="en-US" dirty="0" smtClean="0"/>
              <a:t>置的尺寸大于屏幕尺寸，那么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系统会进行等比例的缩小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使得符合屏幕大小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62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第三方图形库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语言本身不提供图形绘制功能。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借助于第三方提供的图形库，可实现图形的绘制。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图形库以</a:t>
            </a: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原码形式，或者以二进制目标码形式提供。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在</a:t>
            </a:r>
            <a:r>
              <a:rPr lang="zh-CN" altLang="en-US" sz="2800" b="0" dirty="0" smtClean="0"/>
              <a:t>应用第三方图形库时，不需要了解其具体的实现，只需了解其基本功能和图形绘制流程。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直接调用相关图形库函数来实现具体的图形绘制。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注意：图形库接口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头文件应当被包含到源文件中。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头文件包含了相关图形库函数的原型。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6640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Libgraphics</a:t>
            </a:r>
            <a:r>
              <a:rPr lang="zh-CN" altLang="en-US" dirty="0"/>
              <a:t>的其他常用函数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域填充开启函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6" y="256490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StartFilledRegion</a:t>
            </a:r>
            <a:r>
              <a:rPr lang="en-US" altLang="zh-CN" sz="1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density);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EndFilledRegion</a:t>
            </a:r>
            <a:r>
              <a:rPr lang="en-US" altLang="zh-CN" sz="1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4081842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fillRectangle(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h)</a:t>
            </a:r>
            <a:endParaRPr lang="fr-FR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MovePen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y);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StartFilledRegion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DrawLine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DrawLine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DrawLine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-h);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DrawLine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(-w, 0);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EndFilledRegion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// 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974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zh-CN" dirty="0" err="1"/>
              <a:t>Libgraphics</a:t>
            </a:r>
            <a:r>
              <a:rPr lang="zh-CN" altLang="en-US" dirty="0"/>
              <a:t>的其他常用函数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89856" y="2204864"/>
            <a:ext cx="7814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SetWindowTitle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title);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SetPointSize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size);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GetPointSize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SetPenSize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size);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GetPenSize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DrawTextString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text);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TextStringWidth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text);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DrawArc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sweep);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DrawEllipticalArc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rx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ry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sweep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DefineColor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name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red,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green,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blue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SetFont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font);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GetFont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68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602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基本图形函数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2144"/>
              </p:ext>
            </p:extLst>
          </p:nvPr>
        </p:nvGraphicFramePr>
        <p:xfrm>
          <a:off x="323528" y="1196752"/>
          <a:ext cx="8496944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InitGraphics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the graphics package, open</a:t>
                      </a:r>
                      <a:r>
                        <a:rPr lang="en-US" altLang="zh-CN" baseline="0" dirty="0" smtClean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MovePen</a:t>
                      </a:r>
                      <a:r>
                        <a:rPr lang="en-US" altLang="zh-CN" dirty="0" smtClean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Moves the pen to an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DrawLine</a:t>
                      </a:r>
                      <a:r>
                        <a:rPr lang="en-US" altLang="zh-CN" dirty="0" smtClean="0"/>
                        <a:t>(dx, </a:t>
                      </a:r>
                      <a:r>
                        <a:rPr lang="en-US" altLang="zh-CN" dirty="0" err="1" smtClean="0"/>
                        <a:t>dy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 line from current position</a:t>
                      </a:r>
                      <a:r>
                        <a:rPr lang="en-US" altLang="zh-CN" baseline="0" dirty="0" smtClean="0"/>
                        <a:t> to 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DrawArc</a:t>
                      </a:r>
                      <a:r>
                        <a:rPr lang="en-US" altLang="zh-CN" dirty="0" smtClean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GetWindowWidth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GetWindowHeight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初始化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本课程采用的第三方图形库是基于</a:t>
            </a:r>
            <a:r>
              <a:rPr lang="en-US" altLang="zh-CN" sz="2800" b="0" dirty="0" smtClean="0"/>
              <a:t>windows</a:t>
            </a:r>
            <a:r>
              <a:rPr lang="zh-CN" altLang="en-US" sz="2800" b="0" dirty="0" smtClean="0"/>
              <a:t>系统的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基于</a:t>
            </a:r>
            <a:r>
              <a:rPr lang="en-US" altLang="zh-CN" sz="2800" b="0" dirty="0" smtClean="0"/>
              <a:t>Win32API.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在</a:t>
            </a:r>
            <a:r>
              <a:rPr lang="en-US" altLang="zh-CN" sz="2800" b="0" dirty="0" smtClean="0"/>
              <a:t>Win32API</a:t>
            </a:r>
            <a:r>
              <a:rPr lang="zh-CN" altLang="en-US" sz="2800" b="0" dirty="0" smtClean="0"/>
              <a:t>中</a:t>
            </a:r>
            <a:r>
              <a:rPr lang="en-US" altLang="zh-CN" sz="2800" b="0" dirty="0" smtClean="0"/>
              <a:t>, </a:t>
            </a:r>
            <a:r>
              <a:rPr lang="zh-CN" altLang="en-US" sz="2800" b="0" dirty="0" smtClean="0"/>
              <a:t>第一个</a:t>
            </a: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函数是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(), </a:t>
            </a:r>
            <a:r>
              <a:rPr lang="zh-CN" altLang="en-US" sz="2800" b="0" dirty="0" smtClean="0"/>
              <a:t>而不是</a:t>
            </a:r>
            <a:r>
              <a:rPr lang="en-US" altLang="zh-CN" sz="2800" b="0" dirty="0" smtClean="0"/>
              <a:t> main()</a:t>
            </a:r>
            <a:r>
              <a:rPr lang="zh-CN" altLang="en-US" sz="2800" b="0" dirty="0" smtClean="0"/>
              <a:t>，且要遵循</a:t>
            </a:r>
            <a:r>
              <a:rPr lang="en-US" altLang="zh-CN" sz="2800" b="0" dirty="0" smtClean="0"/>
              <a:t>windows</a:t>
            </a:r>
            <a:r>
              <a:rPr lang="zh-CN" altLang="en-US" sz="2800" b="0" dirty="0" smtClean="0"/>
              <a:t>编程规范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这需要花很多时间去学习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为了方面初学者使用，在第三方图形库中，已实现了通用的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基本功能</a:t>
            </a:r>
            <a:r>
              <a:rPr lang="en-US" altLang="zh-CN" sz="2800" b="0" dirty="0" smtClean="0"/>
              <a:t>.</a:t>
            </a:r>
            <a:r>
              <a:rPr lang="zh-CN" altLang="en-US" sz="2800" b="0" dirty="0" smtClean="0"/>
              <a:t>而应用程序所要做的相关初始化工作只需写在</a:t>
            </a:r>
            <a:r>
              <a:rPr lang="en-US" altLang="zh-CN" sz="2800" b="0" dirty="0" smtClean="0"/>
              <a:t> Main()</a:t>
            </a:r>
            <a:r>
              <a:rPr lang="zh-CN" altLang="en-US" sz="2800" b="0" dirty="0" smtClean="0"/>
              <a:t>函数中即可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在</a:t>
            </a:r>
            <a:r>
              <a:rPr lang="en-US" altLang="zh-CN" sz="2800" b="0" dirty="0" smtClean="0"/>
              <a:t>Main()</a:t>
            </a:r>
            <a:r>
              <a:rPr lang="zh-CN" altLang="en-US" sz="2800" b="0" dirty="0" smtClean="0"/>
              <a:t>函数中，首先要调用</a:t>
            </a:r>
            <a:r>
              <a:rPr lang="en-US" altLang="zh-CN" sz="2800" dirty="0" err="1"/>
              <a:t>InitGraphics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来初始化图形窗口，以便绘制图形。</a:t>
            </a:r>
            <a:endParaRPr lang="zh-CN" altLang="en-US" sz="280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387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画笔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可以想象在图形窗口里有一只虚拟的画笔存在</a:t>
            </a:r>
            <a:r>
              <a:rPr lang="en-US" altLang="zh-CN" sz="2800" b="0" dirty="0" smtClean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设定画笔的位置（坐标）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MovePen</a:t>
            </a:r>
            <a:r>
              <a:rPr lang="en-US" altLang="zh-CN" sz="2800" b="0" dirty="0" smtClean="0"/>
              <a:t>(x, y);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坐标</a:t>
            </a:r>
            <a:r>
              <a:rPr lang="en-US" altLang="zh-CN" sz="2800" b="0" dirty="0" smtClean="0"/>
              <a:t>x</a:t>
            </a:r>
            <a:r>
              <a:rPr lang="zh-CN" altLang="en-US" sz="2800" b="0" dirty="0" smtClean="0"/>
              <a:t>和</a:t>
            </a:r>
            <a:r>
              <a:rPr lang="en-US" altLang="zh-CN" sz="2800" b="0" dirty="0" smtClean="0"/>
              <a:t>y</a:t>
            </a:r>
            <a:r>
              <a:rPr lang="zh-CN" altLang="en-US" sz="2800" b="0" dirty="0" smtClean="0"/>
              <a:t>是图形窗口的绝对坐标（单位：英寸）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MovePen</a:t>
            </a:r>
            <a:r>
              <a:rPr lang="en-US" altLang="zh-CN" sz="2800" b="0" dirty="0"/>
              <a:t>(x, 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将把画笔移到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)——</a:t>
            </a:r>
            <a:r>
              <a:rPr lang="zh-CN" altLang="en-US" sz="2800" b="0" dirty="0" smtClean="0"/>
              <a:t>画笔当前位置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接下来的图形绘制都是从该位置开始的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有</a:t>
            </a:r>
            <a:r>
              <a:rPr lang="zh-CN" altLang="en-US" sz="2800" b="0" dirty="0" smtClean="0"/>
              <a:t>的绘图函数可以更改画笔当前位置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直线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画直线函数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DrawLine</a:t>
            </a:r>
            <a:r>
              <a:rPr lang="en-US" altLang="zh-CN" sz="2800" b="0" dirty="0" smtClean="0"/>
              <a:t>(dx, </a:t>
            </a:r>
            <a:r>
              <a:rPr lang="en-US" altLang="zh-CN" sz="2800" b="0" dirty="0" err="1" smtClean="0"/>
              <a:t>dy</a:t>
            </a:r>
            <a:r>
              <a:rPr lang="en-US" altLang="zh-CN" sz="2800" b="0" dirty="0" smtClean="0"/>
              <a:t>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其中，</a:t>
            </a:r>
            <a:r>
              <a:rPr lang="en-US" altLang="zh-CN" sz="2800" b="0" dirty="0" smtClean="0"/>
              <a:t>dx</a:t>
            </a:r>
            <a:r>
              <a:rPr lang="zh-CN" altLang="en-US" sz="2800" b="0" dirty="0" smtClean="0"/>
              <a:t>和</a:t>
            </a:r>
            <a:r>
              <a:rPr lang="en-US" altLang="zh-CN" sz="2800" b="0" dirty="0" err="1" smtClean="0"/>
              <a:t>dy</a:t>
            </a:r>
            <a:r>
              <a:rPr lang="zh-CN" altLang="en-US" sz="2800" b="0" dirty="0" smtClean="0"/>
              <a:t>是相对于</a:t>
            </a:r>
            <a:r>
              <a:rPr lang="zh-CN" altLang="en-US" sz="2800" b="0" dirty="0"/>
              <a:t>画笔</a:t>
            </a:r>
            <a:r>
              <a:rPr lang="zh-CN" altLang="en-US" sz="2800" b="0" dirty="0" smtClean="0"/>
              <a:t>当前位置的偏移量。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假设画笔当前位置是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，则该函数从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x+dx</a:t>
            </a:r>
            <a:r>
              <a:rPr lang="en-US" altLang="zh-CN" sz="2800" b="0" dirty="0" smtClean="0"/>
              <a:t>, </a:t>
            </a:r>
            <a:r>
              <a:rPr lang="en-US" altLang="zh-CN" sz="2800" b="0" dirty="0" err="1" smtClean="0"/>
              <a:t>y+dy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画一条直线。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画</a:t>
            </a:r>
            <a:r>
              <a:rPr lang="zh-CN" altLang="en-US" sz="2800" b="0" dirty="0" smtClean="0"/>
              <a:t>完直线后，画笔当前位置移到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x+dx,y+dy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画一个矩形</a:t>
            </a:r>
            <a:r>
              <a:rPr lang="en-US" altLang="zh-CN" sz="2800" b="0" dirty="0" smtClean="0"/>
              <a:t>: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91880" y="4653136"/>
            <a:ext cx="23429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MovePen</a:t>
            </a:r>
            <a:r>
              <a:rPr kumimoji="1" lang="en-US" altLang="zh-CN" sz="2000" dirty="0" smtClean="0"/>
              <a:t>(0.5, 0.5);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 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(1.0,0.0);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(0.0,-1.0);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(-1.0,0.0);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圆与圆弧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dirty="0" err="1"/>
              <a:t>DrawArc</a:t>
            </a:r>
            <a:r>
              <a:rPr lang="en-US" altLang="zh-CN" sz="2800" dirty="0"/>
              <a:t>(r, start, sweep)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以画笔当前位置作为圆弧所在圆的</a:t>
            </a:r>
            <a:r>
              <a:rPr lang="en-US" altLang="zh-CN" sz="2800" b="0" dirty="0" smtClean="0"/>
              <a:t>X</a:t>
            </a:r>
            <a:r>
              <a:rPr lang="zh-CN" altLang="en-US" sz="2800" b="0" dirty="0" smtClean="0"/>
              <a:t>轴上右起点，画一段圆弧</a:t>
            </a:r>
            <a:r>
              <a:rPr lang="en-US" altLang="zh-CN" sz="2800" b="0" dirty="0" smtClean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圆弧的半径为</a:t>
            </a:r>
            <a:r>
              <a:rPr lang="en-US" altLang="zh-CN" sz="2800" b="0" dirty="0" smtClean="0"/>
              <a:t>r</a:t>
            </a:r>
            <a:r>
              <a:rPr lang="en-US" altLang="zh-CN" sz="2800" b="0" dirty="0"/>
              <a:t>, </a:t>
            </a:r>
            <a:r>
              <a:rPr lang="zh-CN" altLang="en-US" sz="2800" b="0" dirty="0" smtClean="0"/>
              <a:t>起始角度为</a:t>
            </a:r>
            <a:r>
              <a:rPr lang="en-US" altLang="zh-CN" sz="2800" b="0" dirty="0" smtClean="0"/>
              <a:t>start</a:t>
            </a:r>
            <a:r>
              <a:rPr lang="zh-CN" altLang="en-US" sz="2800" b="0" dirty="0" smtClean="0"/>
              <a:t>（单位：度，相对于</a:t>
            </a:r>
            <a:r>
              <a:rPr lang="en-US" altLang="zh-CN" sz="2800" b="0" dirty="0" smtClean="0"/>
              <a:t>X</a:t>
            </a:r>
            <a:r>
              <a:rPr lang="zh-CN" altLang="en-US" sz="2800" b="0" dirty="0"/>
              <a:t>轴方向</a:t>
            </a:r>
            <a:r>
              <a:rPr lang="zh-CN" altLang="en-US" sz="2800" b="0" dirty="0" smtClean="0"/>
              <a:t>逆时针为正）</a:t>
            </a:r>
            <a:r>
              <a:rPr lang="en-US" altLang="zh-CN" sz="2800" b="0" dirty="0" smtClean="0"/>
              <a:t>, </a:t>
            </a:r>
            <a:r>
              <a:rPr lang="zh-CN" altLang="en-US" sz="2800" b="0" dirty="0" smtClean="0"/>
              <a:t>弧度为</a:t>
            </a:r>
            <a:r>
              <a:rPr lang="en-US" altLang="zh-CN" sz="2800" b="0" dirty="0" smtClean="0"/>
              <a:t>sweep</a:t>
            </a:r>
            <a:r>
              <a:rPr lang="en-US" altLang="zh-CN" sz="2800" b="0" dirty="0"/>
              <a:t>.</a:t>
            </a:r>
            <a:r>
              <a:rPr lang="en-US" altLang="zh-CN" sz="2800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19073</TotalTime>
  <Words>3447</Words>
  <Application>Microsoft Office PowerPoint</Application>
  <PresentationFormat>全屏显示(4:3)</PresentationFormat>
  <Paragraphs>465</Paragraphs>
  <Slides>42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Adobe Gothic Std B</vt:lpstr>
      <vt:lpstr>Monotype Sorts</vt:lpstr>
      <vt:lpstr>ＭＳ Ｐゴシック</vt:lpstr>
      <vt:lpstr>黑体</vt:lpstr>
      <vt:lpstr>宋体</vt:lpstr>
      <vt:lpstr>新宋体</vt:lpstr>
      <vt:lpstr>Arial</vt:lpstr>
      <vt:lpstr>Times New Roman</vt:lpstr>
      <vt:lpstr>Wingdings</vt:lpstr>
      <vt:lpstr>Blank Presentation</vt:lpstr>
      <vt:lpstr>专题三:  图形程序设计</vt:lpstr>
      <vt:lpstr>Part I:  基本图形编程</vt:lpstr>
      <vt:lpstr>图形坐标系、像素</vt:lpstr>
      <vt:lpstr>第三方图形库</vt:lpstr>
      <vt:lpstr>基本图形函数</vt:lpstr>
      <vt:lpstr>初始化</vt:lpstr>
      <vt:lpstr>画笔</vt:lpstr>
      <vt:lpstr>直线</vt:lpstr>
      <vt:lpstr>圆与圆弧</vt:lpstr>
      <vt:lpstr>文本</vt:lpstr>
      <vt:lpstr>sprintf</vt:lpstr>
      <vt:lpstr>基本图形绘制示例：画房子</vt:lpstr>
      <vt:lpstr>Part II:  交互图形编程</vt:lpstr>
      <vt:lpstr>问题</vt:lpstr>
      <vt:lpstr>主函数</vt:lpstr>
      <vt:lpstr>冒泡排序函数</vt:lpstr>
      <vt:lpstr>能否只定义一个排序函数?</vt:lpstr>
      <vt:lpstr>函数指针</vt:lpstr>
      <vt:lpstr>函数指针做形参!</vt:lpstr>
      <vt:lpstr>值调用</vt:lpstr>
      <vt:lpstr>Main: 使用函数指针数组</vt:lpstr>
      <vt:lpstr>Main: 使用函数指针数组</vt:lpstr>
      <vt:lpstr>typedef</vt:lpstr>
      <vt:lpstr>用typedef定义新类型名的一般步骤：</vt:lpstr>
      <vt:lpstr>typedef</vt:lpstr>
      <vt:lpstr>新的编程模型</vt:lpstr>
      <vt:lpstr>回调函数(callback)</vt:lpstr>
      <vt:lpstr>关于交互的四类回调函数原型</vt:lpstr>
      <vt:lpstr>回调函数类型</vt:lpstr>
      <vt:lpstr>Keyboard</vt:lpstr>
      <vt:lpstr>Keyboard</vt:lpstr>
      <vt:lpstr>Char</vt:lpstr>
      <vt:lpstr>Mouse</vt:lpstr>
      <vt:lpstr>定时器（Timer）</vt:lpstr>
      <vt:lpstr>相关说明</vt:lpstr>
      <vt:lpstr>参考资料</vt:lpstr>
      <vt:lpstr>Libgraphics的其他常用函数</vt:lpstr>
      <vt:lpstr>Libgraphics的其他常用函数</vt:lpstr>
      <vt:lpstr>Libgraphics的其他常用函数</vt:lpstr>
      <vt:lpstr>Libgraphics的其他常用函数</vt:lpstr>
      <vt:lpstr>Libgraphics的其他常用函数</vt:lpstr>
      <vt:lpstr>The End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xdq</dc:creator>
  <cp:lastModifiedBy>Liu Xinguo</cp:lastModifiedBy>
  <cp:revision>229</cp:revision>
  <dcterms:modified xsi:type="dcterms:W3CDTF">2019-02-28T10:19:07Z</dcterms:modified>
</cp:coreProperties>
</file>