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7" r:id="rId3"/>
    <p:sldId id="258" r:id="rId4"/>
    <p:sldId id="259" r:id="rId5"/>
    <p:sldId id="262" r:id="rId6"/>
    <p:sldId id="265" r:id="rId7"/>
    <p:sldId id="264" r:id="rId8"/>
    <p:sldId id="274" r:id="rId9"/>
    <p:sldId id="266" r:id="rId10"/>
    <p:sldId id="267" r:id="rId11"/>
    <p:sldId id="270" r:id="rId12"/>
    <p:sldId id="271" r:id="rId13"/>
    <p:sldId id="272" r:id="rId14"/>
    <p:sldId id="273" r:id="rId15"/>
    <p:sldId id="275" r:id="rId16"/>
    <p:sldId id="276" r:id="rId17"/>
    <p:sldId id="282" r:id="rId18"/>
    <p:sldId id="277" r:id="rId19"/>
    <p:sldId id="279" r:id="rId20"/>
    <p:sldId id="283" r:id="rId21"/>
    <p:sldId id="289" r:id="rId22"/>
    <p:sldId id="291" r:id="rId23"/>
    <p:sldId id="284" r:id="rId24"/>
    <p:sldId id="285" r:id="rId25"/>
    <p:sldId id="287" r:id="rId26"/>
    <p:sldId id="288" r:id="rId27"/>
    <p:sldId id="28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96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8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7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7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7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2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1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7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7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D163-2F02-4BBD-9510-C7705539889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99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VS2010 win32 </a:t>
            </a:r>
            <a:r>
              <a:rPr lang="zh-CN" altLang="en-US" dirty="0"/>
              <a:t>工程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刘新国</a:t>
            </a:r>
            <a:endParaRPr lang="en-US" altLang="zh-CN" dirty="0"/>
          </a:p>
          <a:p>
            <a:r>
              <a:rPr lang="zh-CN" altLang="en-US" dirty="0"/>
              <a:t>浙江大学计算机科学与技术学院</a:t>
            </a:r>
            <a:endParaRPr lang="en-US" altLang="zh-CN" dirty="0"/>
          </a:p>
          <a:p>
            <a:r>
              <a:rPr lang="en-US" altLang="zh-CN" dirty="0"/>
              <a:t>CAD&amp;CG</a:t>
            </a:r>
            <a:r>
              <a:rPr lang="zh-CN" altLang="en-US" dirty="0"/>
              <a:t>国家重点实验室</a:t>
            </a:r>
            <a:endParaRPr lang="en-US" altLang="zh-CN" dirty="0"/>
          </a:p>
          <a:p>
            <a:r>
              <a:rPr lang="en-US" altLang="zh-CN"/>
              <a:t>xgliu@cad.zju.edu.cn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56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C</a:t>
            </a:r>
            <a:r>
              <a:rPr lang="zh-CN" altLang="en-US" dirty="0"/>
              <a:t>文件添加到工程文件中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例如</a:t>
            </a:r>
            <a:r>
              <a:rPr lang="en-US" altLang="zh-CN" dirty="0" err="1"/>
              <a:t>demoGUIAll.c</a:t>
            </a:r>
            <a:r>
              <a:rPr lang="zh-CN" altLang="en-US" dirty="0"/>
              <a:t>拷贝到</a:t>
            </a:r>
            <a:r>
              <a:rPr lang="en-US" altLang="zh-CN" dirty="0"/>
              <a:t>source</a:t>
            </a:r>
            <a:r>
              <a:rPr lang="zh-CN" altLang="en-US" dirty="0"/>
              <a:t>目录中</a:t>
            </a:r>
            <a:endParaRPr lang="en-US" altLang="zh-CN" dirty="0"/>
          </a:p>
          <a:p>
            <a:pPr lvl="1"/>
            <a:r>
              <a:rPr lang="zh-CN" altLang="en-US" dirty="0"/>
              <a:t>还需要在</a:t>
            </a:r>
            <a:r>
              <a:rPr lang="en-US" altLang="zh-CN" dirty="0"/>
              <a:t>VS</a:t>
            </a:r>
            <a:r>
              <a:rPr lang="zh-CN" altLang="en-US" dirty="0"/>
              <a:t>中，将</a:t>
            </a:r>
            <a:r>
              <a:rPr lang="en-US" altLang="zh-CN" dirty="0"/>
              <a:t>c</a:t>
            </a:r>
            <a:r>
              <a:rPr lang="zh-CN" altLang="en-US" dirty="0"/>
              <a:t>程序文件加入到工程中</a:t>
            </a:r>
            <a:endParaRPr lang="en-US" altLang="zh-CN" dirty="0"/>
          </a:p>
          <a:p>
            <a:r>
              <a:rPr lang="zh-CN" altLang="en-US" dirty="0"/>
              <a:t>如右图所示，用鼠标右键点击</a:t>
            </a:r>
            <a:r>
              <a:rPr lang="en-US" altLang="zh-CN" dirty="0" err="1"/>
              <a:t>SourceFiles</a:t>
            </a:r>
            <a:r>
              <a:rPr lang="zh-CN" altLang="en-US" dirty="0"/>
              <a:t>标签，打开弹出菜单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Add -&gt; Existing Item</a:t>
            </a:r>
          </a:p>
          <a:p>
            <a:pPr lvl="1"/>
            <a:r>
              <a:rPr lang="zh-CN" altLang="en-US" dirty="0"/>
              <a:t>然后会启动一个对话框，让你选择要加入的文件（可以一次同时选择多个）（不要将不需要的文件加入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63772"/>
            <a:ext cx="5181600" cy="34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0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C</a:t>
            </a:r>
            <a:r>
              <a:rPr lang="zh-CN" altLang="en-US" dirty="0"/>
              <a:t>文件添加到工程文件中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58051"/>
            <a:ext cx="5181600" cy="2988016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558051"/>
            <a:ext cx="5181600" cy="29880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101" y="5041191"/>
            <a:ext cx="2581275" cy="15906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8200" y="5651863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可以看到</a:t>
            </a:r>
            <a:r>
              <a:rPr lang="en-US" altLang="zh-CN" dirty="0" err="1"/>
              <a:t>demoGUIAll.c</a:t>
            </a:r>
            <a:r>
              <a:rPr lang="zh-CN" altLang="en-US" dirty="0"/>
              <a:t>被加入到工程中了</a:t>
            </a:r>
          </a:p>
        </p:txBody>
      </p:sp>
    </p:spTree>
    <p:extLst>
      <p:ext uri="{BB962C8B-B14F-4D97-AF65-F5344CB8AC3E}">
        <p14:creationId xmlns:p14="http://schemas.microsoft.com/office/powerpoint/2010/main" val="303211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尝试编译应用程序，按</a:t>
            </a:r>
            <a:r>
              <a:rPr lang="en-US" altLang="zh-CN"/>
              <a:t>F5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窗口底部的</a:t>
            </a:r>
            <a:r>
              <a:rPr lang="en-US" altLang="zh-CN" dirty="0"/>
              <a:t>output</a:t>
            </a:r>
            <a:r>
              <a:rPr lang="zh-CN" altLang="en-US" dirty="0"/>
              <a:t>窗口显示错误信息：</a:t>
            </a:r>
            <a:endParaRPr lang="en-US" altLang="zh-CN" dirty="0"/>
          </a:p>
          <a:p>
            <a:pPr lvl="1"/>
            <a:r>
              <a:rPr lang="en-US" altLang="zh-CN" dirty="0"/>
              <a:t>fatal error C1083: </a:t>
            </a:r>
            <a:r>
              <a:rPr lang="en-US" altLang="zh-CN" dirty="0">
                <a:solidFill>
                  <a:srgbClr val="FFFF00"/>
                </a:solidFill>
              </a:rPr>
              <a:t>Cannot open include file: '</a:t>
            </a:r>
            <a:r>
              <a:rPr lang="en-US" altLang="zh-CN" dirty="0" err="1">
                <a:solidFill>
                  <a:srgbClr val="FFFF00"/>
                </a:solidFill>
              </a:rPr>
              <a:t>graphics.h</a:t>
            </a:r>
            <a:r>
              <a:rPr lang="en-US" altLang="zh-CN" dirty="0"/>
              <a:t>': No such file or directory……</a:t>
            </a:r>
          </a:p>
          <a:p>
            <a:r>
              <a:rPr lang="zh-CN" altLang="en-US" dirty="0"/>
              <a:t>编译器为什么找不到</a:t>
            </a:r>
            <a:r>
              <a:rPr lang="en-US" altLang="zh-CN" dirty="0" err="1"/>
              <a:t>graphics.h</a:t>
            </a:r>
            <a:r>
              <a:rPr lang="zh-CN" altLang="en-US" dirty="0"/>
              <a:t>文件呢？因为它查找的路径是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与</a:t>
            </a:r>
            <a:r>
              <a:rPr lang="en-US" altLang="zh-CN" dirty="0">
                <a:solidFill>
                  <a:srgbClr val="FFFF00"/>
                </a:solidFill>
              </a:rPr>
              <a:t>.c</a:t>
            </a:r>
            <a:r>
              <a:rPr lang="zh-CN" altLang="en-US" dirty="0">
                <a:solidFill>
                  <a:srgbClr val="FFFF00"/>
                </a:solidFill>
              </a:rPr>
              <a:t>文件所在同一个目录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工程文件设定的查找目录</a:t>
            </a:r>
            <a:endParaRPr lang="en-US" altLang="zh-CN" dirty="0">
              <a:solidFill>
                <a:srgbClr val="FFFF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需要我们手工设置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标准库头文件所在的目录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5260"/>
            <a:ext cx="5181600" cy="37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6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设置工程的头文件包含目录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鼠标</a:t>
            </a:r>
            <a:r>
              <a:rPr lang="zh-CN" altLang="en-US" dirty="0">
                <a:solidFill>
                  <a:srgbClr val="FFFF00"/>
                </a:solidFill>
              </a:rPr>
              <a:t>右键点击</a:t>
            </a:r>
            <a:r>
              <a:rPr lang="zh-CN" altLang="en-US" dirty="0"/>
              <a:t>工程文件名字（</a:t>
            </a:r>
            <a:r>
              <a:rPr lang="en-US" altLang="zh-CN" dirty="0" err="1"/>
              <a:t>MyExampleProject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在弹出菜单的末尾处，点击</a:t>
            </a:r>
            <a:r>
              <a:rPr lang="en-US" altLang="zh-CN" dirty="0"/>
              <a:t>Properties</a:t>
            </a:r>
            <a:r>
              <a:rPr lang="zh-CN" altLang="en-US" dirty="0"/>
              <a:t>选项</a:t>
            </a:r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8640" y="1825625"/>
            <a:ext cx="39687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0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设置如下图所示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Additional Include Directories</a:t>
            </a:r>
            <a:r>
              <a:rPr lang="zh-CN" altLang="en-US" dirty="0"/>
              <a:t>中填入</a:t>
            </a:r>
            <a:r>
              <a:rPr lang="en-US" altLang="zh-CN" dirty="0"/>
              <a:t>2</a:t>
            </a:r>
            <a:r>
              <a:rPr lang="zh-CN" altLang="en-US" dirty="0"/>
              <a:t>个目录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../</a:t>
            </a:r>
            <a:r>
              <a:rPr lang="en-US" altLang="zh-CN" dirty="0" err="1"/>
              <a:t>libgraphics</a:t>
            </a:r>
            <a:r>
              <a:rPr lang="en-US" altLang="zh-CN" dirty="0"/>
              <a:t>; ../</a:t>
            </a:r>
            <a:r>
              <a:rPr lang="en-US" altLang="zh-CN" dirty="0" err="1"/>
              <a:t>simpleGUI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目录之间用分号隔开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注意不要用中文的；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6" name="内容占位符 1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62435"/>
            <a:ext cx="5181600" cy="36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</a:t>
            </a:r>
            <a:r>
              <a:rPr lang="en-US" altLang="zh-CN" dirty="0"/>
              <a:t>F5</a:t>
            </a:r>
            <a:r>
              <a:rPr lang="zh-CN" altLang="en-US" dirty="0"/>
              <a:t>编译，仍然有很多错误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错误的原因，很多函数没有实现代码</a:t>
            </a:r>
            <a:endParaRPr lang="en-US" altLang="zh-CN" dirty="0"/>
          </a:p>
          <a:p>
            <a:pPr lvl="1"/>
            <a:r>
              <a:rPr lang="zh-CN" altLang="en-US" dirty="0"/>
              <a:t>他们对应</a:t>
            </a:r>
            <a:r>
              <a:rPr lang="en-US" altLang="zh-CN" dirty="0"/>
              <a:t>c</a:t>
            </a:r>
            <a:r>
              <a:rPr lang="zh-CN" altLang="en-US" dirty="0"/>
              <a:t>文件还没有添加进来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0" y="1492099"/>
            <a:ext cx="5181600" cy="38398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3360" y="3511133"/>
            <a:ext cx="664464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1&gt;demoGuiAll.obj : </a:t>
            </a:r>
            <a:r>
              <a:rPr lang="en-US" altLang="zh-CN" sz="1600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error LNK2019: unresolved external symbol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_textbox referenced in function _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drawEditText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1&gt;demoGuiAll.obj : </a:t>
            </a:r>
            <a:r>
              <a:rPr lang="en-US" altLang="zh-CN" sz="1600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error LNK2019: unresolved external symbol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DisplayClear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referenced in function _display</a:t>
            </a:r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1&gt;MSVCRTD.lib(crtexew.obj) : </a:t>
            </a:r>
            <a:r>
              <a:rPr lang="en-US" altLang="zh-CN" sz="1600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error LNK2019: unresolved external symbol _WinMain@16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referenced in function ___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tmainCRTStartup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1&gt;c:\users\xinguo\documents\visual studio 2010\Projects\CTopic2019\Debug\</a:t>
            </a:r>
            <a:r>
              <a:rPr lang="en-US" altLang="zh-CN" sz="1600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MyExampleProject.exe : fatal error LNK1120: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27 unresolved externals</a:t>
            </a:r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========== </a:t>
            </a:r>
            <a:r>
              <a:rPr lang="en-US" altLang="zh-CN" sz="1600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Build: 0 succeeded, 1 failed,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0 up-to-date, 0 skipped ==========</a:t>
            </a:r>
          </a:p>
        </p:txBody>
      </p:sp>
    </p:spTree>
    <p:extLst>
      <p:ext uri="{BB962C8B-B14F-4D97-AF65-F5344CB8AC3E}">
        <p14:creationId xmlns:p14="http://schemas.microsoft.com/office/powerpoint/2010/main" val="39034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 err="1"/>
              <a:t>libgraphics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simpleGUI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如果像刚才添加</a:t>
            </a:r>
            <a:r>
              <a:rPr lang="en-US" altLang="zh-CN" dirty="0" err="1"/>
              <a:t>demoGuiAll.c</a:t>
            </a:r>
            <a:r>
              <a:rPr lang="zh-CN" altLang="en-US" dirty="0"/>
              <a:t>那样直接添加，很多文件都混在一起，很凌乱</a:t>
            </a:r>
            <a:endParaRPr lang="en-US" altLang="zh-CN" dirty="0"/>
          </a:p>
          <a:p>
            <a:r>
              <a:rPr lang="zh-CN" altLang="en-US" dirty="0"/>
              <a:t>所以先建立</a:t>
            </a:r>
            <a:r>
              <a:rPr lang="en-US" altLang="zh-CN" dirty="0"/>
              <a:t>2</a:t>
            </a:r>
            <a:r>
              <a:rPr lang="zh-CN" altLang="en-US" dirty="0"/>
              <a:t>个类别（</a:t>
            </a:r>
            <a:r>
              <a:rPr lang="en-US" altLang="zh-CN" dirty="0"/>
              <a:t>filter)</a:t>
            </a:r>
          </a:p>
          <a:p>
            <a:pPr lvl="1"/>
            <a:r>
              <a:rPr lang="en-US" altLang="zh-CN" dirty="0" err="1"/>
              <a:t>libgraphics</a:t>
            </a:r>
            <a:endParaRPr lang="en-US" altLang="zh-CN" dirty="0"/>
          </a:p>
          <a:p>
            <a:pPr lvl="1"/>
            <a:r>
              <a:rPr lang="en-US" altLang="zh-CN" dirty="0" err="1"/>
              <a:t>simpleGUI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分别收藏两个对应目录下的程序文件，利于管理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09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filter</a:t>
            </a:r>
            <a:r>
              <a:rPr lang="zh-CN" altLang="en-US" dirty="0"/>
              <a:t>（类别）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38200" y="2204596"/>
            <a:ext cx="5181600" cy="35925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2204596"/>
            <a:ext cx="2590800" cy="335767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2204596"/>
            <a:ext cx="23907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0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 err="1"/>
              <a:t>libgraphics</a:t>
            </a:r>
            <a:r>
              <a:rPr lang="zh-CN" altLang="en-US" dirty="0"/>
              <a:t>文件</a:t>
            </a:r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14877"/>
            <a:ext cx="5181600" cy="2572833"/>
          </a:xfrm>
          <a:prstGeom prst="rect">
            <a:avLst/>
          </a:prstGeom>
        </p:spPr>
      </p:pic>
      <p:pic>
        <p:nvPicPr>
          <p:cNvPr id="16" name="内容占位符 1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72307"/>
            <a:ext cx="5181600" cy="325797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172200" y="5797282"/>
            <a:ext cx="5186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找到工程文件下的目录</a:t>
            </a:r>
            <a:r>
              <a:rPr lang="en-US" altLang="zh-CN" dirty="0" err="1">
                <a:solidFill>
                  <a:srgbClr val="FFFF00"/>
                </a:solidFill>
              </a:rPr>
              <a:t>libgraphics</a:t>
            </a:r>
            <a:r>
              <a:rPr lang="zh-CN" altLang="en-US" dirty="0">
                <a:solidFill>
                  <a:srgbClr val="FFFF00"/>
                </a:solidFill>
              </a:rPr>
              <a:t>，选中所有文件，按</a:t>
            </a:r>
            <a:r>
              <a:rPr lang="en-US" altLang="zh-CN" dirty="0">
                <a:solidFill>
                  <a:srgbClr val="FFFF00"/>
                </a:solidFill>
              </a:rPr>
              <a:t>Add</a:t>
            </a:r>
            <a:r>
              <a:rPr lang="zh-CN" altLang="en-US" dirty="0">
                <a:solidFill>
                  <a:srgbClr val="FFFF00"/>
                </a:solidFill>
              </a:rPr>
              <a:t>按钮</a:t>
            </a:r>
          </a:p>
        </p:txBody>
      </p:sp>
      <p:sp>
        <p:nvSpPr>
          <p:cNvPr id="19" name="矩形 18"/>
          <p:cNvSpPr/>
          <p:nvPr/>
        </p:nvSpPr>
        <p:spPr>
          <a:xfrm>
            <a:off x="6019800" y="11081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该目录下所有文件都需要</a:t>
            </a:r>
            <a:endParaRPr lang="en-US" altLang="zh-CN" dirty="0"/>
          </a:p>
          <a:p>
            <a:pPr lvl="1"/>
            <a:r>
              <a:rPr lang="zh-CN" altLang="en-US" dirty="0"/>
              <a:t>按</a:t>
            </a:r>
            <a:r>
              <a:rPr lang="en-US" altLang="zh-CN" dirty="0" err="1"/>
              <a:t>Ctrl+A</a:t>
            </a:r>
            <a:r>
              <a:rPr lang="en-US" altLang="zh-CN" dirty="0"/>
              <a:t>,</a:t>
            </a:r>
            <a:r>
              <a:rPr lang="zh-CN" altLang="en-US" dirty="0"/>
              <a:t>选中所有文件</a:t>
            </a:r>
            <a:endParaRPr lang="en-US" altLang="zh-CN" dirty="0"/>
          </a:p>
          <a:p>
            <a:pPr lvl="1"/>
            <a:r>
              <a:rPr lang="zh-CN" altLang="en-US" dirty="0"/>
              <a:t>点击</a:t>
            </a:r>
            <a:r>
              <a:rPr lang="en-US" altLang="zh-CN" dirty="0"/>
              <a:t>Add</a:t>
            </a:r>
            <a:r>
              <a:rPr lang="zh-CN" altLang="en-US" dirty="0"/>
              <a:t>进行添加</a:t>
            </a:r>
          </a:p>
        </p:txBody>
      </p:sp>
    </p:spTree>
    <p:extLst>
      <p:ext uri="{BB962C8B-B14F-4D97-AF65-F5344CB8AC3E}">
        <p14:creationId xmlns:p14="http://schemas.microsoft.com/office/powerpoint/2010/main" val="150439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 err="1"/>
              <a:t>libgraphics</a:t>
            </a:r>
            <a:r>
              <a:rPr lang="zh-CN" altLang="en-US" dirty="0"/>
              <a:t>文件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99400" cy="4351338"/>
          </a:xfrm>
        </p:spPr>
        <p:txBody>
          <a:bodyPr/>
          <a:lstStyle/>
          <a:p>
            <a:r>
              <a:rPr lang="zh-CN" altLang="en-US" dirty="0"/>
              <a:t>新进来很多</a:t>
            </a:r>
            <a:r>
              <a:rPr lang="en-US" altLang="zh-CN" dirty="0"/>
              <a:t>.c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新进来很多</a:t>
            </a:r>
            <a:r>
              <a:rPr lang="en-US" altLang="zh-CN" dirty="0"/>
              <a:t>.h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这些文件我们不会进行修改，所以</a:t>
            </a:r>
            <a:r>
              <a:rPr lang="zh-CN" altLang="en-US" dirty="0">
                <a:solidFill>
                  <a:srgbClr val="FFFF00"/>
                </a:solidFill>
              </a:rPr>
              <a:t>希望它不要出现我们的眼前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点击</a:t>
            </a:r>
            <a:r>
              <a:rPr lang="en-US" altLang="zh-CN" dirty="0" err="1">
                <a:solidFill>
                  <a:srgbClr val="FF0000"/>
                </a:solidFill>
              </a:rPr>
              <a:t>libgraphics</a:t>
            </a:r>
            <a:r>
              <a:rPr lang="zh-CN" altLang="en-US" dirty="0">
                <a:solidFill>
                  <a:srgbClr val="FF0000"/>
                </a:solidFill>
              </a:rPr>
              <a:t>，将它合起来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再按相同方法添加</a:t>
            </a:r>
            <a:r>
              <a:rPr lang="en-US" altLang="zh-CN" dirty="0" err="1"/>
              <a:t>simpleGUI</a:t>
            </a:r>
            <a:r>
              <a:rPr lang="zh-CN" altLang="en-US" dirty="0"/>
              <a:t>下的程序文件</a:t>
            </a:r>
            <a:endParaRPr lang="en-US" altLang="zh-CN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25954" y="365125"/>
            <a:ext cx="296541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5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创建工程，选择菜单 </a:t>
            </a:r>
            <a:r>
              <a:rPr lang="en-US" altLang="zh-CN" dirty="0"/>
              <a:t>File-&gt;New-&gt;Project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124" y="1825625"/>
            <a:ext cx="7233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25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 err="1"/>
              <a:t>simpleGUI</a:t>
            </a:r>
            <a:r>
              <a:rPr lang="zh-CN" altLang="en-US" dirty="0"/>
              <a:t>的程序文件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再按相同方法添加</a:t>
            </a:r>
            <a:r>
              <a:rPr lang="en-US" altLang="zh-CN" dirty="0" err="1"/>
              <a:t>simpleGUI</a:t>
            </a:r>
            <a:r>
              <a:rPr lang="zh-CN" altLang="en-US" dirty="0"/>
              <a:t>下的程序文件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72374" y="1690689"/>
            <a:ext cx="3162131" cy="37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86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7EF85511-D2D7-4386-BE93-64995A15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再次尝试编译运行，</a:t>
            </a:r>
            <a:r>
              <a:rPr lang="zh-CN" altLang="en-US" dirty="0">
                <a:solidFill>
                  <a:srgbClr val="FFFF00"/>
                </a:solidFill>
              </a:rPr>
              <a:t>按 </a:t>
            </a:r>
            <a:r>
              <a:rPr lang="en-US" altLang="zh-CN" dirty="0">
                <a:solidFill>
                  <a:srgbClr val="FFFF00"/>
                </a:solidFill>
              </a:rPr>
              <a:t>F5 </a:t>
            </a:r>
            <a:r>
              <a:rPr lang="zh-CN" altLang="en-US" dirty="0" smtClean="0">
                <a:solidFill>
                  <a:srgbClr val="FFFF00"/>
                </a:solidFill>
              </a:rPr>
              <a:t>键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766A909-5966-45F6-9920-724CED6CC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5" y="3127459"/>
            <a:ext cx="11034716" cy="311685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52302" cy="1561951"/>
          </a:xfrm>
        </p:spPr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VS2010</a:t>
            </a:r>
            <a:r>
              <a:rPr lang="zh-CN" altLang="en-US" dirty="0" smtClean="0"/>
              <a:t>以上的版本，可能还会有</a:t>
            </a:r>
            <a:r>
              <a:rPr lang="en-US" altLang="zh-CN" dirty="0" smtClean="0"/>
              <a:t>sprintf, strcpy</a:t>
            </a:r>
            <a:r>
              <a:rPr lang="zh-CN" altLang="en-US" dirty="0" smtClean="0"/>
              <a:t>等函数的安全性问题（避免缓冲区溢出攻击）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09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_</a:t>
            </a:r>
            <a:r>
              <a:rPr lang="en-US" altLang="zh-CN" dirty="0"/>
              <a:t>CRT_SECURE_NO_WARNINGS</a:t>
            </a:r>
            <a:r>
              <a:rPr lang="zh-CN" altLang="en-US" dirty="0"/>
              <a:t> </a:t>
            </a: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xmlns="" id="{200BA4FB-A079-4599-948B-E487D5F4D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807" y="2829119"/>
            <a:ext cx="6858000" cy="384223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553906" y="3252566"/>
            <a:ext cx="1669240" cy="411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56238" cy="4351338"/>
          </a:xfrm>
        </p:spPr>
        <p:txBody>
          <a:bodyPr/>
          <a:lstStyle/>
          <a:p>
            <a:r>
              <a:rPr lang="zh-CN" altLang="en-US" dirty="0" smtClean="0"/>
              <a:t>点</a:t>
            </a:r>
            <a:r>
              <a:rPr lang="zh-CN" altLang="en-US" dirty="0"/>
              <a:t>击</a:t>
            </a:r>
            <a:r>
              <a:rPr lang="en-US" altLang="zh-CN" dirty="0"/>
              <a:t>Properties</a:t>
            </a:r>
            <a:r>
              <a:rPr lang="zh-CN" altLang="en-US" dirty="0"/>
              <a:t>选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r>
              <a:rPr lang="zh-CN" altLang="en-US" dirty="0" smtClean="0"/>
              <a:t>在预处理器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预处理器定义上，增加</a:t>
            </a:r>
            <a:r>
              <a:rPr lang="en-US" altLang="zh-CN" dirty="0"/>
              <a:t>_CRT_SECURE_NO_WARNINGS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7653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再次尝试编译运行，</a:t>
            </a:r>
            <a:r>
              <a:rPr lang="zh-CN" altLang="en-US" dirty="0">
                <a:solidFill>
                  <a:srgbClr val="FFFF00"/>
                </a:solidFill>
              </a:rPr>
              <a:t>按 </a:t>
            </a:r>
            <a:r>
              <a:rPr lang="en-US" altLang="zh-CN" dirty="0">
                <a:solidFill>
                  <a:srgbClr val="FFFF00"/>
                </a:solidFill>
              </a:rPr>
              <a:t>F5 </a:t>
            </a:r>
            <a:r>
              <a:rPr lang="zh-CN" altLang="en-US" dirty="0">
                <a:solidFill>
                  <a:srgbClr val="FFFF00"/>
                </a:solidFill>
              </a:rPr>
              <a:t>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编译时，会输出很多信息。。。</a:t>
            </a:r>
            <a:endParaRPr lang="en-US" altLang="zh-CN" dirty="0"/>
          </a:p>
          <a:p>
            <a:r>
              <a:rPr lang="zh-CN" altLang="en-US" dirty="0"/>
              <a:t>重要的时，成功了</a:t>
            </a:r>
            <a:endParaRPr lang="en-US" altLang="zh-CN" dirty="0"/>
          </a:p>
          <a:p>
            <a:r>
              <a:rPr lang="zh-CN" altLang="en-US" dirty="0"/>
              <a:t>运行了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6600" dirty="0">
                <a:solidFill>
                  <a:srgbClr val="FFFF00"/>
                </a:solidFill>
              </a:rPr>
              <a:t>但画面不对！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04535"/>
            <a:ext cx="5181600" cy="37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32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设置字符集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7394" y="1825624"/>
            <a:ext cx="4108331" cy="4351338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752790"/>
            <a:ext cx="7620000" cy="54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79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再次尝试编译运行，</a:t>
            </a:r>
            <a:r>
              <a:rPr lang="zh-CN" altLang="en-US" dirty="0">
                <a:solidFill>
                  <a:srgbClr val="FFFF00"/>
                </a:solidFill>
              </a:rPr>
              <a:t>按 </a:t>
            </a:r>
            <a:r>
              <a:rPr lang="en-US" altLang="zh-CN" dirty="0">
                <a:solidFill>
                  <a:srgbClr val="FFFF00"/>
                </a:solidFill>
              </a:rPr>
              <a:t>F5 </a:t>
            </a:r>
            <a:r>
              <a:rPr lang="zh-CN" altLang="en-US" dirty="0">
                <a:solidFill>
                  <a:srgbClr val="FFFF00"/>
                </a:solidFill>
              </a:rPr>
              <a:t>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编译时，会输出很多信息。。。</a:t>
            </a:r>
            <a:endParaRPr lang="en-US" altLang="zh-CN" dirty="0"/>
          </a:p>
          <a:p>
            <a:r>
              <a:rPr lang="zh-CN" altLang="en-US" dirty="0"/>
              <a:t>重要的时，成功了</a:t>
            </a:r>
            <a:endParaRPr lang="en-US" altLang="zh-CN" dirty="0"/>
          </a:p>
          <a:p>
            <a:r>
              <a:rPr lang="zh-CN" altLang="en-US" dirty="0"/>
              <a:t>运行了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6600" dirty="0">
                <a:solidFill>
                  <a:srgbClr val="FFFF00"/>
                </a:solidFill>
              </a:rPr>
              <a:t>正确了！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04535"/>
            <a:ext cx="5181600" cy="37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94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Visual Studio </a:t>
            </a:r>
            <a:r>
              <a:rPr lang="zh-CN" altLang="en-US" dirty="0"/>
              <a:t>常用命令和快捷键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314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F4</a:t>
            </a:r>
            <a:r>
              <a:rPr lang="zh-CN" altLang="zh-CN" dirty="0"/>
              <a:t>：将光标定位在下一个编译出错的代码</a:t>
            </a:r>
          </a:p>
          <a:p>
            <a:pPr marL="0" indent="0">
              <a:buNone/>
            </a:pPr>
            <a:r>
              <a:rPr lang="en-US" altLang="zh-CN" dirty="0"/>
              <a:t>F7</a:t>
            </a:r>
            <a:r>
              <a:rPr lang="zh-CN" altLang="zh-CN" dirty="0"/>
              <a:t>：编译、链接，生成可执行程序</a:t>
            </a:r>
          </a:p>
          <a:p>
            <a:pPr marL="0" indent="0">
              <a:buNone/>
            </a:pPr>
            <a:r>
              <a:rPr lang="en-US" altLang="zh-CN" dirty="0"/>
              <a:t>F9</a:t>
            </a:r>
            <a:r>
              <a:rPr lang="zh-CN" altLang="zh-CN" dirty="0"/>
              <a:t>：在光标所在的行设置运行断点</a:t>
            </a:r>
          </a:p>
          <a:p>
            <a:pPr marL="0" indent="0">
              <a:buNone/>
            </a:pPr>
            <a:r>
              <a:rPr lang="en-US" altLang="zh-CN" dirty="0"/>
              <a:t>F5</a:t>
            </a:r>
            <a:r>
              <a:rPr lang="zh-CN" altLang="zh-CN" dirty="0"/>
              <a:t>：</a:t>
            </a:r>
            <a:r>
              <a:rPr lang="zh-CN" altLang="en-US" dirty="0"/>
              <a:t>调试</a:t>
            </a:r>
            <a:r>
              <a:rPr lang="zh-CN" altLang="zh-CN" dirty="0"/>
              <a:t>运行程序直到碰到断点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调试时，鼠标停留在变量上面，可现示变量值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F10</a:t>
            </a:r>
            <a:r>
              <a:rPr lang="zh-CN" altLang="zh-CN" dirty="0"/>
              <a:t>：单步执行一行代码</a:t>
            </a:r>
          </a:p>
          <a:p>
            <a:pPr marL="0" indent="0">
              <a:buNone/>
            </a:pPr>
            <a:r>
              <a:rPr lang="en-US" altLang="zh-CN" dirty="0"/>
              <a:t>Ctrl+F10</a:t>
            </a:r>
            <a:r>
              <a:rPr lang="zh-CN" altLang="zh-CN" dirty="0"/>
              <a:t>：执行程序直到光标所在的代码行</a:t>
            </a:r>
          </a:p>
          <a:p>
            <a:pPr marL="0" indent="0">
              <a:buNone/>
            </a:pPr>
            <a:r>
              <a:rPr lang="en-US" altLang="zh-CN" dirty="0"/>
              <a:t>F11</a:t>
            </a:r>
            <a:r>
              <a:rPr lang="zh-CN" altLang="zh-CN" dirty="0"/>
              <a:t>：进入函数调用内部</a:t>
            </a:r>
          </a:p>
          <a:p>
            <a:r>
              <a:rPr lang="en-US" altLang="zh-CN" dirty="0"/>
              <a:t>Ctrl+F5</a:t>
            </a:r>
            <a:r>
              <a:rPr lang="zh-CN" altLang="zh-CN" dirty="0"/>
              <a:t>：运行程序</a:t>
            </a:r>
            <a:r>
              <a:rPr lang="zh-CN" altLang="en-US" dirty="0"/>
              <a:t>，不调试（不会被断点中断）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117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4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在创建对话框中，进行适当选择</a:t>
            </a:r>
            <a:r>
              <a:rPr lang="en-US" altLang="zh-CN" dirty="0"/>
              <a:t>/</a:t>
            </a:r>
            <a:r>
              <a:rPr lang="zh-CN" altLang="en-US" dirty="0"/>
              <a:t>设置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5739" y="2862184"/>
            <a:ext cx="30305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选择：</a:t>
            </a:r>
            <a:r>
              <a:rPr lang="en-US" altLang="zh-CN" dirty="0"/>
              <a:t>Win32</a:t>
            </a:r>
          </a:p>
          <a:p>
            <a:r>
              <a:rPr lang="zh-CN" altLang="en-US" dirty="0"/>
              <a:t>选择：</a:t>
            </a:r>
            <a:r>
              <a:rPr lang="en-US" altLang="zh-CN" dirty="0"/>
              <a:t>Win32 Project</a:t>
            </a:r>
          </a:p>
          <a:p>
            <a:r>
              <a:rPr lang="zh-CN" altLang="en-US" dirty="0"/>
              <a:t>填入：为工程取名</a:t>
            </a:r>
            <a:endParaRPr lang="en-US" altLang="zh-CN" dirty="0"/>
          </a:p>
          <a:p>
            <a:r>
              <a:rPr lang="zh-CN" altLang="en-US" dirty="0"/>
              <a:t>选择：项目的位置</a:t>
            </a:r>
            <a:endParaRPr lang="en-US" altLang="zh-CN" dirty="0"/>
          </a:p>
          <a:p>
            <a:r>
              <a:rPr lang="zh-CN" altLang="en-US" dirty="0"/>
              <a:t>选择：为解决方案创建目录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注：在</a:t>
            </a:r>
            <a:r>
              <a:rPr lang="en-US" altLang="zh-CN" dirty="0"/>
              <a:t>VS</a:t>
            </a:r>
            <a:r>
              <a:rPr lang="zh-CN" altLang="en-US" dirty="0"/>
              <a:t>中，一个解决方案可以包含多个相关的工程</a:t>
            </a:r>
          </a:p>
        </p:txBody>
      </p:sp>
      <p:pic>
        <p:nvPicPr>
          <p:cNvPr id="36" name="内容占位符 3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1597" y="1690688"/>
            <a:ext cx="62710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9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对应用程序进行设置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点击 </a:t>
            </a:r>
            <a:r>
              <a:rPr lang="en-US" altLang="zh-CN" dirty="0"/>
              <a:t>Application Settings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63838"/>
            <a:ext cx="5181600" cy="40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8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对应用程序进行设置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Windows application</a:t>
            </a:r>
          </a:p>
          <a:p>
            <a:r>
              <a:rPr lang="zh-CN" altLang="en-US" dirty="0"/>
              <a:t>勾选 </a:t>
            </a:r>
            <a:r>
              <a:rPr lang="en-US" altLang="zh-CN" dirty="0"/>
              <a:t>Empty project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63838"/>
            <a:ext cx="5181600" cy="40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4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VS </a:t>
            </a:r>
            <a:r>
              <a:rPr lang="zh-CN" altLang="en-US" dirty="0"/>
              <a:t>应用程序工程创建成功 </a:t>
            </a:r>
            <a:r>
              <a:rPr lang="en-US" altLang="zh-CN" dirty="0"/>
              <a:t>- </a:t>
            </a:r>
            <a:r>
              <a:rPr lang="zh-CN" altLang="en-US" dirty="0"/>
              <a:t>空的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957" y="2210439"/>
            <a:ext cx="4458086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1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项目文件浏览栏（界面左侧）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这是工程文件的文件列表</a:t>
            </a:r>
            <a:endParaRPr lang="en-US" altLang="zh-CN" dirty="0"/>
          </a:p>
          <a:p>
            <a:pPr lvl="1"/>
            <a:r>
              <a:rPr lang="zh-CN" altLang="en-US" dirty="0"/>
              <a:t>目前是空的</a:t>
            </a:r>
            <a:endParaRPr lang="en-US" altLang="zh-CN" dirty="0"/>
          </a:p>
          <a:p>
            <a:r>
              <a:rPr lang="zh-CN" altLang="en-US" dirty="0"/>
              <a:t>如果不小心，关掉了，可以点击下面带放大镜的图标，再次打开它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3782297"/>
            <a:ext cx="2971800" cy="1390650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9957" y="2210439"/>
            <a:ext cx="4458086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6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使用工程文件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将现有的代码文件（</a:t>
            </a:r>
            <a:r>
              <a:rPr lang="en-US" altLang="zh-CN" dirty="0"/>
              <a:t>.c/.h</a:t>
            </a:r>
            <a:r>
              <a:rPr lang="zh-CN" altLang="en-US" dirty="0"/>
              <a:t>）文件添加到工程中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在工程中新建代码文件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编译程序 和 调试程序 （按</a:t>
            </a:r>
            <a:r>
              <a:rPr lang="en-US" altLang="zh-CN" dirty="0"/>
              <a:t>F5</a:t>
            </a:r>
            <a:r>
              <a:rPr lang="zh-CN" altLang="en-US" dirty="0"/>
              <a:t>键）</a:t>
            </a:r>
          </a:p>
        </p:txBody>
      </p:sp>
    </p:spTree>
    <p:extLst>
      <p:ext uri="{BB962C8B-B14F-4D97-AF65-F5344CB8AC3E}">
        <p14:creationId xmlns:p14="http://schemas.microsoft.com/office/powerpoint/2010/main" val="96033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C</a:t>
            </a:r>
            <a:r>
              <a:rPr lang="zh-CN" altLang="en-US" dirty="0"/>
              <a:t>语言源程序文件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首先将</a:t>
            </a:r>
            <a:r>
              <a:rPr lang="en-US" altLang="zh-CN" dirty="0"/>
              <a:t>LibGraphics2019New.zip</a:t>
            </a:r>
            <a:r>
              <a:rPr lang="zh-CN" altLang="en-US" dirty="0"/>
              <a:t>解压，并将其中的两个目录（</a:t>
            </a:r>
            <a:r>
              <a:rPr lang="en-US" altLang="zh-CN" dirty="0" err="1"/>
              <a:t>libgraphics</a:t>
            </a:r>
            <a:r>
              <a:rPr lang="zh-CN" altLang="en-US" dirty="0"/>
              <a:t>和</a:t>
            </a:r>
            <a:r>
              <a:rPr lang="en-US" altLang="zh-CN" dirty="0" err="1"/>
              <a:t>simpleGUI</a:t>
            </a:r>
            <a:r>
              <a:rPr lang="zh-CN" altLang="en-US" dirty="0"/>
              <a:t>）拷贝到工程文件所在的目录中</a:t>
            </a:r>
            <a:endParaRPr lang="en-US" altLang="zh-CN" dirty="0"/>
          </a:p>
          <a:p>
            <a:r>
              <a:rPr lang="zh-CN" altLang="en-US" dirty="0"/>
              <a:t>然后建立一个新目录，存放自己将要写的程序。在左图的例子中，新建的目录名字是</a:t>
            </a:r>
            <a:r>
              <a:rPr lang="en-US" altLang="zh-CN" dirty="0"/>
              <a:t>source</a:t>
            </a:r>
          </a:p>
          <a:p>
            <a:r>
              <a:rPr lang="zh-CN" altLang="en-US" dirty="0"/>
              <a:t>然后把自己写的</a:t>
            </a:r>
            <a:r>
              <a:rPr lang="en-US" altLang="zh-CN" dirty="0"/>
              <a:t>C</a:t>
            </a:r>
            <a:r>
              <a:rPr lang="zh-CN" altLang="en-US" dirty="0"/>
              <a:t>程序拷贝到新建的目录中。也可以在该目录中新建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57" y="3155400"/>
            <a:ext cx="4900085" cy="1691787"/>
          </a:xfrm>
        </p:spPr>
      </p:pic>
    </p:spTree>
    <p:extLst>
      <p:ext uri="{BB962C8B-B14F-4D97-AF65-F5344CB8AC3E}">
        <p14:creationId xmlns:p14="http://schemas.microsoft.com/office/powerpoint/2010/main" val="155920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1365</Words>
  <Application>Microsoft Office PowerPoint</Application>
  <PresentationFormat>宽屏</PresentationFormat>
  <Paragraphs>114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新宋体</vt:lpstr>
      <vt:lpstr>Arial</vt:lpstr>
      <vt:lpstr>Calibri</vt:lpstr>
      <vt:lpstr>Calibri Light</vt:lpstr>
      <vt:lpstr>Wingdings</vt:lpstr>
      <vt:lpstr>Office Theme</vt:lpstr>
      <vt:lpstr>创建 VS2010 win32 工程</vt:lpstr>
      <vt:lpstr>1. 创建工程，选择菜单 File-&gt;New-&gt;Project</vt:lpstr>
      <vt:lpstr>2. 在创建对话框中，进行适当选择/设置</vt:lpstr>
      <vt:lpstr>3. 对应用程序进行设置</vt:lpstr>
      <vt:lpstr>3. 对应用程序进行设置</vt:lpstr>
      <vt:lpstr>5. VS 应用程序工程创建成功 - 空的</vt:lpstr>
      <vt:lpstr>项目文件浏览栏（界面左侧）</vt:lpstr>
      <vt:lpstr>使用工程文件</vt:lpstr>
      <vt:lpstr>添加C语言源程序文件</vt:lpstr>
      <vt:lpstr>将C文件添加到工程文件中</vt:lpstr>
      <vt:lpstr>将C文件添加到工程文件中</vt:lpstr>
      <vt:lpstr>尝试编译应用程序，按F5</vt:lpstr>
      <vt:lpstr>设置工程的头文件包含目录</vt:lpstr>
      <vt:lpstr>设置如下图所示</vt:lpstr>
      <vt:lpstr>按F5编译，仍然有很多错误</vt:lpstr>
      <vt:lpstr>添加libgraphics 和 simpleGUI 文件</vt:lpstr>
      <vt:lpstr>新建filter（类别）</vt:lpstr>
      <vt:lpstr>添加libgraphics文件</vt:lpstr>
      <vt:lpstr>添加libgraphics文件</vt:lpstr>
      <vt:lpstr>添加simpleGUI的程序文件</vt:lpstr>
      <vt:lpstr>再次尝试编译运行，按 F5 键</vt:lpstr>
      <vt:lpstr>增加_CRT_SECURE_NO_WARNINGS </vt:lpstr>
      <vt:lpstr>再次尝试编译运行，按 F5 键</vt:lpstr>
      <vt:lpstr>设置字符集</vt:lpstr>
      <vt:lpstr>再次尝试编译运行，按 F5 键</vt:lpstr>
      <vt:lpstr>Visual Studio 常用命令和快捷键 </vt:lpstr>
      <vt:lpstr>结束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2010</dc:title>
  <dc:creator>Liu Xinguo</dc:creator>
  <cp:lastModifiedBy>Windows 用户</cp:lastModifiedBy>
  <cp:revision>66</cp:revision>
  <dcterms:created xsi:type="dcterms:W3CDTF">2019-03-01T02:01:37Z</dcterms:created>
  <dcterms:modified xsi:type="dcterms:W3CDTF">2022-03-25T10:45:12Z</dcterms:modified>
</cp:coreProperties>
</file>