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7" r:id="rId5"/>
    <p:sldId id="286" r:id="rId6"/>
    <p:sldId id="260" r:id="rId7"/>
    <p:sldId id="276" r:id="rId8"/>
    <p:sldId id="266" r:id="rId9"/>
    <p:sldId id="261" r:id="rId10"/>
    <p:sldId id="265" r:id="rId11"/>
    <p:sldId id="287" r:id="rId12"/>
    <p:sldId id="277" r:id="rId13"/>
    <p:sldId id="264" r:id="rId14"/>
    <p:sldId id="27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41"/>
    <a:srgbClr val="F1F1F1"/>
    <a:srgbClr val="ED4022"/>
    <a:srgbClr val="1B2F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45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728086782409901"/>
          <c:y val="1.29887263991262E-2"/>
          <c:w val="0.60316615795107698"/>
          <c:h val="0.904749339739742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noFill/>
            <a:ln w="19050">
              <a:solidFill>
                <a:srgbClr val="079FB6"/>
              </a:solidFill>
            </a:ln>
          </c:spPr>
          <c:dPt>
            <c:idx val="0"/>
            <c:bubble3D val="0"/>
            <c:spPr>
              <a:noFill/>
              <a:ln w="19050">
                <a:solidFill>
                  <a:srgbClr val="002B4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6ED-400A-AE50-F0EAE7DC5556}"/>
              </c:ext>
            </c:extLst>
          </c:dPt>
          <c:dPt>
            <c:idx val="1"/>
            <c:bubble3D val="0"/>
            <c:spPr>
              <a:solidFill>
                <a:srgbClr val="002B41"/>
              </a:solidFill>
              <a:ln w="19050">
                <a:solidFill>
                  <a:srgbClr val="002B4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6ED-400A-AE50-F0EAE7DC5556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0.18</c:v>
                </c:pt>
                <c:pt idx="1">
                  <c:v>0.82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16ED-400A-AE50-F0EAE7DC55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6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728086782409901"/>
          <c:y val="1.29887263991262E-2"/>
          <c:w val="0.60316615795107698"/>
          <c:h val="0.904749339739742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noFill/>
            <a:ln w="19050">
              <a:solidFill>
                <a:srgbClr val="079FB6"/>
              </a:solidFill>
            </a:ln>
          </c:spPr>
          <c:dPt>
            <c:idx val="0"/>
            <c:bubble3D val="0"/>
            <c:spPr>
              <a:noFill/>
              <a:ln w="19050">
                <a:solidFill>
                  <a:srgbClr val="002B4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6ED-400A-AE50-F0EAE7DC5556}"/>
              </c:ext>
            </c:extLst>
          </c:dPt>
          <c:dPt>
            <c:idx val="1"/>
            <c:bubble3D val="0"/>
            <c:spPr>
              <a:solidFill>
                <a:srgbClr val="002B41"/>
              </a:solidFill>
              <a:ln w="19050">
                <a:solidFill>
                  <a:srgbClr val="002B4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6ED-400A-AE50-F0EAE7DC5556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0.33</c:v>
                </c:pt>
                <c:pt idx="1">
                  <c:v>0.67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16ED-400A-AE50-F0EAE7DC55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6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728086782409901"/>
          <c:y val="1.29887263991262E-2"/>
          <c:w val="0.60316615795107698"/>
          <c:h val="0.904749339739742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noFill/>
            <a:ln w="19050">
              <a:solidFill>
                <a:srgbClr val="079FB6"/>
              </a:solidFill>
            </a:ln>
          </c:spPr>
          <c:dPt>
            <c:idx val="0"/>
            <c:bubble3D val="0"/>
            <c:spPr>
              <a:noFill/>
              <a:ln w="19050">
                <a:solidFill>
                  <a:srgbClr val="002B4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6ED-400A-AE50-F0EAE7DC5556}"/>
              </c:ext>
            </c:extLst>
          </c:dPt>
          <c:dPt>
            <c:idx val="1"/>
            <c:bubble3D val="0"/>
            <c:spPr>
              <a:solidFill>
                <a:srgbClr val="002B41"/>
              </a:solidFill>
              <a:ln w="19050">
                <a:solidFill>
                  <a:srgbClr val="002B4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6ED-400A-AE50-F0EAE7DC5556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0.54</c:v>
                </c:pt>
                <c:pt idx="1">
                  <c:v>0.46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16ED-400A-AE50-F0EAE7DC55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6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728086782409901"/>
          <c:y val="1.29887263991262E-2"/>
          <c:w val="0.60316615795107698"/>
          <c:h val="0.904749339739742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noFill/>
            <a:ln w="19050">
              <a:solidFill>
                <a:srgbClr val="079FB6"/>
              </a:solidFill>
            </a:ln>
          </c:spPr>
          <c:dPt>
            <c:idx val="0"/>
            <c:bubble3D val="0"/>
            <c:spPr>
              <a:noFill/>
              <a:ln w="19050">
                <a:solidFill>
                  <a:srgbClr val="002B4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6ED-400A-AE50-F0EAE7DC5556}"/>
              </c:ext>
            </c:extLst>
          </c:dPt>
          <c:dPt>
            <c:idx val="1"/>
            <c:bubble3D val="0"/>
            <c:spPr>
              <a:solidFill>
                <a:srgbClr val="002B41"/>
              </a:solidFill>
              <a:ln w="19050">
                <a:solidFill>
                  <a:srgbClr val="002B4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6ED-400A-AE50-F0EAE7DC5556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0.47</c:v>
                </c:pt>
                <c:pt idx="1">
                  <c:v>0.53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16ED-400A-AE50-F0EAE7DC55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6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EEDEB-74DD-4590-ADB0-3BDFBC7AA6C1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043DD-9C8A-432D-8FD9-15B0804A3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5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485DF-3FAB-45E9-A642-7745AB3E3AFD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0874" y="2480149"/>
            <a:ext cx="720697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rgbClr val="002B4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2018</a:t>
            </a:r>
            <a:endParaRPr lang="en-US" altLang="zh-CN" sz="8000" dirty="0">
              <a:solidFill>
                <a:srgbClr val="002B4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r>
              <a:rPr lang="zh-CN" altLang="en-US" sz="4400" dirty="0"/>
              <a:t>人工智能机器学习</a:t>
            </a:r>
            <a:r>
              <a:rPr lang="zh-CN" altLang="en-US" sz="4400" dirty="0" smtClean="0"/>
              <a:t>大赛</a:t>
            </a:r>
            <a:endParaRPr lang="zh-CN" altLang="en-US" sz="4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0873" y="6056366"/>
            <a:ext cx="2300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05344" y="171067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PA_任意多边形 5"/>
          <p:cNvSpPr/>
          <p:nvPr>
            <p:custDataLst>
              <p:tags r:id="rId7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7630" y="286074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40874" y="5767306"/>
            <a:ext cx="271876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作者：张军军</a:t>
            </a:r>
            <a:endParaRPr lang="en-US" altLang="zh-CN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选题：选题二</a:t>
            </a:r>
            <a:endParaRPr lang="en-US" altLang="zh-CN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算法实现与调优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分类器调优</a:t>
            </a:r>
            <a:endParaRPr lang="en-US" altLang="zh-CN" sz="11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07164" y="1860329"/>
            <a:ext cx="9539785" cy="1848173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76"/>
          <p:cNvSpPr txBox="1"/>
          <p:nvPr/>
        </p:nvSpPr>
        <p:spPr>
          <a:xfrm>
            <a:off x="1479679" y="1660468"/>
            <a:ext cx="173367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002B4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n_estimators</a:t>
            </a:r>
            <a:endParaRPr lang="zh-CN" altLang="en-US" sz="1600" dirty="0">
              <a:solidFill>
                <a:srgbClr val="002B4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12252" y="2073457"/>
            <a:ext cx="5436274" cy="3724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逐步增加对弱分类器个数，本例在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左右性能趋于稳定。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585" y="1937603"/>
            <a:ext cx="3481848" cy="168521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710" y="2458746"/>
            <a:ext cx="3371850" cy="11239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242479" y="3020721"/>
            <a:ext cx="2034862" cy="404446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11" idx="1"/>
          </p:cNvCxnSpPr>
          <p:nvPr/>
        </p:nvCxnSpPr>
        <p:spPr>
          <a:xfrm flipH="1">
            <a:off x="6404560" y="3222944"/>
            <a:ext cx="1837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107164" y="4346894"/>
            <a:ext cx="9539785" cy="1848173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76"/>
          <p:cNvSpPr txBox="1"/>
          <p:nvPr/>
        </p:nvSpPr>
        <p:spPr>
          <a:xfrm>
            <a:off x="1479679" y="4147033"/>
            <a:ext cx="328100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rgbClr val="002B4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max_depth</a:t>
            </a:r>
            <a:r>
              <a:rPr lang="en-US" altLang="zh-CN" sz="1600" dirty="0" smtClean="0">
                <a:solidFill>
                  <a:srgbClr val="002B4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&amp; </a:t>
            </a:r>
            <a:r>
              <a:rPr lang="en-US" altLang="zh-CN" sz="1600" dirty="0" err="1" smtClean="0">
                <a:solidFill>
                  <a:srgbClr val="002B4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min_sample_split</a:t>
            </a:r>
            <a:endParaRPr lang="zh-CN" altLang="en-US" sz="1600" dirty="0">
              <a:solidFill>
                <a:srgbClr val="002B4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12251" y="4560022"/>
            <a:ext cx="7585005" cy="3724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对弱分类器最大深度和划分所需的最小样本数进行网格化搜索，所用工具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GridSearchCV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035490" y="4963585"/>
            <a:ext cx="44139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{'max_depth': 11, 'min_samples_split': 130}</a:t>
            </a:r>
          </a:p>
          <a:p>
            <a:r>
              <a:rPr lang="zh-CN" altLang="en-US" dirty="0"/>
              <a:t>0.</a:t>
            </a:r>
            <a:r>
              <a:rPr lang="zh-CN" altLang="en-US" dirty="0" smtClean="0"/>
              <a:t>774252667224723</a:t>
            </a:r>
            <a:endParaRPr lang="en-US" altLang="zh-CN" dirty="0" smtClean="0"/>
          </a:p>
          <a:p>
            <a:r>
              <a:rPr lang="en-US" altLang="zh-CN" dirty="0"/>
              <a:t>{'</a:t>
            </a:r>
            <a:r>
              <a:rPr lang="en-US" altLang="zh-CN" dirty="0" err="1"/>
              <a:t>max_depth</a:t>
            </a:r>
            <a:r>
              <a:rPr lang="en-US" altLang="zh-CN" dirty="0"/>
              <a:t>': </a:t>
            </a:r>
            <a:r>
              <a:rPr lang="en-US" altLang="zh-CN" dirty="0" smtClean="0"/>
              <a:t>15, </a:t>
            </a:r>
            <a:r>
              <a:rPr lang="en-US" altLang="zh-CN" dirty="0"/>
              <a:t>'</a:t>
            </a:r>
            <a:r>
              <a:rPr lang="en-US" altLang="zh-CN" dirty="0" err="1"/>
              <a:t>min_samples_split</a:t>
            </a:r>
            <a:r>
              <a:rPr lang="en-US" altLang="zh-CN" dirty="0"/>
              <a:t>': </a:t>
            </a:r>
            <a:r>
              <a:rPr lang="en-US" altLang="zh-CN" dirty="0" smtClean="0"/>
              <a:t>130}</a:t>
            </a:r>
            <a:endParaRPr lang="en-US" altLang="zh-CN" dirty="0"/>
          </a:p>
          <a:p>
            <a:r>
              <a:rPr lang="en-US" altLang="zh-CN" dirty="0"/>
              <a:t>0.77468027438294</a:t>
            </a:r>
            <a:endParaRPr lang="zh-CN" alt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312251" y="5575602"/>
            <a:ext cx="4441371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'max_depth'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'min_samples_split'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130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250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1312250" y="4976184"/>
            <a:ext cx="4441371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'max_depth'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'min_samples_split'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400" dirty="0" smtClean="0">
                <a:solidFill>
                  <a:srgbClr val="6897B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140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算法实现与调优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分类器测试结果</a:t>
            </a:r>
            <a:endParaRPr lang="en-US" altLang="zh-CN" sz="11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163699" y="1428543"/>
            <a:ext cx="1833427" cy="1686397"/>
            <a:chOff x="230126" y="2180286"/>
            <a:chExt cx="4399970" cy="2933313"/>
          </a:xfrm>
        </p:grpSpPr>
        <p:graphicFrame>
          <p:nvGraphicFramePr>
            <p:cNvPr id="6" name="图表 5"/>
            <p:cNvGraphicFramePr/>
            <p:nvPr>
              <p:extLst/>
            </p:nvPr>
          </p:nvGraphicFramePr>
          <p:xfrm>
            <a:off x="230126" y="2180286"/>
            <a:ext cx="4399970" cy="293331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3"/>
            <p:cNvSpPr txBox="1"/>
            <p:nvPr/>
          </p:nvSpPr>
          <p:spPr>
            <a:xfrm>
              <a:off x="2027648" y="3306507"/>
              <a:ext cx="1201030" cy="481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002B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82%</a:t>
              </a:r>
              <a:endParaRPr lang="zh-CN" altLang="en-US" sz="12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extBox 76"/>
          <p:cNvSpPr txBox="1"/>
          <p:nvPr/>
        </p:nvSpPr>
        <p:spPr>
          <a:xfrm>
            <a:off x="7317527" y="2076021"/>
            <a:ext cx="149221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Accuracy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76"/>
          <p:cNvSpPr txBox="1"/>
          <p:nvPr/>
        </p:nvSpPr>
        <p:spPr>
          <a:xfrm>
            <a:off x="7317527" y="3270931"/>
            <a:ext cx="149221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Precision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76"/>
          <p:cNvSpPr txBox="1"/>
          <p:nvPr/>
        </p:nvSpPr>
        <p:spPr>
          <a:xfrm>
            <a:off x="7317527" y="4425508"/>
            <a:ext cx="149221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Recall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76"/>
          <p:cNvSpPr txBox="1"/>
          <p:nvPr/>
        </p:nvSpPr>
        <p:spPr>
          <a:xfrm>
            <a:off x="7317528" y="5594763"/>
            <a:ext cx="149221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F1-means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9163699" y="2599465"/>
            <a:ext cx="1833427" cy="1686397"/>
            <a:chOff x="14750756" y="855005"/>
            <a:chExt cx="4399970" cy="2933313"/>
          </a:xfrm>
        </p:grpSpPr>
        <p:graphicFrame>
          <p:nvGraphicFramePr>
            <p:cNvPr id="28" name="图表 27"/>
            <p:cNvGraphicFramePr/>
            <p:nvPr>
              <p:extLst>
                <p:ext uri="{D42A27DB-BD31-4B8C-83A1-F6EECF244321}">
                  <p14:modId xmlns:p14="http://schemas.microsoft.com/office/powerpoint/2010/main" val="3825833810"/>
                </p:ext>
              </p:extLst>
            </p:nvPr>
          </p:nvGraphicFramePr>
          <p:xfrm>
            <a:off x="14750756" y="855005"/>
            <a:ext cx="4399970" cy="293331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9" name="TextBox 3"/>
            <p:cNvSpPr txBox="1"/>
            <p:nvPr/>
          </p:nvSpPr>
          <p:spPr>
            <a:xfrm>
              <a:off x="16442951" y="2022951"/>
              <a:ext cx="1201030" cy="481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002B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67%</a:t>
              </a:r>
              <a:endParaRPr lang="zh-CN" altLang="en-US" sz="12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163699" y="3778030"/>
            <a:ext cx="1833427" cy="1686397"/>
            <a:chOff x="230126" y="2180286"/>
            <a:chExt cx="4399970" cy="2933313"/>
          </a:xfrm>
        </p:grpSpPr>
        <p:graphicFrame>
          <p:nvGraphicFramePr>
            <p:cNvPr id="31" name="图表 30"/>
            <p:cNvGraphicFramePr/>
            <p:nvPr>
              <p:extLst/>
            </p:nvPr>
          </p:nvGraphicFramePr>
          <p:xfrm>
            <a:off x="230126" y="2180286"/>
            <a:ext cx="4399970" cy="293331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32" name="TextBox 3"/>
            <p:cNvSpPr txBox="1"/>
            <p:nvPr/>
          </p:nvSpPr>
          <p:spPr>
            <a:xfrm>
              <a:off x="2027648" y="3306507"/>
              <a:ext cx="1201030" cy="481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002B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46%</a:t>
              </a:r>
              <a:endParaRPr lang="zh-CN" altLang="en-US" sz="12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9163699" y="5009881"/>
            <a:ext cx="1833427" cy="1686397"/>
            <a:chOff x="230126" y="2180286"/>
            <a:chExt cx="4399970" cy="2933313"/>
          </a:xfrm>
        </p:grpSpPr>
        <p:graphicFrame>
          <p:nvGraphicFramePr>
            <p:cNvPr id="34" name="图表 33"/>
            <p:cNvGraphicFramePr/>
            <p:nvPr>
              <p:extLst/>
            </p:nvPr>
          </p:nvGraphicFramePr>
          <p:xfrm>
            <a:off x="230126" y="2180286"/>
            <a:ext cx="4399970" cy="293331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35" name="TextBox 3"/>
            <p:cNvSpPr txBox="1"/>
            <p:nvPr/>
          </p:nvSpPr>
          <p:spPr>
            <a:xfrm>
              <a:off x="2027648" y="3306507"/>
              <a:ext cx="1201030" cy="481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002B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55%</a:t>
              </a:r>
              <a:endParaRPr lang="zh-CN" altLang="en-US" sz="12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469" y="1944063"/>
            <a:ext cx="5743977" cy="4353059"/>
          </a:xfrm>
          <a:prstGeom prst="rect">
            <a:avLst/>
          </a:prstGeom>
        </p:spPr>
      </p:pic>
      <p:sp>
        <p:nvSpPr>
          <p:cNvPr id="23" name="TextBox 76"/>
          <p:cNvSpPr txBox="1"/>
          <p:nvPr/>
        </p:nvSpPr>
        <p:spPr>
          <a:xfrm>
            <a:off x="931401" y="1435696"/>
            <a:ext cx="280347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ROC</a:t>
            </a:r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曲线</a:t>
            </a:r>
            <a:r>
              <a:rPr lang="en-US" altLang="zh-CN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</a:t>
            </a:r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折交叉验证）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910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6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优化思考</a:t>
            </a:r>
            <a:endParaRPr lang="zh-CN" altLang="en-US" sz="3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优化思考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当前分类器问题与优化方向</a:t>
            </a:r>
            <a:endParaRPr lang="en-US" altLang="zh-CN" sz="11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椭圆 6"/>
          <p:cNvSpPr/>
          <p:nvPr/>
        </p:nvSpPr>
        <p:spPr>
          <a:xfrm flipH="1" flipV="1">
            <a:off x="6165595" y="3582383"/>
            <a:ext cx="1639889" cy="1888738"/>
          </a:xfrm>
          <a:custGeom>
            <a:avLst/>
            <a:gdLst/>
            <a:ahLst/>
            <a:cxnLst/>
            <a:rect l="l" t="t" r="r" b="b"/>
            <a:pathLst>
              <a:path w="1352978" h="1558290">
                <a:moveTo>
                  <a:pt x="779145" y="0"/>
                </a:moveTo>
                <a:cubicBezTo>
                  <a:pt x="1007226" y="0"/>
                  <a:pt x="1212417" y="98002"/>
                  <a:pt x="1352978" y="255954"/>
                </a:cubicBezTo>
                <a:cubicBezTo>
                  <a:pt x="1230457" y="395537"/>
                  <a:pt x="1158327" y="578918"/>
                  <a:pt x="1158327" y="779145"/>
                </a:cubicBezTo>
                <a:cubicBezTo>
                  <a:pt x="1158327" y="979373"/>
                  <a:pt x="1230457" y="1162753"/>
                  <a:pt x="1352978" y="1302337"/>
                </a:cubicBezTo>
                <a:cubicBezTo>
                  <a:pt x="1212417" y="1460288"/>
                  <a:pt x="1007226" y="1558290"/>
                  <a:pt x="779145" y="1558290"/>
                </a:cubicBezTo>
                <a:cubicBezTo>
                  <a:pt x="348835" y="1558290"/>
                  <a:pt x="0" y="1209455"/>
                  <a:pt x="0" y="779145"/>
                </a:cubicBezTo>
                <a:cubicBezTo>
                  <a:pt x="0" y="611543"/>
                  <a:pt x="52919" y="456302"/>
                  <a:pt x="144162" y="330069"/>
                </a:cubicBezTo>
                <a:lnTo>
                  <a:pt x="109784" y="108908"/>
                </a:lnTo>
                <a:lnTo>
                  <a:pt x="331101" y="143310"/>
                </a:lnTo>
                <a:cubicBezTo>
                  <a:pt x="457190" y="52617"/>
                  <a:pt x="612023" y="0"/>
                  <a:pt x="779145" y="0"/>
                </a:cubicBez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1"/>
          <p:cNvSpPr/>
          <p:nvPr/>
        </p:nvSpPr>
        <p:spPr>
          <a:xfrm flipH="1" flipV="1">
            <a:off x="4386515" y="3831007"/>
            <a:ext cx="1888738" cy="1640112"/>
          </a:xfrm>
          <a:custGeom>
            <a:avLst/>
            <a:gdLst/>
            <a:ahLst/>
            <a:cxnLst/>
            <a:rect l="l" t="t" r="r" b="b"/>
            <a:pathLst>
              <a:path w="1558290" h="1353163">
                <a:moveTo>
                  <a:pt x="779145" y="0"/>
                </a:moveTo>
                <a:cubicBezTo>
                  <a:pt x="946584" y="0"/>
                  <a:pt x="1101686" y="52816"/>
                  <a:pt x="1227870" y="143872"/>
                </a:cubicBezTo>
                <a:lnTo>
                  <a:pt x="1452805" y="108907"/>
                </a:lnTo>
                <a:lnTo>
                  <a:pt x="1417746" y="334454"/>
                </a:lnTo>
                <a:cubicBezTo>
                  <a:pt x="1506649" y="460075"/>
                  <a:pt x="1558290" y="613579"/>
                  <a:pt x="1558290" y="779145"/>
                </a:cubicBezTo>
                <a:cubicBezTo>
                  <a:pt x="1558290" y="1007122"/>
                  <a:pt x="1460378" y="1212230"/>
                  <a:pt x="1302560" y="1352794"/>
                </a:cubicBezTo>
                <a:cubicBezTo>
                  <a:pt x="1163008" y="1230383"/>
                  <a:pt x="979715" y="1158329"/>
                  <a:pt x="779593" y="1158329"/>
                </a:cubicBezTo>
                <a:cubicBezTo>
                  <a:pt x="579261" y="1158329"/>
                  <a:pt x="395794" y="1230534"/>
                  <a:pt x="256179" y="1353163"/>
                </a:cubicBezTo>
                <a:cubicBezTo>
                  <a:pt x="98093" y="1212607"/>
                  <a:pt x="0" y="1007331"/>
                  <a:pt x="0" y="779145"/>
                </a:cubicBezTo>
                <a:cubicBezTo>
                  <a:pt x="0" y="348835"/>
                  <a:pt x="348835" y="0"/>
                  <a:pt x="779145" y="0"/>
                </a:cubicBez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6"/>
          <p:cNvSpPr/>
          <p:nvPr/>
        </p:nvSpPr>
        <p:spPr>
          <a:xfrm>
            <a:off x="4386515" y="2063656"/>
            <a:ext cx="1639889" cy="1888738"/>
          </a:xfrm>
          <a:custGeom>
            <a:avLst/>
            <a:gdLst/>
            <a:ahLst/>
            <a:cxnLst/>
            <a:rect l="l" t="t" r="r" b="b"/>
            <a:pathLst>
              <a:path w="1352978" h="1558290">
                <a:moveTo>
                  <a:pt x="779145" y="0"/>
                </a:moveTo>
                <a:cubicBezTo>
                  <a:pt x="1007226" y="0"/>
                  <a:pt x="1212417" y="98002"/>
                  <a:pt x="1352978" y="255954"/>
                </a:cubicBezTo>
                <a:cubicBezTo>
                  <a:pt x="1230457" y="395537"/>
                  <a:pt x="1158327" y="578918"/>
                  <a:pt x="1158327" y="779145"/>
                </a:cubicBezTo>
                <a:cubicBezTo>
                  <a:pt x="1158327" y="979373"/>
                  <a:pt x="1230457" y="1162753"/>
                  <a:pt x="1352978" y="1302337"/>
                </a:cubicBezTo>
                <a:cubicBezTo>
                  <a:pt x="1212417" y="1460288"/>
                  <a:pt x="1007226" y="1558290"/>
                  <a:pt x="779145" y="1558290"/>
                </a:cubicBezTo>
                <a:cubicBezTo>
                  <a:pt x="348835" y="1558290"/>
                  <a:pt x="0" y="1209455"/>
                  <a:pt x="0" y="779145"/>
                </a:cubicBezTo>
                <a:cubicBezTo>
                  <a:pt x="0" y="611543"/>
                  <a:pt x="52919" y="456302"/>
                  <a:pt x="144162" y="330069"/>
                </a:cubicBezTo>
                <a:lnTo>
                  <a:pt x="109784" y="108908"/>
                </a:lnTo>
                <a:lnTo>
                  <a:pt x="331101" y="143310"/>
                </a:lnTo>
                <a:cubicBezTo>
                  <a:pt x="457190" y="52617"/>
                  <a:pt x="612023" y="0"/>
                  <a:pt x="779145" y="0"/>
                </a:cubicBez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61"/>
          <p:cNvSpPr/>
          <p:nvPr/>
        </p:nvSpPr>
        <p:spPr>
          <a:xfrm>
            <a:off x="5904673" y="2051594"/>
            <a:ext cx="1888738" cy="1640112"/>
          </a:xfrm>
          <a:custGeom>
            <a:avLst/>
            <a:gdLst/>
            <a:ahLst/>
            <a:cxnLst/>
            <a:rect l="l" t="t" r="r" b="b"/>
            <a:pathLst>
              <a:path w="1558290" h="1353163">
                <a:moveTo>
                  <a:pt x="779145" y="0"/>
                </a:moveTo>
                <a:cubicBezTo>
                  <a:pt x="946584" y="0"/>
                  <a:pt x="1101686" y="52816"/>
                  <a:pt x="1227870" y="143872"/>
                </a:cubicBezTo>
                <a:lnTo>
                  <a:pt x="1452805" y="108907"/>
                </a:lnTo>
                <a:lnTo>
                  <a:pt x="1417746" y="334454"/>
                </a:lnTo>
                <a:cubicBezTo>
                  <a:pt x="1506649" y="460075"/>
                  <a:pt x="1558290" y="613579"/>
                  <a:pt x="1558290" y="779145"/>
                </a:cubicBezTo>
                <a:cubicBezTo>
                  <a:pt x="1558290" y="1007122"/>
                  <a:pt x="1460378" y="1212230"/>
                  <a:pt x="1302560" y="1352794"/>
                </a:cubicBezTo>
                <a:cubicBezTo>
                  <a:pt x="1163008" y="1230383"/>
                  <a:pt x="979715" y="1158329"/>
                  <a:pt x="779593" y="1158329"/>
                </a:cubicBezTo>
                <a:cubicBezTo>
                  <a:pt x="579261" y="1158329"/>
                  <a:pt x="395794" y="1230534"/>
                  <a:pt x="256179" y="1353163"/>
                </a:cubicBezTo>
                <a:cubicBezTo>
                  <a:pt x="98093" y="1212607"/>
                  <a:pt x="0" y="1007331"/>
                  <a:pt x="0" y="779145"/>
                </a:cubicBezTo>
                <a:cubicBezTo>
                  <a:pt x="0" y="348835"/>
                  <a:pt x="348835" y="0"/>
                  <a:pt x="779145" y="0"/>
                </a:cubicBez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21"/>
          <p:cNvSpPr txBox="1"/>
          <p:nvPr/>
        </p:nvSpPr>
        <p:spPr>
          <a:xfrm>
            <a:off x="4698240" y="2742388"/>
            <a:ext cx="107202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76"/>
          <p:cNvSpPr txBox="1"/>
          <p:nvPr/>
        </p:nvSpPr>
        <p:spPr>
          <a:xfrm>
            <a:off x="7942998" y="4290827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参数优化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942998" y="4690937"/>
            <a:ext cx="3084393" cy="3724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评价更多的参数对模型质量的影响。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942998" y="1838527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模型选择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942998" y="2238637"/>
            <a:ext cx="3084393" cy="3724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尝试更多的模型。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76"/>
          <p:cNvSpPr txBox="1"/>
          <p:nvPr/>
        </p:nvSpPr>
        <p:spPr>
          <a:xfrm>
            <a:off x="2441511" y="4290827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特征选择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90788" y="4690937"/>
            <a:ext cx="3084393" cy="3724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更多维度的评价标准去进行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特征选择。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2441511" y="1838527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异常值处理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71475" y="2238637"/>
            <a:ext cx="3607452" cy="6524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样本数据存在异常数据，部分异常未处理，需要进一步分析产生原因，并采取相应措施。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121"/>
          <p:cNvSpPr txBox="1"/>
          <p:nvPr/>
        </p:nvSpPr>
        <p:spPr>
          <a:xfrm>
            <a:off x="6259681" y="2701110"/>
            <a:ext cx="107202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121"/>
          <p:cNvSpPr txBox="1"/>
          <p:nvPr/>
        </p:nvSpPr>
        <p:spPr>
          <a:xfrm>
            <a:off x="4823967" y="4318004"/>
            <a:ext cx="107202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121"/>
          <p:cNvSpPr txBox="1"/>
          <p:nvPr/>
        </p:nvSpPr>
        <p:spPr>
          <a:xfrm>
            <a:off x="6472285" y="4198494"/>
            <a:ext cx="107202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05344" y="171067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PA_任意多边形 5"/>
          <p:cNvSpPr/>
          <p:nvPr>
            <p:custDataLst>
              <p:tags r:id="rId7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</a:endParaRPr>
          </a:p>
        </p:txBody>
      </p:sp>
      <p:sp>
        <p:nvSpPr>
          <p:cNvPr id="15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7630" y="286074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40874" y="2997736"/>
            <a:ext cx="5500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  <a:endParaRPr lang="zh-CN" altLang="en-US" sz="72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545493" y="-179684"/>
            <a:ext cx="3196202" cy="7130016"/>
            <a:chOff x="8442118" y="-179684"/>
            <a:chExt cx="3196202" cy="7130016"/>
          </a:xfrm>
        </p:grpSpPr>
        <p:sp>
          <p:nvSpPr>
            <p:cNvPr id="5" name="Line 16"/>
            <p:cNvSpPr>
              <a:spLocks noChangeShapeType="1"/>
            </p:cNvSpPr>
            <p:nvPr/>
          </p:nvSpPr>
          <p:spPr bwMode="auto">
            <a:xfrm>
              <a:off x="8442118" y="0"/>
              <a:ext cx="1966175" cy="6950332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Line 18"/>
            <p:cNvSpPr>
              <a:spLocks noChangeShapeType="1"/>
            </p:cNvSpPr>
            <p:nvPr/>
          </p:nvSpPr>
          <p:spPr bwMode="auto">
            <a:xfrm flipV="1">
              <a:off x="8442118" y="-179684"/>
              <a:ext cx="3196202" cy="7037684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Freeform 5"/>
          <p:cNvSpPr/>
          <p:nvPr/>
        </p:nvSpPr>
        <p:spPr bwMode="auto">
          <a:xfrm flipH="1" flipV="1">
            <a:off x="-2" y="254523"/>
            <a:ext cx="3054286" cy="660920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9307" y="2197894"/>
            <a:ext cx="17583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1"/>
          <p:cNvSpPr>
            <a:spLocks noChangeArrowheads="1"/>
          </p:cNvSpPr>
          <p:nvPr/>
        </p:nvSpPr>
        <p:spPr bwMode="auto">
          <a:xfrm>
            <a:off x="6348911" y="1257313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32"/>
          <p:cNvSpPr txBox="1">
            <a:spLocks noChangeArrowheads="1"/>
          </p:cNvSpPr>
          <p:nvPr/>
        </p:nvSpPr>
        <p:spPr bwMode="auto">
          <a:xfrm>
            <a:off x="6412104" y="1335488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01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7256976" y="1352686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"/>
          <p:cNvSpPr>
            <a:spLocks noChangeArrowheads="1"/>
          </p:cNvSpPr>
          <p:nvPr/>
        </p:nvSpPr>
        <p:spPr bwMode="auto">
          <a:xfrm>
            <a:off x="6348911" y="3158596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6412104" y="3236771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256976" y="3253969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算法实现与调优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1"/>
          <p:cNvSpPr>
            <a:spLocks noChangeArrowheads="1"/>
          </p:cNvSpPr>
          <p:nvPr/>
        </p:nvSpPr>
        <p:spPr bwMode="auto">
          <a:xfrm>
            <a:off x="6348911" y="4989432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32"/>
          <p:cNvSpPr txBox="1">
            <a:spLocks noChangeArrowheads="1"/>
          </p:cNvSpPr>
          <p:nvPr/>
        </p:nvSpPr>
        <p:spPr bwMode="auto">
          <a:xfrm>
            <a:off x="6412104" y="5067607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03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7256976" y="5084805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优化思考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 rot="2700000">
            <a:off x="4378802" y="2654529"/>
            <a:ext cx="3419578" cy="1548942"/>
          </a:xfrm>
          <a:prstGeom prst="ellipse">
            <a:avLst/>
          </a:prstGeom>
          <a:noFill/>
          <a:ln w="19050" cap="rnd">
            <a:solidFill>
              <a:srgbClr val="002B4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rgbClr val="002B4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 rot="8100000">
            <a:off x="4375997" y="2651725"/>
            <a:ext cx="3419578" cy="1548942"/>
          </a:xfrm>
          <a:prstGeom prst="ellipse">
            <a:avLst/>
          </a:prstGeom>
          <a:noFill/>
          <a:ln w="19050" cap="rnd">
            <a:solidFill>
              <a:srgbClr val="002B4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rgbClr val="002B41"/>
              </a:solidFill>
            </a:endParaRPr>
          </a:p>
        </p:txBody>
      </p:sp>
      <p:sp>
        <p:nvSpPr>
          <p:cNvPr id="15" name="流程图: 决策 14"/>
          <p:cNvSpPr/>
          <p:nvPr/>
        </p:nvSpPr>
        <p:spPr>
          <a:xfrm>
            <a:off x="5339202" y="1432577"/>
            <a:ext cx="1496604" cy="1496604"/>
          </a:xfrm>
          <a:prstGeom prst="flowChartDecision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流程图: 决策 15"/>
          <p:cNvSpPr/>
          <p:nvPr/>
        </p:nvSpPr>
        <p:spPr>
          <a:xfrm>
            <a:off x="6644859" y="2738234"/>
            <a:ext cx="1496604" cy="1496604"/>
          </a:xfrm>
          <a:prstGeom prst="flowChartDecision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流程图: 决策 16"/>
          <p:cNvSpPr/>
          <p:nvPr/>
        </p:nvSpPr>
        <p:spPr>
          <a:xfrm>
            <a:off x="5383481" y="3999612"/>
            <a:ext cx="1496604" cy="1496604"/>
          </a:xfrm>
          <a:prstGeom prst="flowChartDecision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流程图: 决策 17"/>
          <p:cNvSpPr/>
          <p:nvPr/>
        </p:nvSpPr>
        <p:spPr>
          <a:xfrm>
            <a:off x="4066961" y="2704819"/>
            <a:ext cx="1496604" cy="1496604"/>
          </a:xfrm>
          <a:prstGeom prst="flowChartDecision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7979908" y="4121858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</a:t>
            </a: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数据探索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979908" y="4521968"/>
            <a:ext cx="3084393" cy="3724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进行特征分析，确认需的采用特征。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76"/>
          <p:cNvSpPr txBox="1"/>
          <p:nvPr/>
        </p:nvSpPr>
        <p:spPr>
          <a:xfrm>
            <a:off x="7979908" y="1669558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数据清理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979908" y="2069668"/>
            <a:ext cx="3084393" cy="3724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对缺失和异常值，采取对应措施。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76"/>
          <p:cNvSpPr txBox="1"/>
          <p:nvPr/>
        </p:nvSpPr>
        <p:spPr>
          <a:xfrm>
            <a:off x="2478421" y="4121858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质量分析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996225" y="4521968"/>
            <a:ext cx="2215866" cy="6524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对照任务书说明，观察是否有缺失和异常值。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76"/>
          <p:cNvSpPr txBox="1"/>
          <p:nvPr/>
        </p:nvSpPr>
        <p:spPr>
          <a:xfrm>
            <a:off x="2478421" y="1669558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数据获取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913324" y="2069668"/>
            <a:ext cx="2478387" cy="6524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使用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获取本地数据，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并简单观察。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3585" y="507759"/>
            <a:ext cx="2797234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处理过程</a:t>
            </a:r>
            <a:endParaRPr lang="en-US" altLang="zh-CN" sz="11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数据观察与异常值清洗</a:t>
            </a:r>
            <a:endParaRPr lang="en-US" altLang="zh-CN" sz="11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47781" y="1788936"/>
            <a:ext cx="43506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选题二为货款拖欠判定，数据集给定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个特征，是标签只有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，是一个二分类问题，样本也不太平衡。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数据集中未发现缺失值。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根据特征定义，检索异常值，发现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X3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X4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X6-X11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存在异常值（教育应该只有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1-4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，婚姻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1-3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，付款记录存在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的异常值，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占比较少，可以直接删除，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6809038" y="1170708"/>
            <a:ext cx="177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分析说明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17" y="1153011"/>
            <a:ext cx="3716928" cy="126821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16" y="2755374"/>
            <a:ext cx="5920573" cy="112395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16" y="4028404"/>
            <a:ext cx="5920573" cy="9906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716" y="5324408"/>
            <a:ext cx="3036103" cy="100012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4056" y="5338695"/>
            <a:ext cx="2711233" cy="97155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1645" y="1208903"/>
            <a:ext cx="2203644" cy="1266825"/>
          </a:xfrm>
          <a:prstGeom prst="rect">
            <a:avLst/>
          </a:prstGeom>
        </p:spPr>
      </p:pic>
      <p:sp>
        <p:nvSpPr>
          <p:cNvPr id="24" name="TextBox 76"/>
          <p:cNvSpPr txBox="1"/>
          <p:nvPr/>
        </p:nvSpPr>
        <p:spPr>
          <a:xfrm>
            <a:off x="2412292" y="1185908"/>
            <a:ext cx="653140" cy="3077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</a:t>
            </a:r>
            <a:endParaRPr lang="zh-CN" altLang="en-US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76"/>
          <p:cNvSpPr txBox="1"/>
          <p:nvPr/>
        </p:nvSpPr>
        <p:spPr>
          <a:xfrm>
            <a:off x="2206493" y="2754088"/>
            <a:ext cx="1207564" cy="3077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缺失值查看</a:t>
            </a:r>
            <a:endParaRPr lang="zh-CN" altLang="en-US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76"/>
          <p:cNvSpPr txBox="1"/>
          <p:nvPr/>
        </p:nvSpPr>
        <p:spPr>
          <a:xfrm>
            <a:off x="2227593" y="4523704"/>
            <a:ext cx="1186463" cy="3077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异常值剔除</a:t>
            </a:r>
            <a:endParaRPr lang="zh-CN" altLang="en-US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982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TextBox 76"/>
          <p:cNvSpPr txBox="1"/>
          <p:nvPr/>
        </p:nvSpPr>
        <p:spPr>
          <a:xfrm>
            <a:off x="916128" y="2965905"/>
            <a:ext cx="1733670" cy="400110"/>
          </a:xfrm>
          <a:prstGeom prst="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ctr">
              <a:defRPr sz="20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构建分类模型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43955" y="3431530"/>
            <a:ext cx="2078015" cy="3724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本处选择随机森林。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4612405" y="2862874"/>
            <a:ext cx="1733670" cy="400110"/>
          </a:xfrm>
          <a:prstGeom prst="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ctr">
              <a:defRPr sz="20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单变量与响应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607660" y="3426204"/>
            <a:ext cx="2078015" cy="6524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计算特征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X1-X23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分别与响应的关系。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76"/>
          <p:cNvSpPr txBox="1"/>
          <p:nvPr/>
        </p:nvSpPr>
        <p:spPr>
          <a:xfrm>
            <a:off x="4607660" y="5451250"/>
            <a:ext cx="1790338" cy="400110"/>
          </a:xfrm>
          <a:prstGeom prst="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ctr">
              <a:defRPr sz="20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相关性观察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573154" y="6033859"/>
            <a:ext cx="2145939" cy="3724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图形化相关关系。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8903317" y="5451250"/>
            <a:ext cx="1733670" cy="400110"/>
          </a:xfrm>
          <a:prstGeom prst="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ctr">
              <a:defRPr sz="20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选择最终特征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43585" y="507759"/>
            <a:ext cx="2797234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基于模型进行特征选取</a:t>
            </a:r>
            <a:endParaRPr lang="en-US" altLang="zh-CN" sz="11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84" y="1028571"/>
            <a:ext cx="2669721" cy="183430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992" y="836434"/>
            <a:ext cx="2493791" cy="187399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7" name="图片 2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005" y="4363286"/>
            <a:ext cx="3494832" cy="942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6985" y="1042497"/>
            <a:ext cx="4226334" cy="3915870"/>
          </a:xfrm>
          <a:prstGeom prst="rect">
            <a:avLst/>
          </a:prstGeom>
        </p:spPr>
      </p:pic>
      <p:sp>
        <p:nvSpPr>
          <p:cNvPr id="28" name="TextBox 76"/>
          <p:cNvSpPr txBox="1"/>
          <p:nvPr/>
        </p:nvSpPr>
        <p:spPr>
          <a:xfrm>
            <a:off x="10891970" y="1971322"/>
            <a:ext cx="991349" cy="30777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选择特征</a:t>
            </a:r>
            <a:endParaRPr lang="zh-CN" altLang="en-US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76"/>
          <p:cNvSpPr txBox="1"/>
          <p:nvPr/>
        </p:nvSpPr>
        <p:spPr>
          <a:xfrm>
            <a:off x="10891970" y="3978407"/>
            <a:ext cx="991349" cy="3077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原始特征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56985" y="1042497"/>
            <a:ext cx="4226334" cy="2097875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3528808" y="1028571"/>
            <a:ext cx="0" cy="5462381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7509201" y="1009643"/>
            <a:ext cx="0" cy="5481309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76"/>
          <p:cNvSpPr txBox="1"/>
          <p:nvPr/>
        </p:nvSpPr>
        <p:spPr>
          <a:xfrm>
            <a:off x="932777" y="5451250"/>
            <a:ext cx="1733670" cy="400110"/>
          </a:xfrm>
          <a:prstGeom prst="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ctr">
              <a:defRPr sz="20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选择工具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60604" y="5916875"/>
            <a:ext cx="2078015" cy="34509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400" dirty="0" err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SelectFromModel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601" y="4124045"/>
            <a:ext cx="1971675" cy="1209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altLang="en-US" sz="6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算法实现与调优</a:t>
            </a:r>
            <a:endParaRPr lang="zh-CN" altLang="en-US" sz="3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算法实现与调优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分类器选择</a:t>
            </a:r>
            <a:endParaRPr lang="en-US" altLang="zh-CN" sz="11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517840" y="2026734"/>
            <a:ext cx="3459122" cy="1216882"/>
          </a:xfrm>
          <a:prstGeom prst="roundRect">
            <a:avLst/>
          </a:prstGeom>
          <a:noFill/>
          <a:ln w="19050" cmpd="sng">
            <a:solidFill>
              <a:srgbClr val="002B41"/>
            </a:solidFill>
            <a:prstDash val="solid"/>
            <a:round/>
            <a:headEnd type="none"/>
            <a:tailEnd type="none" w="med" len="med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093964" y="2208714"/>
            <a:ext cx="876002" cy="876002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75274" y="2117638"/>
            <a:ext cx="27981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</a:t>
            </a:r>
            <a:endParaRPr lang="en-US" altLang="zh-CN" sz="20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608455" y="2026734"/>
            <a:ext cx="3459122" cy="1216882"/>
          </a:xfrm>
          <a:prstGeom prst="roundRect">
            <a:avLst/>
          </a:prstGeom>
          <a:noFill/>
          <a:ln w="19050" cmpd="sng">
            <a:solidFill>
              <a:srgbClr val="002B41"/>
            </a:solidFill>
            <a:prstDash val="solid"/>
            <a:round/>
            <a:headEnd type="none"/>
            <a:tailEnd type="none" w="med" len="med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84579" y="2208714"/>
            <a:ext cx="876002" cy="876002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65889" y="2143396"/>
            <a:ext cx="27981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逻辑回归</a:t>
            </a:r>
            <a:endParaRPr lang="en-US" altLang="zh-CN" sz="20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 flipH="1">
            <a:off x="7169355" y="4146254"/>
            <a:ext cx="3459122" cy="1216882"/>
          </a:xfrm>
          <a:prstGeom prst="roundRect">
            <a:avLst/>
          </a:prstGeom>
          <a:noFill/>
          <a:ln w="19050" cmpd="sng">
            <a:solidFill>
              <a:srgbClr val="002B41"/>
            </a:solidFill>
            <a:prstDash val="solid"/>
            <a:round/>
            <a:headEnd type="none" w="med" len="med"/>
            <a:tailEnd type="oval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 flipH="1">
            <a:off x="10180907" y="4321161"/>
            <a:ext cx="876002" cy="876002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 flipH="1">
            <a:off x="7276077" y="4224279"/>
            <a:ext cx="27981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支持向量机</a:t>
            </a:r>
            <a:endParaRPr lang="en-US" altLang="zh-CN" sz="20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 flipH="1">
            <a:off x="1403797" y="4146254"/>
            <a:ext cx="4134065" cy="1216882"/>
          </a:xfrm>
          <a:prstGeom prst="roundRect">
            <a:avLst/>
          </a:prstGeom>
          <a:noFill/>
          <a:ln w="19050" cmpd="sng">
            <a:solidFill>
              <a:srgbClr val="002B41"/>
            </a:solidFill>
            <a:prstDash val="solid"/>
            <a:round/>
            <a:headEnd type="none" w="med" len="med"/>
            <a:tailEnd type="oval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 flipH="1">
            <a:off x="5090292" y="4321161"/>
            <a:ext cx="876002" cy="876002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 flipH="1">
            <a:off x="1517840" y="4237160"/>
            <a:ext cx="3762498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树类模型（决策树</a:t>
            </a:r>
            <a:r>
              <a:rPr lang="en-US" altLang="zh-CN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随机森林）</a:t>
            </a:r>
            <a:endParaRPr lang="en-US" altLang="zh-CN" sz="2000" b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077520" y="2624842"/>
            <a:ext cx="1850536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特证间假设独立。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188147" y="2610081"/>
            <a:ext cx="2886037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容易欠拟合，对缺失异常值敏感。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620292" y="4684036"/>
            <a:ext cx="2449431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易过拟合，对缺失异常值不敏感，训练速度快。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294870" y="4789806"/>
            <a:ext cx="2886037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分类稳定性好，训练速度慢。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算法实现与调优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算法实现</a:t>
            </a:r>
            <a:endParaRPr lang="en-US" altLang="zh-CN" sz="11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Freeform 7"/>
          <p:cNvSpPr/>
          <p:nvPr/>
        </p:nvSpPr>
        <p:spPr bwMode="auto">
          <a:xfrm rot="16200000">
            <a:off x="5641574" y="2813571"/>
            <a:ext cx="1138016" cy="1486068"/>
          </a:xfrm>
          <a:custGeom>
            <a:avLst/>
            <a:gdLst>
              <a:gd name="T0" fmla="*/ 0 w 309"/>
              <a:gd name="T1" fmla="*/ 402 h 403"/>
              <a:gd name="T2" fmla="*/ 35 w 309"/>
              <a:gd name="T3" fmla="*/ 344 h 403"/>
              <a:gd name="T4" fmla="*/ 167 w 309"/>
              <a:gd name="T5" fmla="*/ 36 h 403"/>
              <a:gd name="T6" fmla="*/ 196 w 309"/>
              <a:gd name="T7" fmla="*/ 4 h 403"/>
              <a:gd name="T8" fmla="*/ 226 w 309"/>
              <a:gd name="T9" fmla="*/ 38 h 403"/>
              <a:gd name="T10" fmla="*/ 305 w 309"/>
              <a:gd name="T11" fmla="*/ 227 h 403"/>
              <a:gd name="T12" fmla="*/ 305 w 309"/>
              <a:gd name="T13" fmla="*/ 261 h 403"/>
              <a:gd name="T14" fmla="*/ 261 w 309"/>
              <a:gd name="T15" fmla="*/ 359 h 403"/>
              <a:gd name="T16" fmla="*/ 194 w 309"/>
              <a:gd name="T17" fmla="*/ 402 h 403"/>
              <a:gd name="T18" fmla="*/ 0 w 309"/>
              <a:gd name="T19" fmla="*/ 40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9" h="403">
                <a:moveTo>
                  <a:pt x="0" y="402"/>
                </a:moveTo>
                <a:cubicBezTo>
                  <a:pt x="12" y="382"/>
                  <a:pt x="26" y="364"/>
                  <a:pt x="35" y="344"/>
                </a:cubicBezTo>
                <a:cubicBezTo>
                  <a:pt x="80" y="242"/>
                  <a:pt x="123" y="139"/>
                  <a:pt x="167" y="36"/>
                </a:cubicBezTo>
                <a:cubicBezTo>
                  <a:pt x="173" y="22"/>
                  <a:pt x="178" y="0"/>
                  <a:pt x="196" y="4"/>
                </a:cubicBezTo>
                <a:cubicBezTo>
                  <a:pt x="208" y="6"/>
                  <a:pt x="220" y="24"/>
                  <a:pt x="226" y="38"/>
                </a:cubicBezTo>
                <a:cubicBezTo>
                  <a:pt x="254" y="100"/>
                  <a:pt x="280" y="163"/>
                  <a:pt x="305" y="227"/>
                </a:cubicBezTo>
                <a:cubicBezTo>
                  <a:pt x="309" y="237"/>
                  <a:pt x="309" y="251"/>
                  <a:pt x="305" y="261"/>
                </a:cubicBezTo>
                <a:cubicBezTo>
                  <a:pt x="292" y="294"/>
                  <a:pt x="276" y="326"/>
                  <a:pt x="261" y="359"/>
                </a:cubicBezTo>
                <a:cubicBezTo>
                  <a:pt x="248" y="388"/>
                  <a:pt x="227" y="403"/>
                  <a:pt x="194" y="402"/>
                </a:cubicBezTo>
                <a:cubicBezTo>
                  <a:pt x="128" y="401"/>
                  <a:pt x="62" y="402"/>
                  <a:pt x="0" y="402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27" name="组合 26"/>
          <p:cNvGrpSpPr>
            <a:grpSpLocks noChangeAspect="1"/>
          </p:cNvGrpSpPr>
          <p:nvPr/>
        </p:nvGrpSpPr>
        <p:grpSpPr>
          <a:xfrm>
            <a:off x="6235792" y="3280549"/>
            <a:ext cx="236350" cy="211798"/>
            <a:chOff x="7384500" y="4999605"/>
            <a:chExt cx="576302" cy="516437"/>
          </a:xfrm>
          <a:solidFill>
            <a:schemeClr val="bg1">
              <a:lumMod val="95000"/>
            </a:schemeClr>
          </a:solidFill>
        </p:grpSpPr>
        <p:sp>
          <p:nvSpPr>
            <p:cNvPr id="28" name="Freeform 387"/>
            <p:cNvSpPr/>
            <p:nvPr/>
          </p:nvSpPr>
          <p:spPr bwMode="auto">
            <a:xfrm>
              <a:off x="7691044" y="5267200"/>
              <a:ext cx="269758" cy="248842"/>
            </a:xfrm>
            <a:custGeom>
              <a:avLst/>
              <a:gdLst>
                <a:gd name="T0" fmla="*/ 139 w 158"/>
                <a:gd name="T1" fmla="*/ 74 h 146"/>
                <a:gd name="T2" fmla="*/ 46 w 158"/>
                <a:gd name="T3" fmla="*/ 0 h 146"/>
                <a:gd name="T4" fmla="*/ 28 w 158"/>
                <a:gd name="T5" fmla="*/ 33 h 146"/>
                <a:gd name="T6" fmla="*/ 0 w 158"/>
                <a:gd name="T7" fmla="*/ 58 h 146"/>
                <a:gd name="T8" fmla="*/ 91 w 158"/>
                <a:gd name="T9" fmla="*/ 131 h 146"/>
                <a:gd name="T10" fmla="*/ 138 w 158"/>
                <a:gd name="T11" fmla="*/ 121 h 146"/>
                <a:gd name="T12" fmla="*/ 139 w 158"/>
                <a:gd name="T13" fmla="*/ 7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8" h="146">
                  <a:moveTo>
                    <a:pt x="139" y="74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42" y="11"/>
                    <a:pt x="36" y="22"/>
                    <a:pt x="28" y="33"/>
                  </a:cubicBezTo>
                  <a:cubicBezTo>
                    <a:pt x="19" y="43"/>
                    <a:pt x="10" y="51"/>
                    <a:pt x="0" y="58"/>
                  </a:cubicBezTo>
                  <a:cubicBezTo>
                    <a:pt x="91" y="131"/>
                    <a:pt x="91" y="131"/>
                    <a:pt x="91" y="131"/>
                  </a:cubicBezTo>
                  <a:cubicBezTo>
                    <a:pt x="91" y="131"/>
                    <a:pt x="117" y="146"/>
                    <a:pt x="138" y="121"/>
                  </a:cubicBezTo>
                  <a:cubicBezTo>
                    <a:pt x="158" y="95"/>
                    <a:pt x="139" y="74"/>
                    <a:pt x="13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9" name="Freeform 388"/>
            <p:cNvSpPr/>
            <p:nvPr/>
          </p:nvSpPr>
          <p:spPr bwMode="auto">
            <a:xfrm>
              <a:off x="7384500" y="4999605"/>
              <a:ext cx="386606" cy="385163"/>
            </a:xfrm>
            <a:custGeom>
              <a:avLst/>
              <a:gdLst>
                <a:gd name="T0" fmla="*/ 195 w 227"/>
                <a:gd name="T1" fmla="*/ 180 h 226"/>
                <a:gd name="T2" fmla="*/ 213 w 227"/>
                <a:gd name="T3" fmla="*/ 146 h 226"/>
                <a:gd name="T4" fmla="*/ 179 w 227"/>
                <a:gd name="T5" fmla="*/ 30 h 226"/>
                <a:gd name="T6" fmla="*/ 65 w 227"/>
                <a:gd name="T7" fmla="*/ 18 h 226"/>
                <a:gd name="T8" fmla="*/ 119 w 227"/>
                <a:gd name="T9" fmla="*/ 61 h 226"/>
                <a:gd name="T10" fmla="*/ 112 w 227"/>
                <a:gd name="T11" fmla="*/ 113 h 226"/>
                <a:gd name="T12" fmla="*/ 62 w 227"/>
                <a:gd name="T13" fmla="*/ 135 h 226"/>
                <a:gd name="T14" fmla="*/ 8 w 227"/>
                <a:gd name="T15" fmla="*/ 91 h 226"/>
                <a:gd name="T16" fmla="*/ 46 w 227"/>
                <a:gd name="T17" fmla="*/ 196 h 226"/>
                <a:gd name="T18" fmla="*/ 166 w 227"/>
                <a:gd name="T19" fmla="*/ 204 h 226"/>
                <a:gd name="T20" fmla="*/ 195 w 227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7" h="226">
                  <a:moveTo>
                    <a:pt x="195" y="180"/>
                  </a:moveTo>
                  <a:cubicBezTo>
                    <a:pt x="203" y="169"/>
                    <a:pt x="209" y="158"/>
                    <a:pt x="213" y="146"/>
                  </a:cubicBezTo>
                  <a:cubicBezTo>
                    <a:pt x="227" y="105"/>
                    <a:pt x="214" y="58"/>
                    <a:pt x="179" y="30"/>
                  </a:cubicBezTo>
                  <a:cubicBezTo>
                    <a:pt x="145" y="3"/>
                    <a:pt x="101" y="0"/>
                    <a:pt x="65" y="18"/>
                  </a:cubicBezTo>
                  <a:cubicBezTo>
                    <a:pt x="119" y="61"/>
                    <a:pt x="119" y="61"/>
                    <a:pt x="119" y="61"/>
                  </a:cubicBezTo>
                  <a:cubicBezTo>
                    <a:pt x="112" y="113"/>
                    <a:pt x="112" y="113"/>
                    <a:pt x="112" y="113"/>
                  </a:cubicBezTo>
                  <a:cubicBezTo>
                    <a:pt x="62" y="135"/>
                    <a:pt x="62" y="135"/>
                    <a:pt x="62" y="135"/>
                  </a:cubicBezTo>
                  <a:cubicBezTo>
                    <a:pt x="8" y="91"/>
                    <a:pt x="8" y="91"/>
                    <a:pt x="8" y="91"/>
                  </a:cubicBezTo>
                  <a:cubicBezTo>
                    <a:pt x="0" y="129"/>
                    <a:pt x="13" y="170"/>
                    <a:pt x="46" y="196"/>
                  </a:cubicBezTo>
                  <a:cubicBezTo>
                    <a:pt x="81" y="225"/>
                    <a:pt x="129" y="226"/>
                    <a:pt x="166" y="204"/>
                  </a:cubicBezTo>
                  <a:cubicBezTo>
                    <a:pt x="177" y="198"/>
                    <a:pt x="187" y="190"/>
                    <a:pt x="195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0" name="Freeform 5"/>
          <p:cNvSpPr/>
          <p:nvPr/>
        </p:nvSpPr>
        <p:spPr bwMode="auto">
          <a:xfrm rot="16200000">
            <a:off x="5304275" y="1660889"/>
            <a:ext cx="1605347" cy="1693335"/>
          </a:xfrm>
          <a:custGeom>
            <a:avLst/>
            <a:gdLst>
              <a:gd name="T0" fmla="*/ 436 w 436"/>
              <a:gd name="T1" fmla="*/ 458 h 459"/>
              <a:gd name="T2" fmla="*/ 305 w 436"/>
              <a:gd name="T3" fmla="*/ 458 h 459"/>
              <a:gd name="T4" fmla="*/ 225 w 436"/>
              <a:gd name="T5" fmla="*/ 458 h 459"/>
              <a:gd name="T6" fmla="*/ 195 w 436"/>
              <a:gd name="T7" fmla="*/ 439 h 459"/>
              <a:gd name="T8" fmla="*/ 37 w 436"/>
              <a:gd name="T9" fmla="*/ 66 h 459"/>
              <a:gd name="T10" fmla="*/ 0 w 436"/>
              <a:gd name="T11" fmla="*/ 2 h 459"/>
              <a:gd name="T12" fmla="*/ 63 w 436"/>
              <a:gd name="T13" fmla="*/ 2 h 459"/>
              <a:gd name="T14" fmla="*/ 191 w 436"/>
              <a:gd name="T15" fmla="*/ 2 h 459"/>
              <a:gd name="T16" fmla="*/ 261 w 436"/>
              <a:gd name="T17" fmla="*/ 48 h 459"/>
              <a:gd name="T18" fmla="*/ 306 w 436"/>
              <a:gd name="T19" fmla="*/ 151 h 459"/>
              <a:gd name="T20" fmla="*/ 428 w 436"/>
              <a:gd name="T21" fmla="*/ 435 h 459"/>
              <a:gd name="T22" fmla="*/ 436 w 436"/>
              <a:gd name="T23" fmla="*/ 458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6" h="459">
                <a:moveTo>
                  <a:pt x="436" y="458"/>
                </a:moveTo>
                <a:cubicBezTo>
                  <a:pt x="390" y="458"/>
                  <a:pt x="347" y="458"/>
                  <a:pt x="305" y="458"/>
                </a:cubicBezTo>
                <a:cubicBezTo>
                  <a:pt x="278" y="458"/>
                  <a:pt x="251" y="457"/>
                  <a:pt x="225" y="458"/>
                </a:cubicBezTo>
                <a:cubicBezTo>
                  <a:pt x="209" y="459"/>
                  <a:pt x="201" y="454"/>
                  <a:pt x="195" y="439"/>
                </a:cubicBezTo>
                <a:cubicBezTo>
                  <a:pt x="143" y="314"/>
                  <a:pt x="91" y="190"/>
                  <a:pt x="37" y="66"/>
                </a:cubicBezTo>
                <a:cubicBezTo>
                  <a:pt x="28" y="43"/>
                  <a:pt x="13" y="23"/>
                  <a:pt x="0" y="2"/>
                </a:cubicBezTo>
                <a:cubicBezTo>
                  <a:pt x="18" y="2"/>
                  <a:pt x="41" y="2"/>
                  <a:pt x="63" y="2"/>
                </a:cubicBezTo>
                <a:cubicBezTo>
                  <a:pt x="105" y="2"/>
                  <a:pt x="148" y="4"/>
                  <a:pt x="191" y="2"/>
                </a:cubicBezTo>
                <a:cubicBezTo>
                  <a:pt x="227" y="0"/>
                  <a:pt x="248" y="17"/>
                  <a:pt x="261" y="48"/>
                </a:cubicBezTo>
                <a:cubicBezTo>
                  <a:pt x="276" y="82"/>
                  <a:pt x="291" y="117"/>
                  <a:pt x="306" y="151"/>
                </a:cubicBezTo>
                <a:cubicBezTo>
                  <a:pt x="346" y="246"/>
                  <a:pt x="387" y="340"/>
                  <a:pt x="428" y="435"/>
                </a:cubicBezTo>
                <a:cubicBezTo>
                  <a:pt x="430" y="441"/>
                  <a:pt x="432" y="447"/>
                  <a:pt x="436" y="458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069810" y="2339503"/>
            <a:ext cx="193903" cy="236350"/>
            <a:chOff x="6069810" y="2547847"/>
            <a:chExt cx="193903" cy="236350"/>
          </a:xfrm>
          <a:solidFill>
            <a:schemeClr val="bg1">
              <a:lumMod val="95000"/>
            </a:schemeClr>
          </a:solidFill>
        </p:grpSpPr>
        <p:sp>
          <p:nvSpPr>
            <p:cNvPr id="32" name="Freeform 34"/>
            <p:cNvSpPr>
              <a:spLocks noEditPoints="1"/>
            </p:cNvSpPr>
            <p:nvPr/>
          </p:nvSpPr>
          <p:spPr bwMode="auto">
            <a:xfrm>
              <a:off x="6069810" y="2547847"/>
              <a:ext cx="193903" cy="236350"/>
            </a:xfrm>
            <a:custGeom>
              <a:avLst/>
              <a:gdLst>
                <a:gd name="T0" fmla="*/ 16 w 667"/>
                <a:gd name="T1" fmla="*/ 176 h 813"/>
                <a:gd name="T2" fmla="*/ 175 w 667"/>
                <a:gd name="T3" fmla="*/ 16 h 813"/>
                <a:gd name="T4" fmla="*/ 214 w 667"/>
                <a:gd name="T5" fmla="*/ 0 h 813"/>
                <a:gd name="T6" fmla="*/ 613 w 667"/>
                <a:gd name="T7" fmla="*/ 0 h 813"/>
                <a:gd name="T8" fmla="*/ 667 w 667"/>
                <a:gd name="T9" fmla="*/ 54 h 813"/>
                <a:gd name="T10" fmla="*/ 667 w 667"/>
                <a:gd name="T11" fmla="*/ 759 h 813"/>
                <a:gd name="T12" fmla="*/ 613 w 667"/>
                <a:gd name="T13" fmla="*/ 813 h 813"/>
                <a:gd name="T14" fmla="*/ 54 w 667"/>
                <a:gd name="T15" fmla="*/ 813 h 813"/>
                <a:gd name="T16" fmla="*/ 0 w 667"/>
                <a:gd name="T17" fmla="*/ 759 h 813"/>
                <a:gd name="T18" fmla="*/ 0 w 667"/>
                <a:gd name="T19" fmla="*/ 214 h 813"/>
                <a:gd name="T20" fmla="*/ 16 w 667"/>
                <a:gd name="T21" fmla="*/ 176 h 813"/>
                <a:gd name="T22" fmla="*/ 194 w 667"/>
                <a:gd name="T23" fmla="*/ 229 h 813"/>
                <a:gd name="T24" fmla="*/ 57 w 667"/>
                <a:gd name="T25" fmla="*/ 229 h 813"/>
                <a:gd name="T26" fmla="*/ 57 w 667"/>
                <a:gd name="T27" fmla="*/ 756 h 813"/>
                <a:gd name="T28" fmla="*/ 610 w 667"/>
                <a:gd name="T29" fmla="*/ 756 h 813"/>
                <a:gd name="T30" fmla="*/ 610 w 667"/>
                <a:gd name="T31" fmla="*/ 57 h 813"/>
                <a:gd name="T32" fmla="*/ 238 w 667"/>
                <a:gd name="T33" fmla="*/ 57 h 813"/>
                <a:gd name="T34" fmla="*/ 238 w 667"/>
                <a:gd name="T35" fmla="*/ 185 h 813"/>
                <a:gd name="T36" fmla="*/ 194 w 667"/>
                <a:gd name="T37" fmla="*/ 229 h 813"/>
                <a:gd name="T38" fmla="*/ 82 w 667"/>
                <a:gd name="T39" fmla="*/ 191 h 813"/>
                <a:gd name="T40" fmla="*/ 194 w 667"/>
                <a:gd name="T41" fmla="*/ 191 h 813"/>
                <a:gd name="T42" fmla="*/ 200 w 667"/>
                <a:gd name="T43" fmla="*/ 185 h 813"/>
                <a:gd name="T44" fmla="*/ 200 w 667"/>
                <a:gd name="T45" fmla="*/ 72 h 813"/>
                <a:gd name="T46" fmla="*/ 82 w 667"/>
                <a:gd name="T47" fmla="*/ 191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67" h="813">
                  <a:moveTo>
                    <a:pt x="16" y="176"/>
                  </a:moveTo>
                  <a:cubicBezTo>
                    <a:pt x="175" y="16"/>
                    <a:pt x="175" y="16"/>
                    <a:pt x="175" y="16"/>
                  </a:cubicBezTo>
                  <a:cubicBezTo>
                    <a:pt x="186" y="6"/>
                    <a:pt x="199" y="0"/>
                    <a:pt x="214" y="0"/>
                  </a:cubicBezTo>
                  <a:cubicBezTo>
                    <a:pt x="613" y="0"/>
                    <a:pt x="613" y="0"/>
                    <a:pt x="613" y="0"/>
                  </a:cubicBezTo>
                  <a:cubicBezTo>
                    <a:pt x="643" y="0"/>
                    <a:pt x="667" y="24"/>
                    <a:pt x="667" y="54"/>
                  </a:cubicBezTo>
                  <a:cubicBezTo>
                    <a:pt x="667" y="759"/>
                    <a:pt x="667" y="759"/>
                    <a:pt x="667" y="759"/>
                  </a:cubicBezTo>
                  <a:cubicBezTo>
                    <a:pt x="667" y="789"/>
                    <a:pt x="643" y="813"/>
                    <a:pt x="613" y="813"/>
                  </a:cubicBezTo>
                  <a:cubicBezTo>
                    <a:pt x="54" y="813"/>
                    <a:pt x="54" y="813"/>
                    <a:pt x="54" y="813"/>
                  </a:cubicBezTo>
                  <a:cubicBezTo>
                    <a:pt x="24" y="813"/>
                    <a:pt x="0" y="789"/>
                    <a:pt x="0" y="759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0" y="200"/>
                    <a:pt x="5" y="186"/>
                    <a:pt x="16" y="176"/>
                  </a:cubicBezTo>
                  <a:close/>
                  <a:moveTo>
                    <a:pt x="194" y="229"/>
                  </a:moveTo>
                  <a:cubicBezTo>
                    <a:pt x="57" y="229"/>
                    <a:pt x="57" y="229"/>
                    <a:pt x="57" y="229"/>
                  </a:cubicBezTo>
                  <a:cubicBezTo>
                    <a:pt x="57" y="756"/>
                    <a:pt x="57" y="756"/>
                    <a:pt x="57" y="756"/>
                  </a:cubicBezTo>
                  <a:cubicBezTo>
                    <a:pt x="610" y="756"/>
                    <a:pt x="610" y="756"/>
                    <a:pt x="610" y="756"/>
                  </a:cubicBezTo>
                  <a:cubicBezTo>
                    <a:pt x="610" y="57"/>
                    <a:pt x="610" y="57"/>
                    <a:pt x="610" y="57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8" y="185"/>
                    <a:pt x="238" y="185"/>
                    <a:pt x="238" y="185"/>
                  </a:cubicBezTo>
                  <a:cubicBezTo>
                    <a:pt x="238" y="210"/>
                    <a:pt x="218" y="229"/>
                    <a:pt x="194" y="229"/>
                  </a:cubicBezTo>
                  <a:close/>
                  <a:moveTo>
                    <a:pt x="82" y="191"/>
                  </a:moveTo>
                  <a:cubicBezTo>
                    <a:pt x="194" y="191"/>
                    <a:pt x="194" y="191"/>
                    <a:pt x="194" y="191"/>
                  </a:cubicBezTo>
                  <a:cubicBezTo>
                    <a:pt x="197" y="191"/>
                    <a:pt x="200" y="188"/>
                    <a:pt x="200" y="185"/>
                  </a:cubicBezTo>
                  <a:cubicBezTo>
                    <a:pt x="200" y="72"/>
                    <a:pt x="200" y="72"/>
                    <a:pt x="200" y="72"/>
                  </a:cubicBezTo>
                  <a:cubicBezTo>
                    <a:pt x="82" y="191"/>
                    <a:pt x="82" y="191"/>
                    <a:pt x="82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3" name="Freeform 35"/>
            <p:cNvSpPr>
              <a:spLocks noEditPoints="1"/>
            </p:cNvSpPr>
            <p:nvPr/>
          </p:nvSpPr>
          <p:spPr bwMode="auto">
            <a:xfrm>
              <a:off x="6097370" y="2601367"/>
              <a:ext cx="138783" cy="145919"/>
            </a:xfrm>
            <a:custGeom>
              <a:avLst/>
              <a:gdLst>
                <a:gd name="T0" fmla="*/ 170 w 477"/>
                <a:gd name="T1" fmla="*/ 429 h 502"/>
                <a:gd name="T2" fmla="*/ 86 w 477"/>
                <a:gd name="T3" fmla="*/ 502 h 502"/>
                <a:gd name="T4" fmla="*/ 0 w 477"/>
                <a:gd name="T5" fmla="*/ 416 h 502"/>
                <a:gd name="T6" fmla="*/ 72 w 477"/>
                <a:gd name="T7" fmla="*/ 330 h 502"/>
                <a:gd name="T8" fmla="*/ 63 w 477"/>
                <a:gd name="T9" fmla="*/ 258 h 502"/>
                <a:gd name="T10" fmla="*/ 144 w 477"/>
                <a:gd name="T11" fmla="*/ 143 h 502"/>
                <a:gd name="T12" fmla="*/ 254 w 477"/>
                <a:gd name="T13" fmla="*/ 20 h 502"/>
                <a:gd name="T14" fmla="*/ 458 w 477"/>
                <a:gd name="T15" fmla="*/ 0 h 502"/>
                <a:gd name="T16" fmla="*/ 477 w 477"/>
                <a:gd name="T17" fmla="*/ 153 h 502"/>
                <a:gd name="T18" fmla="*/ 398 w 477"/>
                <a:gd name="T19" fmla="*/ 172 h 502"/>
                <a:gd name="T20" fmla="*/ 438 w 477"/>
                <a:gd name="T21" fmla="*/ 223 h 502"/>
                <a:gd name="T22" fmla="*/ 404 w 477"/>
                <a:gd name="T23" fmla="*/ 245 h 502"/>
                <a:gd name="T24" fmla="*/ 452 w 477"/>
                <a:gd name="T25" fmla="*/ 355 h 502"/>
                <a:gd name="T26" fmla="*/ 452 w 477"/>
                <a:gd name="T27" fmla="*/ 477 h 502"/>
                <a:gd name="T28" fmla="*/ 330 w 477"/>
                <a:gd name="T29" fmla="*/ 477 h 502"/>
                <a:gd name="T30" fmla="*/ 256 w 477"/>
                <a:gd name="T31" fmla="*/ 464 h 502"/>
                <a:gd name="T32" fmla="*/ 235 w 477"/>
                <a:gd name="T33" fmla="*/ 429 h 502"/>
                <a:gd name="T34" fmla="*/ 162 w 477"/>
                <a:gd name="T35" fmla="*/ 160 h 502"/>
                <a:gd name="T36" fmla="*/ 135 w 477"/>
                <a:gd name="T37" fmla="*/ 275 h 502"/>
                <a:gd name="T38" fmla="*/ 101 w 477"/>
                <a:gd name="T39" fmla="*/ 331 h 502"/>
                <a:gd name="T40" fmla="*/ 171 w 477"/>
                <a:gd name="T41" fmla="*/ 404 h 502"/>
                <a:gd name="T42" fmla="*/ 235 w 477"/>
                <a:gd name="T43" fmla="*/ 378 h 502"/>
                <a:gd name="T44" fmla="*/ 306 w 477"/>
                <a:gd name="T45" fmla="*/ 408 h 502"/>
                <a:gd name="T46" fmla="*/ 378 w 477"/>
                <a:gd name="T47" fmla="*/ 330 h 502"/>
                <a:gd name="T48" fmla="*/ 353 w 477"/>
                <a:gd name="T49" fmla="*/ 245 h 502"/>
                <a:gd name="T50" fmla="*/ 382 w 477"/>
                <a:gd name="T51" fmla="*/ 174 h 502"/>
                <a:gd name="T52" fmla="*/ 273 w 477"/>
                <a:gd name="T53" fmla="*/ 172 h 502"/>
                <a:gd name="T54" fmla="*/ 254 w 477"/>
                <a:gd name="T55" fmla="*/ 101 h 502"/>
                <a:gd name="T56" fmla="*/ 292 w 477"/>
                <a:gd name="T57" fmla="*/ 38 h 502"/>
                <a:gd name="T58" fmla="*/ 439 w 477"/>
                <a:gd name="T59" fmla="*/ 134 h 502"/>
                <a:gd name="T60" fmla="*/ 425 w 477"/>
                <a:gd name="T61" fmla="*/ 382 h 502"/>
                <a:gd name="T62" fmla="*/ 357 w 477"/>
                <a:gd name="T63" fmla="*/ 382 h 502"/>
                <a:gd name="T64" fmla="*/ 357 w 477"/>
                <a:gd name="T65" fmla="*/ 450 h 502"/>
                <a:gd name="T66" fmla="*/ 425 w 477"/>
                <a:gd name="T67" fmla="*/ 450 h 502"/>
                <a:gd name="T68" fmla="*/ 425 w 477"/>
                <a:gd name="T69" fmla="*/ 382 h 502"/>
                <a:gd name="T70" fmla="*/ 86 w 477"/>
                <a:gd name="T71" fmla="*/ 367 h 502"/>
                <a:gd name="T72" fmla="*/ 38 w 477"/>
                <a:gd name="T73" fmla="*/ 416 h 502"/>
                <a:gd name="T74" fmla="*/ 86 w 477"/>
                <a:gd name="T75" fmla="*/ 464 h 502"/>
                <a:gd name="T76" fmla="*/ 134 w 477"/>
                <a:gd name="T77" fmla="*/ 416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7" h="502">
                  <a:moveTo>
                    <a:pt x="235" y="429"/>
                  </a:moveTo>
                  <a:cubicBezTo>
                    <a:pt x="170" y="429"/>
                    <a:pt x="170" y="429"/>
                    <a:pt x="170" y="429"/>
                  </a:cubicBezTo>
                  <a:cubicBezTo>
                    <a:pt x="168" y="448"/>
                    <a:pt x="159" y="464"/>
                    <a:pt x="146" y="477"/>
                  </a:cubicBezTo>
                  <a:cubicBezTo>
                    <a:pt x="131" y="493"/>
                    <a:pt x="109" y="502"/>
                    <a:pt x="86" y="502"/>
                  </a:cubicBezTo>
                  <a:cubicBezTo>
                    <a:pt x="62" y="502"/>
                    <a:pt x="41" y="493"/>
                    <a:pt x="25" y="477"/>
                  </a:cubicBezTo>
                  <a:cubicBezTo>
                    <a:pt x="10" y="461"/>
                    <a:pt x="0" y="440"/>
                    <a:pt x="0" y="416"/>
                  </a:cubicBezTo>
                  <a:cubicBezTo>
                    <a:pt x="0" y="392"/>
                    <a:pt x="10" y="370"/>
                    <a:pt x="25" y="355"/>
                  </a:cubicBezTo>
                  <a:cubicBezTo>
                    <a:pt x="38" y="342"/>
                    <a:pt x="54" y="333"/>
                    <a:pt x="72" y="330"/>
                  </a:cubicBezTo>
                  <a:cubicBezTo>
                    <a:pt x="48" y="277"/>
                    <a:pt x="48" y="277"/>
                    <a:pt x="48" y="277"/>
                  </a:cubicBezTo>
                  <a:cubicBezTo>
                    <a:pt x="43" y="269"/>
                    <a:pt x="48" y="255"/>
                    <a:pt x="63" y="258"/>
                  </a:cubicBezTo>
                  <a:cubicBezTo>
                    <a:pt x="84" y="263"/>
                    <a:pt x="84" y="263"/>
                    <a:pt x="84" y="263"/>
                  </a:cubicBezTo>
                  <a:cubicBezTo>
                    <a:pt x="94" y="216"/>
                    <a:pt x="115" y="175"/>
                    <a:pt x="144" y="143"/>
                  </a:cubicBezTo>
                  <a:cubicBezTo>
                    <a:pt x="174" y="108"/>
                    <a:pt x="212" y="84"/>
                    <a:pt x="254" y="75"/>
                  </a:cubicBezTo>
                  <a:cubicBezTo>
                    <a:pt x="254" y="20"/>
                    <a:pt x="254" y="20"/>
                    <a:pt x="254" y="20"/>
                  </a:cubicBezTo>
                  <a:cubicBezTo>
                    <a:pt x="254" y="9"/>
                    <a:pt x="264" y="0"/>
                    <a:pt x="275" y="0"/>
                  </a:cubicBezTo>
                  <a:cubicBezTo>
                    <a:pt x="458" y="0"/>
                    <a:pt x="458" y="0"/>
                    <a:pt x="458" y="0"/>
                  </a:cubicBezTo>
                  <a:cubicBezTo>
                    <a:pt x="468" y="0"/>
                    <a:pt x="477" y="9"/>
                    <a:pt x="477" y="19"/>
                  </a:cubicBezTo>
                  <a:cubicBezTo>
                    <a:pt x="477" y="153"/>
                    <a:pt x="477" y="153"/>
                    <a:pt x="477" y="153"/>
                  </a:cubicBezTo>
                  <a:cubicBezTo>
                    <a:pt x="477" y="163"/>
                    <a:pt x="468" y="172"/>
                    <a:pt x="458" y="172"/>
                  </a:cubicBezTo>
                  <a:cubicBezTo>
                    <a:pt x="398" y="172"/>
                    <a:pt x="398" y="172"/>
                    <a:pt x="398" y="172"/>
                  </a:cubicBezTo>
                  <a:cubicBezTo>
                    <a:pt x="398" y="172"/>
                    <a:pt x="399" y="173"/>
                    <a:pt x="399" y="174"/>
                  </a:cubicBezTo>
                  <a:cubicBezTo>
                    <a:pt x="438" y="223"/>
                    <a:pt x="438" y="223"/>
                    <a:pt x="438" y="223"/>
                  </a:cubicBezTo>
                  <a:cubicBezTo>
                    <a:pt x="444" y="229"/>
                    <a:pt x="443" y="245"/>
                    <a:pt x="428" y="245"/>
                  </a:cubicBezTo>
                  <a:cubicBezTo>
                    <a:pt x="404" y="245"/>
                    <a:pt x="404" y="245"/>
                    <a:pt x="404" y="245"/>
                  </a:cubicBezTo>
                  <a:cubicBezTo>
                    <a:pt x="404" y="330"/>
                    <a:pt x="404" y="330"/>
                    <a:pt x="404" y="330"/>
                  </a:cubicBezTo>
                  <a:cubicBezTo>
                    <a:pt x="422" y="333"/>
                    <a:pt x="439" y="342"/>
                    <a:pt x="452" y="355"/>
                  </a:cubicBezTo>
                  <a:cubicBezTo>
                    <a:pt x="467" y="370"/>
                    <a:pt x="477" y="392"/>
                    <a:pt x="477" y="416"/>
                  </a:cubicBezTo>
                  <a:cubicBezTo>
                    <a:pt x="477" y="440"/>
                    <a:pt x="467" y="461"/>
                    <a:pt x="452" y="477"/>
                  </a:cubicBezTo>
                  <a:cubicBezTo>
                    <a:pt x="436" y="493"/>
                    <a:pt x="415" y="502"/>
                    <a:pt x="391" y="502"/>
                  </a:cubicBezTo>
                  <a:cubicBezTo>
                    <a:pt x="367" y="502"/>
                    <a:pt x="346" y="493"/>
                    <a:pt x="330" y="477"/>
                  </a:cubicBezTo>
                  <a:cubicBezTo>
                    <a:pt x="317" y="463"/>
                    <a:pt x="308" y="445"/>
                    <a:pt x="306" y="425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49" y="470"/>
                    <a:pt x="235" y="469"/>
                    <a:pt x="235" y="453"/>
                  </a:cubicBezTo>
                  <a:cubicBezTo>
                    <a:pt x="235" y="429"/>
                    <a:pt x="235" y="429"/>
                    <a:pt x="235" y="429"/>
                  </a:cubicBezTo>
                  <a:close/>
                  <a:moveTo>
                    <a:pt x="254" y="101"/>
                  </a:moveTo>
                  <a:cubicBezTo>
                    <a:pt x="219" y="110"/>
                    <a:pt x="188" y="131"/>
                    <a:pt x="162" y="160"/>
                  </a:cubicBezTo>
                  <a:cubicBezTo>
                    <a:pt x="137" y="189"/>
                    <a:pt x="118" y="226"/>
                    <a:pt x="109" y="269"/>
                  </a:cubicBezTo>
                  <a:cubicBezTo>
                    <a:pt x="135" y="275"/>
                    <a:pt x="135" y="275"/>
                    <a:pt x="135" y="275"/>
                  </a:cubicBezTo>
                  <a:cubicBezTo>
                    <a:pt x="148" y="278"/>
                    <a:pt x="147" y="292"/>
                    <a:pt x="140" y="298"/>
                  </a:cubicBezTo>
                  <a:cubicBezTo>
                    <a:pt x="101" y="331"/>
                    <a:pt x="101" y="331"/>
                    <a:pt x="101" y="331"/>
                  </a:cubicBezTo>
                  <a:cubicBezTo>
                    <a:pt x="118" y="334"/>
                    <a:pt x="134" y="342"/>
                    <a:pt x="146" y="355"/>
                  </a:cubicBezTo>
                  <a:cubicBezTo>
                    <a:pt x="159" y="368"/>
                    <a:pt x="168" y="385"/>
                    <a:pt x="171" y="404"/>
                  </a:cubicBezTo>
                  <a:cubicBezTo>
                    <a:pt x="235" y="404"/>
                    <a:pt x="235" y="404"/>
                    <a:pt x="235" y="404"/>
                  </a:cubicBezTo>
                  <a:cubicBezTo>
                    <a:pt x="235" y="378"/>
                    <a:pt x="235" y="378"/>
                    <a:pt x="235" y="378"/>
                  </a:cubicBezTo>
                  <a:cubicBezTo>
                    <a:pt x="235" y="365"/>
                    <a:pt x="248" y="363"/>
                    <a:pt x="256" y="369"/>
                  </a:cubicBezTo>
                  <a:cubicBezTo>
                    <a:pt x="306" y="408"/>
                    <a:pt x="306" y="408"/>
                    <a:pt x="306" y="408"/>
                  </a:cubicBezTo>
                  <a:cubicBezTo>
                    <a:pt x="308" y="387"/>
                    <a:pt x="317" y="368"/>
                    <a:pt x="330" y="355"/>
                  </a:cubicBezTo>
                  <a:cubicBezTo>
                    <a:pt x="343" y="342"/>
                    <a:pt x="360" y="333"/>
                    <a:pt x="378" y="330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53" y="245"/>
                    <a:pt x="353" y="245"/>
                    <a:pt x="353" y="245"/>
                  </a:cubicBezTo>
                  <a:cubicBezTo>
                    <a:pt x="340" y="245"/>
                    <a:pt x="338" y="230"/>
                    <a:pt x="344" y="223"/>
                  </a:cubicBezTo>
                  <a:cubicBezTo>
                    <a:pt x="382" y="174"/>
                    <a:pt x="382" y="174"/>
                    <a:pt x="382" y="174"/>
                  </a:cubicBezTo>
                  <a:cubicBezTo>
                    <a:pt x="383" y="173"/>
                    <a:pt x="383" y="172"/>
                    <a:pt x="384" y="172"/>
                  </a:cubicBezTo>
                  <a:cubicBezTo>
                    <a:pt x="273" y="172"/>
                    <a:pt x="273" y="172"/>
                    <a:pt x="273" y="172"/>
                  </a:cubicBezTo>
                  <a:cubicBezTo>
                    <a:pt x="263" y="172"/>
                    <a:pt x="254" y="164"/>
                    <a:pt x="254" y="153"/>
                  </a:cubicBezTo>
                  <a:cubicBezTo>
                    <a:pt x="254" y="101"/>
                    <a:pt x="254" y="101"/>
                    <a:pt x="254" y="101"/>
                  </a:cubicBezTo>
                  <a:close/>
                  <a:moveTo>
                    <a:pt x="439" y="38"/>
                  </a:moveTo>
                  <a:cubicBezTo>
                    <a:pt x="292" y="38"/>
                    <a:pt x="292" y="38"/>
                    <a:pt x="292" y="38"/>
                  </a:cubicBezTo>
                  <a:cubicBezTo>
                    <a:pt x="292" y="134"/>
                    <a:pt x="292" y="134"/>
                    <a:pt x="292" y="134"/>
                  </a:cubicBezTo>
                  <a:cubicBezTo>
                    <a:pt x="439" y="134"/>
                    <a:pt x="439" y="134"/>
                    <a:pt x="439" y="134"/>
                  </a:cubicBezTo>
                  <a:cubicBezTo>
                    <a:pt x="439" y="38"/>
                    <a:pt x="439" y="38"/>
                    <a:pt x="439" y="38"/>
                  </a:cubicBezTo>
                  <a:close/>
                  <a:moveTo>
                    <a:pt x="425" y="382"/>
                  </a:moveTo>
                  <a:cubicBezTo>
                    <a:pt x="416" y="373"/>
                    <a:pt x="404" y="367"/>
                    <a:pt x="391" y="367"/>
                  </a:cubicBezTo>
                  <a:cubicBezTo>
                    <a:pt x="378" y="367"/>
                    <a:pt x="366" y="373"/>
                    <a:pt x="357" y="382"/>
                  </a:cubicBezTo>
                  <a:cubicBezTo>
                    <a:pt x="349" y="390"/>
                    <a:pt x="343" y="402"/>
                    <a:pt x="343" y="416"/>
                  </a:cubicBezTo>
                  <a:cubicBezTo>
                    <a:pt x="343" y="429"/>
                    <a:pt x="349" y="441"/>
                    <a:pt x="357" y="450"/>
                  </a:cubicBezTo>
                  <a:cubicBezTo>
                    <a:pt x="366" y="459"/>
                    <a:pt x="378" y="464"/>
                    <a:pt x="391" y="464"/>
                  </a:cubicBezTo>
                  <a:cubicBezTo>
                    <a:pt x="404" y="464"/>
                    <a:pt x="416" y="459"/>
                    <a:pt x="425" y="450"/>
                  </a:cubicBezTo>
                  <a:cubicBezTo>
                    <a:pt x="434" y="441"/>
                    <a:pt x="439" y="429"/>
                    <a:pt x="439" y="416"/>
                  </a:cubicBezTo>
                  <a:cubicBezTo>
                    <a:pt x="439" y="402"/>
                    <a:pt x="434" y="390"/>
                    <a:pt x="425" y="382"/>
                  </a:cubicBezTo>
                  <a:close/>
                  <a:moveTo>
                    <a:pt x="120" y="382"/>
                  </a:moveTo>
                  <a:cubicBezTo>
                    <a:pt x="111" y="373"/>
                    <a:pt x="99" y="367"/>
                    <a:pt x="86" y="367"/>
                  </a:cubicBezTo>
                  <a:cubicBezTo>
                    <a:pt x="73" y="367"/>
                    <a:pt x="61" y="373"/>
                    <a:pt x="52" y="382"/>
                  </a:cubicBezTo>
                  <a:cubicBezTo>
                    <a:pt x="43" y="390"/>
                    <a:pt x="38" y="402"/>
                    <a:pt x="38" y="416"/>
                  </a:cubicBezTo>
                  <a:cubicBezTo>
                    <a:pt x="38" y="429"/>
                    <a:pt x="43" y="441"/>
                    <a:pt x="52" y="450"/>
                  </a:cubicBezTo>
                  <a:cubicBezTo>
                    <a:pt x="61" y="459"/>
                    <a:pt x="73" y="464"/>
                    <a:pt x="86" y="464"/>
                  </a:cubicBezTo>
                  <a:cubicBezTo>
                    <a:pt x="99" y="464"/>
                    <a:pt x="111" y="459"/>
                    <a:pt x="120" y="450"/>
                  </a:cubicBezTo>
                  <a:cubicBezTo>
                    <a:pt x="128" y="441"/>
                    <a:pt x="134" y="429"/>
                    <a:pt x="134" y="416"/>
                  </a:cubicBezTo>
                  <a:cubicBezTo>
                    <a:pt x="134" y="402"/>
                    <a:pt x="128" y="390"/>
                    <a:pt x="120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4" name="Freeform 6"/>
          <p:cNvSpPr/>
          <p:nvPr/>
        </p:nvSpPr>
        <p:spPr bwMode="auto">
          <a:xfrm rot="16200000">
            <a:off x="5663083" y="4415006"/>
            <a:ext cx="1094999" cy="1478247"/>
          </a:xfrm>
          <a:custGeom>
            <a:avLst/>
            <a:gdLst>
              <a:gd name="T0" fmla="*/ 0 w 297"/>
              <a:gd name="T1" fmla="*/ 397 h 401"/>
              <a:gd name="T2" fmla="*/ 34 w 297"/>
              <a:gd name="T3" fmla="*/ 315 h 401"/>
              <a:gd name="T4" fmla="*/ 155 w 297"/>
              <a:gd name="T5" fmla="*/ 35 h 401"/>
              <a:gd name="T6" fmla="*/ 183 w 297"/>
              <a:gd name="T7" fmla="*/ 3 h 401"/>
              <a:gd name="T8" fmla="*/ 213 w 297"/>
              <a:gd name="T9" fmla="*/ 35 h 401"/>
              <a:gd name="T10" fmla="*/ 291 w 297"/>
              <a:gd name="T11" fmla="*/ 223 h 401"/>
              <a:gd name="T12" fmla="*/ 292 w 297"/>
              <a:gd name="T13" fmla="*/ 259 h 401"/>
              <a:gd name="T14" fmla="*/ 237 w 297"/>
              <a:gd name="T15" fmla="*/ 386 h 401"/>
              <a:gd name="T16" fmla="*/ 220 w 297"/>
              <a:gd name="T17" fmla="*/ 400 h 401"/>
              <a:gd name="T18" fmla="*/ 6 w 297"/>
              <a:gd name="T19" fmla="*/ 400 h 401"/>
              <a:gd name="T20" fmla="*/ 0 w 297"/>
              <a:gd name="T21" fmla="*/ 397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7" h="401">
                <a:moveTo>
                  <a:pt x="0" y="397"/>
                </a:moveTo>
                <a:cubicBezTo>
                  <a:pt x="11" y="369"/>
                  <a:pt x="23" y="342"/>
                  <a:pt x="34" y="315"/>
                </a:cubicBezTo>
                <a:cubicBezTo>
                  <a:pt x="74" y="222"/>
                  <a:pt x="114" y="128"/>
                  <a:pt x="155" y="35"/>
                </a:cubicBezTo>
                <a:cubicBezTo>
                  <a:pt x="160" y="22"/>
                  <a:pt x="172" y="5"/>
                  <a:pt x="183" y="3"/>
                </a:cubicBezTo>
                <a:cubicBezTo>
                  <a:pt x="201" y="0"/>
                  <a:pt x="207" y="21"/>
                  <a:pt x="213" y="35"/>
                </a:cubicBezTo>
                <a:cubicBezTo>
                  <a:pt x="239" y="98"/>
                  <a:pt x="265" y="161"/>
                  <a:pt x="291" y="223"/>
                </a:cubicBezTo>
                <a:cubicBezTo>
                  <a:pt x="297" y="236"/>
                  <a:pt x="297" y="246"/>
                  <a:pt x="292" y="259"/>
                </a:cubicBezTo>
                <a:cubicBezTo>
                  <a:pt x="273" y="301"/>
                  <a:pt x="256" y="344"/>
                  <a:pt x="237" y="386"/>
                </a:cubicBezTo>
                <a:cubicBezTo>
                  <a:pt x="235" y="392"/>
                  <a:pt x="226" y="400"/>
                  <a:pt x="220" y="400"/>
                </a:cubicBezTo>
                <a:cubicBezTo>
                  <a:pt x="149" y="401"/>
                  <a:pt x="77" y="400"/>
                  <a:pt x="6" y="400"/>
                </a:cubicBezTo>
                <a:cubicBezTo>
                  <a:pt x="5" y="400"/>
                  <a:pt x="4" y="399"/>
                  <a:pt x="0" y="397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35" name="组合 34"/>
          <p:cNvGrpSpPr>
            <a:grpSpLocks noChangeAspect="1"/>
          </p:cNvGrpSpPr>
          <p:nvPr/>
        </p:nvGrpSpPr>
        <p:grpSpPr>
          <a:xfrm>
            <a:off x="6250921" y="4956462"/>
            <a:ext cx="236350" cy="234763"/>
            <a:chOff x="6463926" y="2278309"/>
            <a:chExt cx="708057" cy="703302"/>
          </a:xfrm>
          <a:solidFill>
            <a:schemeClr val="bg1">
              <a:lumMod val="95000"/>
            </a:schemeClr>
          </a:solidFill>
        </p:grpSpPr>
        <p:sp>
          <p:nvSpPr>
            <p:cNvPr id="36" name="Freeform 30"/>
            <p:cNvSpPr>
              <a:spLocks noEditPoints="1"/>
            </p:cNvSpPr>
            <p:nvPr/>
          </p:nvSpPr>
          <p:spPr bwMode="auto">
            <a:xfrm>
              <a:off x="6687023" y="2278309"/>
              <a:ext cx="261864" cy="305752"/>
            </a:xfrm>
            <a:custGeom>
              <a:avLst/>
              <a:gdLst>
                <a:gd name="T0" fmla="*/ 150 w 303"/>
                <a:gd name="T1" fmla="*/ 1 h 354"/>
                <a:gd name="T2" fmla="*/ 81 w 303"/>
                <a:gd name="T3" fmla="*/ 76 h 354"/>
                <a:gd name="T4" fmla="*/ 153 w 303"/>
                <a:gd name="T5" fmla="*/ 165 h 354"/>
                <a:gd name="T6" fmla="*/ 222 w 303"/>
                <a:gd name="T7" fmla="*/ 74 h 354"/>
                <a:gd name="T8" fmla="*/ 150 w 303"/>
                <a:gd name="T9" fmla="*/ 1 h 354"/>
                <a:gd name="T10" fmla="*/ 151 w 303"/>
                <a:gd name="T11" fmla="*/ 261 h 354"/>
                <a:gd name="T12" fmla="*/ 198 w 303"/>
                <a:gd name="T13" fmla="*/ 196 h 354"/>
                <a:gd name="T14" fmla="*/ 210 w 303"/>
                <a:gd name="T15" fmla="*/ 190 h 354"/>
                <a:gd name="T16" fmla="*/ 260 w 303"/>
                <a:gd name="T17" fmla="*/ 199 h 354"/>
                <a:gd name="T18" fmla="*/ 290 w 303"/>
                <a:gd name="T19" fmla="*/ 225 h 354"/>
                <a:gd name="T20" fmla="*/ 303 w 303"/>
                <a:gd name="T21" fmla="*/ 330 h 354"/>
                <a:gd name="T22" fmla="*/ 297 w 303"/>
                <a:gd name="T23" fmla="*/ 347 h 354"/>
                <a:gd name="T24" fmla="*/ 280 w 303"/>
                <a:gd name="T25" fmla="*/ 354 h 354"/>
                <a:gd name="T26" fmla="*/ 23 w 303"/>
                <a:gd name="T27" fmla="*/ 354 h 354"/>
                <a:gd name="T28" fmla="*/ 6 w 303"/>
                <a:gd name="T29" fmla="*/ 347 h 354"/>
                <a:gd name="T30" fmla="*/ 0 w 303"/>
                <a:gd name="T31" fmla="*/ 330 h 354"/>
                <a:gd name="T32" fmla="*/ 13 w 303"/>
                <a:gd name="T33" fmla="*/ 225 h 354"/>
                <a:gd name="T34" fmla="*/ 43 w 303"/>
                <a:gd name="T35" fmla="*/ 199 h 354"/>
                <a:gd name="T36" fmla="*/ 93 w 303"/>
                <a:gd name="T37" fmla="*/ 190 h 354"/>
                <a:gd name="T38" fmla="*/ 105 w 303"/>
                <a:gd name="T39" fmla="*/ 196 h 354"/>
                <a:gd name="T40" fmla="*/ 151 w 303"/>
                <a:gd name="T41" fmla="*/ 26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3" h="354">
                  <a:moveTo>
                    <a:pt x="150" y="1"/>
                  </a:moveTo>
                  <a:cubicBezTo>
                    <a:pt x="111" y="2"/>
                    <a:pt x="80" y="36"/>
                    <a:pt x="81" y="76"/>
                  </a:cubicBezTo>
                  <a:cubicBezTo>
                    <a:pt x="82" y="117"/>
                    <a:pt x="114" y="166"/>
                    <a:pt x="153" y="165"/>
                  </a:cubicBezTo>
                  <a:cubicBezTo>
                    <a:pt x="192" y="165"/>
                    <a:pt x="223" y="114"/>
                    <a:pt x="222" y="74"/>
                  </a:cubicBezTo>
                  <a:cubicBezTo>
                    <a:pt x="221" y="33"/>
                    <a:pt x="189" y="0"/>
                    <a:pt x="150" y="1"/>
                  </a:cubicBezTo>
                  <a:close/>
                  <a:moveTo>
                    <a:pt x="151" y="261"/>
                  </a:moveTo>
                  <a:cubicBezTo>
                    <a:pt x="198" y="196"/>
                    <a:pt x="198" y="196"/>
                    <a:pt x="198" y="196"/>
                  </a:cubicBezTo>
                  <a:cubicBezTo>
                    <a:pt x="201" y="192"/>
                    <a:pt x="206" y="190"/>
                    <a:pt x="210" y="190"/>
                  </a:cubicBezTo>
                  <a:cubicBezTo>
                    <a:pt x="260" y="199"/>
                    <a:pt x="260" y="199"/>
                    <a:pt x="260" y="199"/>
                  </a:cubicBezTo>
                  <a:cubicBezTo>
                    <a:pt x="278" y="202"/>
                    <a:pt x="288" y="217"/>
                    <a:pt x="290" y="225"/>
                  </a:cubicBezTo>
                  <a:cubicBezTo>
                    <a:pt x="297" y="274"/>
                    <a:pt x="301" y="304"/>
                    <a:pt x="303" y="330"/>
                  </a:cubicBezTo>
                  <a:cubicBezTo>
                    <a:pt x="303" y="336"/>
                    <a:pt x="301" y="342"/>
                    <a:pt x="297" y="347"/>
                  </a:cubicBezTo>
                  <a:cubicBezTo>
                    <a:pt x="292" y="351"/>
                    <a:pt x="287" y="354"/>
                    <a:pt x="280" y="354"/>
                  </a:cubicBezTo>
                  <a:cubicBezTo>
                    <a:pt x="23" y="354"/>
                    <a:pt x="23" y="354"/>
                    <a:pt x="23" y="354"/>
                  </a:cubicBezTo>
                  <a:cubicBezTo>
                    <a:pt x="16" y="354"/>
                    <a:pt x="11" y="351"/>
                    <a:pt x="6" y="347"/>
                  </a:cubicBezTo>
                  <a:cubicBezTo>
                    <a:pt x="2" y="342"/>
                    <a:pt x="0" y="336"/>
                    <a:pt x="0" y="330"/>
                  </a:cubicBezTo>
                  <a:cubicBezTo>
                    <a:pt x="2" y="304"/>
                    <a:pt x="6" y="274"/>
                    <a:pt x="13" y="225"/>
                  </a:cubicBezTo>
                  <a:cubicBezTo>
                    <a:pt x="15" y="217"/>
                    <a:pt x="25" y="202"/>
                    <a:pt x="43" y="199"/>
                  </a:cubicBezTo>
                  <a:cubicBezTo>
                    <a:pt x="93" y="190"/>
                    <a:pt x="93" y="190"/>
                    <a:pt x="93" y="190"/>
                  </a:cubicBezTo>
                  <a:cubicBezTo>
                    <a:pt x="97" y="190"/>
                    <a:pt x="102" y="192"/>
                    <a:pt x="105" y="196"/>
                  </a:cubicBezTo>
                  <a:cubicBezTo>
                    <a:pt x="151" y="261"/>
                    <a:pt x="151" y="261"/>
                    <a:pt x="151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7" name="Freeform 31"/>
            <p:cNvSpPr>
              <a:spLocks noEditPoints="1"/>
            </p:cNvSpPr>
            <p:nvPr/>
          </p:nvSpPr>
          <p:spPr bwMode="auto">
            <a:xfrm>
              <a:off x="6463926" y="2632337"/>
              <a:ext cx="268082" cy="349274"/>
            </a:xfrm>
            <a:custGeom>
              <a:avLst/>
              <a:gdLst>
                <a:gd name="T0" fmla="*/ 153 w 310"/>
                <a:gd name="T1" fmla="*/ 1 h 404"/>
                <a:gd name="T2" fmla="*/ 84 w 310"/>
                <a:gd name="T3" fmla="*/ 76 h 404"/>
                <a:gd name="T4" fmla="*/ 156 w 310"/>
                <a:gd name="T5" fmla="*/ 165 h 404"/>
                <a:gd name="T6" fmla="*/ 225 w 310"/>
                <a:gd name="T7" fmla="*/ 73 h 404"/>
                <a:gd name="T8" fmla="*/ 153 w 310"/>
                <a:gd name="T9" fmla="*/ 1 h 404"/>
                <a:gd name="T10" fmla="*/ 155 w 310"/>
                <a:gd name="T11" fmla="*/ 261 h 404"/>
                <a:gd name="T12" fmla="*/ 201 w 310"/>
                <a:gd name="T13" fmla="*/ 195 h 404"/>
                <a:gd name="T14" fmla="*/ 213 w 310"/>
                <a:gd name="T15" fmla="*/ 190 h 404"/>
                <a:gd name="T16" fmla="*/ 263 w 310"/>
                <a:gd name="T17" fmla="*/ 199 h 404"/>
                <a:gd name="T18" fmla="*/ 293 w 310"/>
                <a:gd name="T19" fmla="*/ 225 h 404"/>
                <a:gd name="T20" fmla="*/ 304 w 310"/>
                <a:gd name="T21" fmla="*/ 385 h 404"/>
                <a:gd name="T22" fmla="*/ 282 w 310"/>
                <a:gd name="T23" fmla="*/ 404 h 404"/>
                <a:gd name="T24" fmla="*/ 27 w 310"/>
                <a:gd name="T25" fmla="*/ 404 h 404"/>
                <a:gd name="T26" fmla="*/ 5 w 310"/>
                <a:gd name="T27" fmla="*/ 385 h 404"/>
                <a:gd name="T28" fmla="*/ 16 w 310"/>
                <a:gd name="T29" fmla="*/ 225 h 404"/>
                <a:gd name="T30" fmla="*/ 46 w 310"/>
                <a:gd name="T31" fmla="*/ 199 h 404"/>
                <a:gd name="T32" fmla="*/ 96 w 310"/>
                <a:gd name="T33" fmla="*/ 190 h 404"/>
                <a:gd name="T34" fmla="*/ 108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3" y="1"/>
                  </a:moveTo>
                  <a:cubicBezTo>
                    <a:pt x="114" y="1"/>
                    <a:pt x="83" y="35"/>
                    <a:pt x="84" y="76"/>
                  </a:cubicBezTo>
                  <a:cubicBezTo>
                    <a:pt x="85" y="117"/>
                    <a:pt x="117" y="166"/>
                    <a:pt x="156" y="165"/>
                  </a:cubicBezTo>
                  <a:cubicBezTo>
                    <a:pt x="195" y="164"/>
                    <a:pt x="226" y="114"/>
                    <a:pt x="225" y="73"/>
                  </a:cubicBezTo>
                  <a:cubicBezTo>
                    <a:pt x="224" y="32"/>
                    <a:pt x="192" y="0"/>
                    <a:pt x="153" y="1"/>
                  </a:cubicBezTo>
                  <a:close/>
                  <a:moveTo>
                    <a:pt x="155" y="261"/>
                  </a:moveTo>
                  <a:cubicBezTo>
                    <a:pt x="201" y="195"/>
                    <a:pt x="201" y="195"/>
                    <a:pt x="201" y="195"/>
                  </a:cubicBezTo>
                  <a:cubicBezTo>
                    <a:pt x="204" y="191"/>
                    <a:pt x="209" y="189"/>
                    <a:pt x="213" y="190"/>
                  </a:cubicBezTo>
                  <a:cubicBezTo>
                    <a:pt x="263" y="199"/>
                    <a:pt x="263" y="199"/>
                    <a:pt x="263" y="199"/>
                  </a:cubicBezTo>
                  <a:cubicBezTo>
                    <a:pt x="281" y="202"/>
                    <a:pt x="291" y="216"/>
                    <a:pt x="293" y="225"/>
                  </a:cubicBezTo>
                  <a:cubicBezTo>
                    <a:pt x="304" y="309"/>
                    <a:pt x="310" y="336"/>
                    <a:pt x="304" y="385"/>
                  </a:cubicBezTo>
                  <a:cubicBezTo>
                    <a:pt x="303" y="396"/>
                    <a:pt x="294" y="404"/>
                    <a:pt x="282" y="404"/>
                  </a:cubicBezTo>
                  <a:cubicBezTo>
                    <a:pt x="27" y="404"/>
                    <a:pt x="27" y="404"/>
                    <a:pt x="27" y="404"/>
                  </a:cubicBezTo>
                  <a:cubicBezTo>
                    <a:pt x="15" y="404"/>
                    <a:pt x="6" y="396"/>
                    <a:pt x="5" y="385"/>
                  </a:cubicBezTo>
                  <a:cubicBezTo>
                    <a:pt x="0" y="336"/>
                    <a:pt x="5" y="309"/>
                    <a:pt x="16" y="225"/>
                  </a:cubicBezTo>
                  <a:cubicBezTo>
                    <a:pt x="18" y="216"/>
                    <a:pt x="28" y="202"/>
                    <a:pt x="46" y="199"/>
                  </a:cubicBezTo>
                  <a:cubicBezTo>
                    <a:pt x="96" y="190"/>
                    <a:pt x="96" y="190"/>
                    <a:pt x="96" y="190"/>
                  </a:cubicBezTo>
                  <a:cubicBezTo>
                    <a:pt x="100" y="189"/>
                    <a:pt x="105" y="191"/>
                    <a:pt x="108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8" name="Freeform 32"/>
            <p:cNvSpPr/>
            <p:nvPr/>
          </p:nvSpPr>
          <p:spPr bwMode="auto">
            <a:xfrm>
              <a:off x="6727619" y="2616977"/>
              <a:ext cx="180672" cy="154705"/>
            </a:xfrm>
            <a:custGeom>
              <a:avLst/>
              <a:gdLst>
                <a:gd name="T0" fmla="*/ 85 w 209"/>
                <a:gd name="T1" fmla="*/ 19 h 179"/>
                <a:gd name="T2" fmla="*/ 104 w 209"/>
                <a:gd name="T3" fmla="*/ 0 h 179"/>
                <a:gd name="T4" fmla="*/ 124 w 209"/>
                <a:gd name="T5" fmla="*/ 19 h 179"/>
                <a:gd name="T6" fmla="*/ 124 w 209"/>
                <a:gd name="T7" fmla="*/ 98 h 179"/>
                <a:gd name="T8" fmla="*/ 197 w 209"/>
                <a:gd name="T9" fmla="*/ 141 h 179"/>
                <a:gd name="T10" fmla="*/ 204 w 209"/>
                <a:gd name="T11" fmla="*/ 167 h 179"/>
                <a:gd name="T12" fmla="*/ 178 w 209"/>
                <a:gd name="T13" fmla="*/ 174 h 179"/>
                <a:gd name="T14" fmla="*/ 104 w 209"/>
                <a:gd name="T15" fmla="*/ 131 h 179"/>
                <a:gd name="T16" fmla="*/ 31 w 209"/>
                <a:gd name="T17" fmla="*/ 174 h 179"/>
                <a:gd name="T18" fmla="*/ 5 w 209"/>
                <a:gd name="T19" fmla="*/ 167 h 179"/>
                <a:gd name="T20" fmla="*/ 12 w 209"/>
                <a:gd name="T21" fmla="*/ 141 h 179"/>
                <a:gd name="T22" fmla="*/ 85 w 209"/>
                <a:gd name="T23" fmla="*/ 98 h 179"/>
                <a:gd name="T24" fmla="*/ 85 w 209"/>
                <a:gd name="T25" fmla="*/ 1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9" h="179">
                  <a:moveTo>
                    <a:pt x="85" y="19"/>
                  </a:moveTo>
                  <a:cubicBezTo>
                    <a:pt x="85" y="8"/>
                    <a:pt x="94" y="0"/>
                    <a:pt x="104" y="0"/>
                  </a:cubicBezTo>
                  <a:cubicBezTo>
                    <a:pt x="115" y="0"/>
                    <a:pt x="124" y="8"/>
                    <a:pt x="124" y="19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206" y="146"/>
                    <a:pt x="209" y="158"/>
                    <a:pt x="204" y="167"/>
                  </a:cubicBezTo>
                  <a:cubicBezTo>
                    <a:pt x="198" y="176"/>
                    <a:pt x="187" y="179"/>
                    <a:pt x="178" y="174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31" y="174"/>
                    <a:pt x="31" y="174"/>
                    <a:pt x="31" y="174"/>
                  </a:cubicBezTo>
                  <a:cubicBezTo>
                    <a:pt x="22" y="179"/>
                    <a:pt x="11" y="176"/>
                    <a:pt x="5" y="167"/>
                  </a:cubicBezTo>
                  <a:cubicBezTo>
                    <a:pt x="0" y="158"/>
                    <a:pt x="3" y="146"/>
                    <a:pt x="12" y="141"/>
                  </a:cubicBezTo>
                  <a:cubicBezTo>
                    <a:pt x="85" y="98"/>
                    <a:pt x="85" y="98"/>
                    <a:pt x="85" y="98"/>
                  </a:cubicBezTo>
                  <a:cubicBezTo>
                    <a:pt x="85" y="19"/>
                    <a:pt x="85" y="19"/>
                    <a:pt x="85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9" name="Freeform 33"/>
            <p:cNvSpPr>
              <a:spLocks noEditPoints="1"/>
            </p:cNvSpPr>
            <p:nvPr/>
          </p:nvSpPr>
          <p:spPr bwMode="auto">
            <a:xfrm>
              <a:off x="6903901" y="2632337"/>
              <a:ext cx="268082" cy="349274"/>
            </a:xfrm>
            <a:custGeom>
              <a:avLst/>
              <a:gdLst>
                <a:gd name="T0" fmla="*/ 154 w 310"/>
                <a:gd name="T1" fmla="*/ 1 h 404"/>
                <a:gd name="T2" fmla="*/ 85 w 310"/>
                <a:gd name="T3" fmla="*/ 76 h 404"/>
                <a:gd name="T4" fmla="*/ 157 w 310"/>
                <a:gd name="T5" fmla="*/ 165 h 404"/>
                <a:gd name="T6" fmla="*/ 226 w 310"/>
                <a:gd name="T7" fmla="*/ 73 h 404"/>
                <a:gd name="T8" fmla="*/ 154 w 310"/>
                <a:gd name="T9" fmla="*/ 1 h 404"/>
                <a:gd name="T10" fmla="*/ 155 w 310"/>
                <a:gd name="T11" fmla="*/ 261 h 404"/>
                <a:gd name="T12" fmla="*/ 202 w 310"/>
                <a:gd name="T13" fmla="*/ 195 h 404"/>
                <a:gd name="T14" fmla="*/ 214 w 310"/>
                <a:gd name="T15" fmla="*/ 190 h 404"/>
                <a:gd name="T16" fmla="*/ 264 w 310"/>
                <a:gd name="T17" fmla="*/ 199 h 404"/>
                <a:gd name="T18" fmla="*/ 294 w 310"/>
                <a:gd name="T19" fmla="*/ 225 h 404"/>
                <a:gd name="T20" fmla="*/ 305 w 310"/>
                <a:gd name="T21" fmla="*/ 385 h 404"/>
                <a:gd name="T22" fmla="*/ 283 w 310"/>
                <a:gd name="T23" fmla="*/ 404 h 404"/>
                <a:gd name="T24" fmla="*/ 28 w 310"/>
                <a:gd name="T25" fmla="*/ 404 h 404"/>
                <a:gd name="T26" fmla="*/ 6 w 310"/>
                <a:gd name="T27" fmla="*/ 385 h 404"/>
                <a:gd name="T28" fmla="*/ 17 w 310"/>
                <a:gd name="T29" fmla="*/ 225 h 404"/>
                <a:gd name="T30" fmla="*/ 47 w 310"/>
                <a:gd name="T31" fmla="*/ 199 h 404"/>
                <a:gd name="T32" fmla="*/ 97 w 310"/>
                <a:gd name="T33" fmla="*/ 190 h 404"/>
                <a:gd name="T34" fmla="*/ 109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4" y="1"/>
                  </a:moveTo>
                  <a:cubicBezTo>
                    <a:pt x="115" y="1"/>
                    <a:pt x="84" y="35"/>
                    <a:pt x="85" y="76"/>
                  </a:cubicBezTo>
                  <a:cubicBezTo>
                    <a:pt x="86" y="117"/>
                    <a:pt x="118" y="166"/>
                    <a:pt x="157" y="165"/>
                  </a:cubicBezTo>
                  <a:cubicBezTo>
                    <a:pt x="196" y="164"/>
                    <a:pt x="227" y="114"/>
                    <a:pt x="226" y="73"/>
                  </a:cubicBezTo>
                  <a:cubicBezTo>
                    <a:pt x="225" y="32"/>
                    <a:pt x="193" y="0"/>
                    <a:pt x="154" y="1"/>
                  </a:cubicBezTo>
                  <a:close/>
                  <a:moveTo>
                    <a:pt x="155" y="261"/>
                  </a:moveTo>
                  <a:cubicBezTo>
                    <a:pt x="202" y="195"/>
                    <a:pt x="202" y="195"/>
                    <a:pt x="202" y="195"/>
                  </a:cubicBezTo>
                  <a:cubicBezTo>
                    <a:pt x="205" y="191"/>
                    <a:pt x="209" y="189"/>
                    <a:pt x="214" y="190"/>
                  </a:cubicBezTo>
                  <a:cubicBezTo>
                    <a:pt x="264" y="199"/>
                    <a:pt x="264" y="199"/>
                    <a:pt x="264" y="199"/>
                  </a:cubicBezTo>
                  <a:cubicBezTo>
                    <a:pt x="282" y="202"/>
                    <a:pt x="292" y="216"/>
                    <a:pt x="294" y="225"/>
                  </a:cubicBezTo>
                  <a:cubicBezTo>
                    <a:pt x="305" y="309"/>
                    <a:pt x="310" y="336"/>
                    <a:pt x="305" y="385"/>
                  </a:cubicBezTo>
                  <a:cubicBezTo>
                    <a:pt x="304" y="396"/>
                    <a:pt x="295" y="404"/>
                    <a:pt x="283" y="404"/>
                  </a:cubicBezTo>
                  <a:cubicBezTo>
                    <a:pt x="28" y="404"/>
                    <a:pt x="28" y="404"/>
                    <a:pt x="28" y="404"/>
                  </a:cubicBezTo>
                  <a:cubicBezTo>
                    <a:pt x="16" y="404"/>
                    <a:pt x="7" y="396"/>
                    <a:pt x="6" y="385"/>
                  </a:cubicBezTo>
                  <a:cubicBezTo>
                    <a:pt x="0" y="336"/>
                    <a:pt x="6" y="309"/>
                    <a:pt x="17" y="225"/>
                  </a:cubicBezTo>
                  <a:cubicBezTo>
                    <a:pt x="19" y="216"/>
                    <a:pt x="29" y="202"/>
                    <a:pt x="47" y="199"/>
                  </a:cubicBezTo>
                  <a:cubicBezTo>
                    <a:pt x="97" y="190"/>
                    <a:pt x="97" y="190"/>
                    <a:pt x="97" y="190"/>
                  </a:cubicBezTo>
                  <a:cubicBezTo>
                    <a:pt x="101" y="189"/>
                    <a:pt x="106" y="191"/>
                    <a:pt x="109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40" name="Freeform 8"/>
          <p:cNvSpPr/>
          <p:nvPr/>
        </p:nvSpPr>
        <p:spPr bwMode="auto">
          <a:xfrm rot="16200000">
            <a:off x="5439196" y="3608423"/>
            <a:ext cx="1134105" cy="1519310"/>
          </a:xfrm>
          <a:custGeom>
            <a:avLst/>
            <a:gdLst>
              <a:gd name="T0" fmla="*/ 0 w 308"/>
              <a:gd name="T1" fmla="*/ 6 h 412"/>
              <a:gd name="T2" fmla="*/ 166 w 308"/>
              <a:gd name="T3" fmla="*/ 5 h 412"/>
              <a:gd name="T4" fmla="*/ 273 w 308"/>
              <a:gd name="T5" fmla="*/ 76 h 412"/>
              <a:gd name="T6" fmla="*/ 304 w 308"/>
              <a:gd name="T7" fmla="*/ 150 h 412"/>
              <a:gd name="T8" fmla="*/ 305 w 308"/>
              <a:gd name="T9" fmla="*/ 180 h 412"/>
              <a:gd name="T10" fmla="*/ 225 w 308"/>
              <a:gd name="T11" fmla="*/ 375 h 412"/>
              <a:gd name="T12" fmla="*/ 220 w 308"/>
              <a:gd name="T13" fmla="*/ 386 h 412"/>
              <a:gd name="T14" fmla="*/ 170 w 308"/>
              <a:gd name="T15" fmla="*/ 382 h 412"/>
              <a:gd name="T16" fmla="*/ 142 w 308"/>
              <a:gd name="T17" fmla="*/ 314 h 412"/>
              <a:gd name="T18" fmla="*/ 34 w 308"/>
              <a:gd name="T19" fmla="*/ 60 h 412"/>
              <a:gd name="T20" fmla="*/ 0 w 308"/>
              <a:gd name="T21" fmla="*/ 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8" h="412">
                <a:moveTo>
                  <a:pt x="0" y="6"/>
                </a:moveTo>
                <a:cubicBezTo>
                  <a:pt x="53" y="6"/>
                  <a:pt x="110" y="10"/>
                  <a:pt x="166" y="5"/>
                </a:cubicBezTo>
                <a:cubicBezTo>
                  <a:pt x="224" y="0"/>
                  <a:pt x="256" y="23"/>
                  <a:pt x="273" y="76"/>
                </a:cubicBezTo>
                <a:cubicBezTo>
                  <a:pt x="281" y="101"/>
                  <a:pt x="295" y="125"/>
                  <a:pt x="304" y="150"/>
                </a:cubicBezTo>
                <a:cubicBezTo>
                  <a:pt x="308" y="159"/>
                  <a:pt x="308" y="171"/>
                  <a:pt x="305" y="180"/>
                </a:cubicBezTo>
                <a:cubicBezTo>
                  <a:pt x="279" y="245"/>
                  <a:pt x="252" y="310"/>
                  <a:pt x="225" y="375"/>
                </a:cubicBezTo>
                <a:cubicBezTo>
                  <a:pt x="224" y="379"/>
                  <a:pt x="222" y="383"/>
                  <a:pt x="220" y="386"/>
                </a:cubicBezTo>
                <a:cubicBezTo>
                  <a:pt x="203" y="412"/>
                  <a:pt x="184" y="411"/>
                  <a:pt x="170" y="382"/>
                </a:cubicBezTo>
                <a:cubicBezTo>
                  <a:pt x="159" y="360"/>
                  <a:pt x="152" y="336"/>
                  <a:pt x="142" y="314"/>
                </a:cubicBezTo>
                <a:cubicBezTo>
                  <a:pt x="106" y="229"/>
                  <a:pt x="71" y="144"/>
                  <a:pt x="34" y="60"/>
                </a:cubicBezTo>
                <a:cubicBezTo>
                  <a:pt x="26" y="41"/>
                  <a:pt x="12" y="25"/>
                  <a:pt x="0" y="6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41" name="组合 40"/>
          <p:cNvGrpSpPr>
            <a:grpSpLocks noChangeAspect="1"/>
          </p:cNvGrpSpPr>
          <p:nvPr/>
        </p:nvGrpSpPr>
        <p:grpSpPr>
          <a:xfrm>
            <a:off x="5801517" y="4112566"/>
            <a:ext cx="177662" cy="236350"/>
            <a:chOff x="8776738" y="4901987"/>
            <a:chExt cx="528116" cy="702571"/>
          </a:xfrm>
          <a:solidFill>
            <a:schemeClr val="bg1">
              <a:lumMod val="95000"/>
            </a:schemeClr>
          </a:solidFill>
        </p:grpSpPr>
        <p:sp>
          <p:nvSpPr>
            <p:cNvPr id="42" name="Freeform 23"/>
            <p:cNvSpPr>
              <a:spLocks noEditPoints="1"/>
            </p:cNvSpPr>
            <p:nvPr/>
          </p:nvSpPr>
          <p:spPr bwMode="auto">
            <a:xfrm>
              <a:off x="8776738" y="4901987"/>
              <a:ext cx="519705" cy="702571"/>
            </a:xfrm>
            <a:custGeom>
              <a:avLst/>
              <a:gdLst>
                <a:gd name="T0" fmla="*/ 592 w 601"/>
                <a:gd name="T1" fmla="*/ 600 h 813"/>
                <a:gd name="T2" fmla="*/ 374 w 601"/>
                <a:gd name="T3" fmla="*/ 589 h 813"/>
                <a:gd name="T4" fmla="*/ 374 w 601"/>
                <a:gd name="T5" fmla="*/ 423 h 813"/>
                <a:gd name="T6" fmla="*/ 601 w 601"/>
                <a:gd name="T7" fmla="*/ 435 h 813"/>
                <a:gd name="T8" fmla="*/ 533 w 601"/>
                <a:gd name="T9" fmla="*/ 514 h 813"/>
                <a:gd name="T10" fmla="*/ 592 w 601"/>
                <a:gd name="T11" fmla="*/ 600 h 813"/>
                <a:gd name="T12" fmla="*/ 253 w 601"/>
                <a:gd name="T13" fmla="*/ 44 h 813"/>
                <a:gd name="T14" fmla="*/ 298 w 601"/>
                <a:gd name="T15" fmla="*/ 0 h 813"/>
                <a:gd name="T16" fmla="*/ 342 w 601"/>
                <a:gd name="T17" fmla="*/ 44 h 813"/>
                <a:gd name="T18" fmla="*/ 342 w 601"/>
                <a:gd name="T19" fmla="*/ 103 h 813"/>
                <a:gd name="T20" fmla="*/ 253 w 601"/>
                <a:gd name="T21" fmla="*/ 108 h 813"/>
                <a:gd name="T22" fmla="*/ 253 w 601"/>
                <a:gd name="T23" fmla="*/ 44 h 813"/>
                <a:gd name="T24" fmla="*/ 342 w 601"/>
                <a:gd name="T25" fmla="*/ 332 h 813"/>
                <a:gd name="T26" fmla="*/ 342 w 601"/>
                <a:gd name="T27" fmla="*/ 737 h 813"/>
                <a:gd name="T28" fmla="*/ 355 w 601"/>
                <a:gd name="T29" fmla="*/ 750 h 813"/>
                <a:gd name="T30" fmla="*/ 380 w 601"/>
                <a:gd name="T31" fmla="*/ 750 h 813"/>
                <a:gd name="T32" fmla="*/ 415 w 601"/>
                <a:gd name="T33" fmla="*/ 786 h 813"/>
                <a:gd name="T34" fmla="*/ 415 w 601"/>
                <a:gd name="T35" fmla="*/ 813 h 813"/>
                <a:gd name="T36" fmla="*/ 180 w 601"/>
                <a:gd name="T37" fmla="*/ 813 h 813"/>
                <a:gd name="T38" fmla="*/ 180 w 601"/>
                <a:gd name="T39" fmla="*/ 786 h 813"/>
                <a:gd name="T40" fmla="*/ 216 w 601"/>
                <a:gd name="T41" fmla="*/ 750 h 813"/>
                <a:gd name="T42" fmla="*/ 240 w 601"/>
                <a:gd name="T43" fmla="*/ 750 h 813"/>
                <a:gd name="T44" fmla="*/ 253 w 601"/>
                <a:gd name="T45" fmla="*/ 737 h 813"/>
                <a:gd name="T46" fmla="*/ 253 w 601"/>
                <a:gd name="T47" fmla="*/ 337 h 813"/>
                <a:gd name="T48" fmla="*/ 342 w 601"/>
                <a:gd name="T49" fmla="*/ 332 h 813"/>
                <a:gd name="T50" fmla="*/ 221 w 601"/>
                <a:gd name="T51" fmla="*/ 581 h 813"/>
                <a:gd name="T52" fmla="*/ 59 w 601"/>
                <a:gd name="T53" fmla="*/ 572 h 813"/>
                <a:gd name="T54" fmla="*/ 0 w 601"/>
                <a:gd name="T55" fmla="*/ 486 h 813"/>
                <a:gd name="T56" fmla="*/ 68 w 601"/>
                <a:gd name="T57" fmla="*/ 407 h 813"/>
                <a:gd name="T58" fmla="*/ 221 w 601"/>
                <a:gd name="T59" fmla="*/ 415 h 813"/>
                <a:gd name="T60" fmla="*/ 221 w 601"/>
                <a:gd name="T61" fmla="*/ 581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01" h="813">
                  <a:moveTo>
                    <a:pt x="592" y="600"/>
                  </a:moveTo>
                  <a:cubicBezTo>
                    <a:pt x="374" y="589"/>
                    <a:pt x="374" y="589"/>
                    <a:pt x="374" y="589"/>
                  </a:cubicBezTo>
                  <a:cubicBezTo>
                    <a:pt x="374" y="423"/>
                    <a:pt x="374" y="423"/>
                    <a:pt x="374" y="423"/>
                  </a:cubicBezTo>
                  <a:cubicBezTo>
                    <a:pt x="601" y="435"/>
                    <a:pt x="601" y="435"/>
                    <a:pt x="601" y="435"/>
                  </a:cubicBezTo>
                  <a:cubicBezTo>
                    <a:pt x="533" y="514"/>
                    <a:pt x="533" y="514"/>
                    <a:pt x="533" y="514"/>
                  </a:cubicBezTo>
                  <a:cubicBezTo>
                    <a:pt x="592" y="600"/>
                    <a:pt x="592" y="600"/>
                    <a:pt x="592" y="600"/>
                  </a:cubicBezTo>
                  <a:close/>
                  <a:moveTo>
                    <a:pt x="253" y="44"/>
                  </a:moveTo>
                  <a:cubicBezTo>
                    <a:pt x="253" y="20"/>
                    <a:pt x="273" y="0"/>
                    <a:pt x="298" y="0"/>
                  </a:cubicBezTo>
                  <a:cubicBezTo>
                    <a:pt x="322" y="0"/>
                    <a:pt x="342" y="20"/>
                    <a:pt x="342" y="44"/>
                  </a:cubicBezTo>
                  <a:cubicBezTo>
                    <a:pt x="342" y="103"/>
                    <a:pt x="342" y="103"/>
                    <a:pt x="342" y="103"/>
                  </a:cubicBezTo>
                  <a:cubicBezTo>
                    <a:pt x="253" y="108"/>
                    <a:pt x="253" y="108"/>
                    <a:pt x="253" y="108"/>
                  </a:cubicBezTo>
                  <a:cubicBezTo>
                    <a:pt x="253" y="44"/>
                    <a:pt x="253" y="44"/>
                    <a:pt x="253" y="44"/>
                  </a:cubicBezTo>
                  <a:close/>
                  <a:moveTo>
                    <a:pt x="342" y="332"/>
                  </a:moveTo>
                  <a:cubicBezTo>
                    <a:pt x="342" y="737"/>
                    <a:pt x="342" y="737"/>
                    <a:pt x="342" y="737"/>
                  </a:cubicBezTo>
                  <a:cubicBezTo>
                    <a:pt x="342" y="744"/>
                    <a:pt x="348" y="750"/>
                    <a:pt x="355" y="750"/>
                  </a:cubicBezTo>
                  <a:cubicBezTo>
                    <a:pt x="380" y="750"/>
                    <a:pt x="380" y="750"/>
                    <a:pt x="380" y="750"/>
                  </a:cubicBezTo>
                  <a:cubicBezTo>
                    <a:pt x="399" y="750"/>
                    <a:pt x="415" y="766"/>
                    <a:pt x="415" y="786"/>
                  </a:cubicBezTo>
                  <a:cubicBezTo>
                    <a:pt x="415" y="813"/>
                    <a:pt x="415" y="813"/>
                    <a:pt x="415" y="813"/>
                  </a:cubicBezTo>
                  <a:cubicBezTo>
                    <a:pt x="180" y="813"/>
                    <a:pt x="180" y="813"/>
                    <a:pt x="180" y="813"/>
                  </a:cubicBezTo>
                  <a:cubicBezTo>
                    <a:pt x="180" y="786"/>
                    <a:pt x="180" y="786"/>
                    <a:pt x="180" y="786"/>
                  </a:cubicBezTo>
                  <a:cubicBezTo>
                    <a:pt x="180" y="766"/>
                    <a:pt x="196" y="750"/>
                    <a:pt x="216" y="750"/>
                  </a:cubicBezTo>
                  <a:cubicBezTo>
                    <a:pt x="240" y="750"/>
                    <a:pt x="240" y="750"/>
                    <a:pt x="240" y="750"/>
                  </a:cubicBezTo>
                  <a:cubicBezTo>
                    <a:pt x="247" y="750"/>
                    <a:pt x="253" y="744"/>
                    <a:pt x="253" y="737"/>
                  </a:cubicBezTo>
                  <a:cubicBezTo>
                    <a:pt x="253" y="337"/>
                    <a:pt x="253" y="337"/>
                    <a:pt x="253" y="337"/>
                  </a:cubicBezTo>
                  <a:cubicBezTo>
                    <a:pt x="342" y="332"/>
                    <a:pt x="342" y="332"/>
                    <a:pt x="342" y="332"/>
                  </a:cubicBezTo>
                  <a:close/>
                  <a:moveTo>
                    <a:pt x="221" y="581"/>
                  </a:moveTo>
                  <a:cubicBezTo>
                    <a:pt x="59" y="572"/>
                    <a:pt x="59" y="572"/>
                    <a:pt x="59" y="572"/>
                  </a:cubicBezTo>
                  <a:cubicBezTo>
                    <a:pt x="0" y="486"/>
                    <a:pt x="0" y="486"/>
                    <a:pt x="0" y="486"/>
                  </a:cubicBezTo>
                  <a:cubicBezTo>
                    <a:pt x="68" y="407"/>
                    <a:pt x="68" y="407"/>
                    <a:pt x="68" y="407"/>
                  </a:cubicBezTo>
                  <a:cubicBezTo>
                    <a:pt x="221" y="415"/>
                    <a:pt x="221" y="415"/>
                    <a:pt x="221" y="415"/>
                  </a:cubicBezTo>
                  <a:cubicBezTo>
                    <a:pt x="221" y="581"/>
                    <a:pt x="221" y="581"/>
                    <a:pt x="221" y="5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" name="Freeform 24"/>
            <p:cNvSpPr/>
            <p:nvPr/>
          </p:nvSpPr>
          <p:spPr bwMode="auto">
            <a:xfrm>
              <a:off x="8785515" y="5009147"/>
              <a:ext cx="519339" cy="166774"/>
            </a:xfrm>
            <a:custGeom>
              <a:avLst/>
              <a:gdLst>
                <a:gd name="T0" fmla="*/ 0 w 1420"/>
                <a:gd name="T1" fmla="*/ 66 h 456"/>
                <a:gd name="T2" fmla="*/ 631 w 1420"/>
                <a:gd name="T3" fmla="*/ 33 h 456"/>
                <a:gd name="T4" fmla="*/ 1259 w 1420"/>
                <a:gd name="T5" fmla="*/ 0 h 456"/>
                <a:gd name="T6" fmla="*/ 1420 w 1420"/>
                <a:gd name="T7" fmla="*/ 189 h 456"/>
                <a:gd name="T8" fmla="*/ 1281 w 1420"/>
                <a:gd name="T9" fmla="*/ 390 h 456"/>
                <a:gd name="T10" fmla="*/ 650 w 1420"/>
                <a:gd name="T11" fmla="*/ 423 h 456"/>
                <a:gd name="T12" fmla="*/ 21 w 1420"/>
                <a:gd name="T13" fmla="*/ 456 h 456"/>
                <a:gd name="T14" fmla="*/ 160 w 1420"/>
                <a:gd name="T15" fmla="*/ 253 h 456"/>
                <a:gd name="T16" fmla="*/ 0 w 1420"/>
                <a:gd name="T17" fmla="*/ 66 h 456"/>
                <a:gd name="T18" fmla="*/ 0 w 1420"/>
                <a:gd name="T19" fmla="*/ 6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0" h="456">
                  <a:moveTo>
                    <a:pt x="0" y="66"/>
                  </a:moveTo>
                  <a:lnTo>
                    <a:pt x="631" y="33"/>
                  </a:lnTo>
                  <a:lnTo>
                    <a:pt x="1259" y="0"/>
                  </a:lnTo>
                  <a:lnTo>
                    <a:pt x="1420" y="189"/>
                  </a:lnTo>
                  <a:lnTo>
                    <a:pt x="1281" y="390"/>
                  </a:lnTo>
                  <a:lnTo>
                    <a:pt x="650" y="423"/>
                  </a:lnTo>
                  <a:lnTo>
                    <a:pt x="21" y="456"/>
                  </a:lnTo>
                  <a:lnTo>
                    <a:pt x="160" y="253"/>
                  </a:lnTo>
                  <a:lnTo>
                    <a:pt x="0" y="66"/>
                  </a:lnTo>
                  <a:lnTo>
                    <a:pt x="0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7037727" y="5191225"/>
            <a:ext cx="3888774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使用测试集去评估分类器质量。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76"/>
          <p:cNvSpPr txBox="1"/>
          <p:nvPr/>
        </p:nvSpPr>
        <p:spPr>
          <a:xfrm>
            <a:off x="7037727" y="4824506"/>
            <a:ext cx="133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测试模型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037727" y="3552233"/>
            <a:ext cx="3888774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使用训练集训练模型，得到训练好的分类器。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76"/>
          <p:cNvSpPr txBox="1"/>
          <p:nvPr/>
        </p:nvSpPr>
        <p:spPr>
          <a:xfrm>
            <a:off x="7037727" y="3185514"/>
            <a:ext cx="133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训练数据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189531" y="4348916"/>
            <a:ext cx="2969041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将数据集划分为训练集和测试集。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76"/>
          <p:cNvSpPr txBox="1"/>
          <p:nvPr/>
        </p:nvSpPr>
        <p:spPr>
          <a:xfrm>
            <a:off x="3438659" y="3930017"/>
            <a:ext cx="1640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数据集划分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532585" y="2657744"/>
            <a:ext cx="3547023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从</a:t>
            </a:r>
            <a:r>
              <a:rPr lang="en-US" altLang="zh-CN" sz="1400" dirty="0" err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Scikit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-Learn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库中导入随机森林分类器，并创建分类器实例，使用默认参数。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76"/>
          <p:cNvSpPr txBox="1"/>
          <p:nvPr/>
        </p:nvSpPr>
        <p:spPr>
          <a:xfrm>
            <a:off x="2331076" y="2291025"/>
            <a:ext cx="2748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创建分类器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2740</TotalTime>
  <Words>647</Words>
  <Application>Microsoft Office PowerPoint</Application>
  <PresentationFormat>宽屏</PresentationFormat>
  <Paragraphs>120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Calibri Light</vt:lpstr>
      <vt:lpstr>Impact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Zhang JunJun</cp:lastModifiedBy>
  <cp:revision>73</cp:revision>
  <dcterms:created xsi:type="dcterms:W3CDTF">2016-12-09T01:44:00Z</dcterms:created>
  <dcterms:modified xsi:type="dcterms:W3CDTF">2018-09-20T07:21:10Z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