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86" r:id="rId6"/>
    <p:sldId id="260" r:id="rId7"/>
    <p:sldId id="276" r:id="rId8"/>
    <p:sldId id="266" r:id="rId9"/>
    <p:sldId id="261" r:id="rId10"/>
    <p:sldId id="265" r:id="rId11"/>
    <p:sldId id="269" r:id="rId12"/>
    <p:sldId id="277" r:id="rId13"/>
    <p:sldId id="264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</c:v>
                </c:pt>
                <c:pt idx="1">
                  <c:v>0.82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2069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/>
              <a:t>人工智能机器学习</a:t>
            </a:r>
            <a:r>
              <a:rPr lang="zh-CN" altLang="en-US" sz="4400" dirty="0" smtClean="0"/>
              <a:t>大赛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4" y="5767306"/>
            <a:ext cx="271876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作者：张军军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选题：选题二</a:t>
            </a:r>
            <a:endParaRPr lang="en-US" altLang="zh-CN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分类器调优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7164" y="1860329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6"/>
          <p:cNvSpPr txBox="1"/>
          <p:nvPr/>
        </p:nvSpPr>
        <p:spPr>
          <a:xfrm>
            <a:off x="1479679" y="1660468"/>
            <a:ext cx="173367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n_estimators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2252" y="2073457"/>
            <a:ext cx="5436274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逐步增加对弱分类器个数，本例在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左右性能趋于稳定。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5" y="1937603"/>
            <a:ext cx="3481848" cy="1685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10" y="2458746"/>
            <a:ext cx="3371850" cy="11239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242479" y="3020721"/>
            <a:ext cx="2034862" cy="40444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6404560" y="3222944"/>
            <a:ext cx="183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07164" y="4346894"/>
            <a:ext cx="9539785" cy="1848173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6"/>
          <p:cNvSpPr txBox="1"/>
          <p:nvPr/>
        </p:nvSpPr>
        <p:spPr>
          <a:xfrm>
            <a:off x="1479679" y="4147033"/>
            <a:ext cx="328100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ax_depth</a:t>
            </a:r>
            <a:r>
              <a:rPr lang="en-US" altLang="zh-CN" sz="1600" dirty="0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</a:t>
            </a:r>
            <a:r>
              <a:rPr lang="en-US" altLang="zh-CN" sz="1600" dirty="0" err="1" smtClean="0">
                <a:solidFill>
                  <a:srgbClr val="002B4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min_sample_split</a:t>
            </a:r>
            <a:endParaRPr lang="zh-CN" altLang="en-US" sz="1600" dirty="0">
              <a:solidFill>
                <a:srgbClr val="002B4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12251" y="4560022"/>
            <a:ext cx="758500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对弱分类器最大深度和划分所需的最小样本数进行网格化搜索，所用工具</a:t>
            </a:r>
            <a:r>
              <a:rPr lang="en-US" altLang="zh-CN" sz="1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GridSearchCV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35490" y="4963585"/>
            <a:ext cx="4413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{'max_depth': 11, 'min_samples_split': 130}</a:t>
            </a:r>
          </a:p>
          <a:p>
            <a:r>
              <a:rPr lang="zh-CN" altLang="en-US" dirty="0"/>
              <a:t>0.</a:t>
            </a:r>
            <a:r>
              <a:rPr lang="zh-CN" altLang="en-US" dirty="0" smtClean="0"/>
              <a:t>774252667224723</a:t>
            </a:r>
            <a:endParaRPr lang="en-US" altLang="zh-CN" dirty="0" smtClean="0"/>
          </a:p>
          <a:p>
            <a:r>
              <a:rPr lang="en-US" altLang="zh-CN" dirty="0"/>
              <a:t>{'</a:t>
            </a:r>
            <a:r>
              <a:rPr lang="en-US" altLang="zh-CN" dirty="0" err="1"/>
              <a:t>max_depth</a:t>
            </a:r>
            <a:r>
              <a:rPr lang="en-US" altLang="zh-CN" dirty="0"/>
              <a:t>': </a:t>
            </a:r>
            <a:r>
              <a:rPr lang="en-US" altLang="zh-CN" dirty="0" smtClean="0"/>
              <a:t>15, </a:t>
            </a:r>
            <a:r>
              <a:rPr lang="en-US" altLang="zh-CN" dirty="0"/>
              <a:t>'</a:t>
            </a:r>
            <a:r>
              <a:rPr lang="en-US" altLang="zh-CN" dirty="0" err="1"/>
              <a:t>min_samples_split</a:t>
            </a:r>
            <a:r>
              <a:rPr lang="en-US" altLang="zh-CN" dirty="0"/>
              <a:t>': </a:t>
            </a:r>
            <a:r>
              <a:rPr lang="en-US" altLang="zh-CN" dirty="0" smtClean="0"/>
              <a:t>130}</a:t>
            </a:r>
            <a:endParaRPr lang="en-US" altLang="zh-CN" dirty="0"/>
          </a:p>
          <a:p>
            <a:r>
              <a:rPr lang="en-US" altLang="zh-CN" dirty="0"/>
              <a:t>0.77468027438294</a:t>
            </a:r>
            <a:endParaRPr lang="zh-CN" alt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312251" y="5575602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250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312250" y="4976184"/>
            <a:ext cx="444137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'max_depth'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'min_samples_split'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smtClean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分类器测试结果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9412" y="2919670"/>
            <a:ext cx="2915855" cy="2206535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125508149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306507"/>
              <a:ext cx="994652" cy="490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82%</a:t>
              </a:r>
              <a:endPara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309047" y="1928959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58913" y="1928959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779751" y="1928959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9289008" y="1928959"/>
            <a:ext cx="149221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F1-means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260007" y="2918521"/>
            <a:ext cx="2915855" cy="2206535"/>
            <a:chOff x="230126" y="2180286"/>
            <a:chExt cx="4399970" cy="2933313"/>
          </a:xfrm>
        </p:grpSpPr>
        <p:graphicFrame>
          <p:nvGraphicFramePr>
            <p:cNvPr id="28" name="图表 27"/>
            <p:cNvGraphicFramePr/>
            <p:nvPr>
              <p:extLst>
                <p:ext uri="{D42A27DB-BD31-4B8C-83A1-F6EECF244321}">
                  <p14:modId xmlns:p14="http://schemas.microsoft.com/office/powerpoint/2010/main" val="2272912985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3"/>
            <p:cNvSpPr txBox="1"/>
            <p:nvPr/>
          </p:nvSpPr>
          <p:spPr>
            <a:xfrm>
              <a:off x="2027648" y="3306507"/>
              <a:ext cx="994652" cy="490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67%</a:t>
              </a:r>
              <a:endPara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11074" y="2918521"/>
            <a:ext cx="2915855" cy="2206535"/>
            <a:chOff x="230126" y="2180286"/>
            <a:chExt cx="4399970" cy="2933313"/>
          </a:xfrm>
        </p:grpSpPr>
        <p:graphicFrame>
          <p:nvGraphicFramePr>
            <p:cNvPr id="31" name="图表 30"/>
            <p:cNvGraphicFramePr/>
            <p:nvPr>
              <p:extLst>
                <p:ext uri="{D42A27DB-BD31-4B8C-83A1-F6EECF244321}">
                  <p14:modId xmlns:p14="http://schemas.microsoft.com/office/powerpoint/2010/main" val="1106242241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"/>
            <p:cNvSpPr txBox="1"/>
            <p:nvPr/>
          </p:nvSpPr>
          <p:spPr>
            <a:xfrm>
              <a:off x="2027648" y="3306507"/>
              <a:ext cx="994652" cy="490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43%</a:t>
              </a:r>
              <a:endPara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95429" y="2918521"/>
            <a:ext cx="2915855" cy="2206535"/>
            <a:chOff x="230126" y="2180286"/>
            <a:chExt cx="4399970" cy="2933313"/>
          </a:xfrm>
        </p:grpSpPr>
        <p:graphicFrame>
          <p:nvGraphicFramePr>
            <p:cNvPr id="34" name="图表 33"/>
            <p:cNvGraphicFramePr/>
            <p:nvPr>
              <p:extLst>
                <p:ext uri="{D42A27DB-BD31-4B8C-83A1-F6EECF244321}">
                  <p14:modId xmlns:p14="http://schemas.microsoft.com/office/powerpoint/2010/main" val="1520311405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TextBox 3"/>
            <p:cNvSpPr txBox="1"/>
            <p:nvPr/>
          </p:nvSpPr>
          <p:spPr>
            <a:xfrm>
              <a:off x="2027648" y="3306507"/>
              <a:ext cx="994652" cy="490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53%</a:t>
              </a:r>
              <a:endPara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当前分类器问题与优化方向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742388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参数优化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评价更多的参数对模型质量的影响。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尝试更多的模型。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更多维度的评价标准去进行特征选择。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1475" y="2238637"/>
            <a:ext cx="3607452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样本数据存在异常数据，部分异常未处理，需要进一步分析产生原因，并采取相应措施。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1"/>
          <p:cNvSpPr txBox="1"/>
          <p:nvPr/>
        </p:nvSpPr>
        <p:spPr>
          <a:xfrm>
            <a:off x="6259681" y="2701110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21"/>
          <p:cNvSpPr txBox="1"/>
          <p:nvPr/>
        </p:nvSpPr>
        <p:spPr>
          <a:xfrm>
            <a:off x="4823967" y="431800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1"/>
          <p:cNvSpPr txBox="1"/>
          <p:nvPr/>
        </p:nvSpPr>
        <p:spPr>
          <a:xfrm>
            <a:off x="6472285" y="4198494"/>
            <a:ext cx="1072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268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31585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32367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3253969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8480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进行特征分析，确认需的采用特征。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对缺失和异常值，采取对应措施。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6225" y="4521968"/>
            <a:ext cx="221586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对照任务书说明，观察是否有缺失和异常值。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3324" y="2069668"/>
            <a:ext cx="2478387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获取本地数据，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并简单观察。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-----------------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数据观察与异常值清洗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7781" y="1788936"/>
            <a:ext cx="4350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选题二为货款拖欠判定，数据集给定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个特征，是标签只有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，是一个二分类问题，样本也不太平衡。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数据集中未发现缺失值。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根据特征定义，检索异常值，发现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X6-X11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存在异常值（教育应该只有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，婚姻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，付款记录存在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的异常值，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占比较少，可以直接删除，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暂不处理）。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809038" y="1170708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153011"/>
            <a:ext cx="3716928" cy="12682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" y="2755374"/>
            <a:ext cx="5920573" cy="1123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16" y="4028404"/>
            <a:ext cx="5920573" cy="990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6" y="5324408"/>
            <a:ext cx="3036103" cy="1000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056" y="5338695"/>
            <a:ext cx="2711233" cy="971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645" y="1208903"/>
            <a:ext cx="2203644" cy="1266825"/>
          </a:xfrm>
          <a:prstGeom prst="rect">
            <a:avLst/>
          </a:prstGeom>
        </p:spPr>
      </p:pic>
      <p:sp>
        <p:nvSpPr>
          <p:cNvPr id="24" name="TextBox 76"/>
          <p:cNvSpPr txBox="1"/>
          <p:nvPr/>
        </p:nvSpPr>
        <p:spPr>
          <a:xfrm>
            <a:off x="2412292" y="1185908"/>
            <a:ext cx="653140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2206493" y="2754088"/>
            <a:ext cx="120756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缺失值查看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227593" y="4523704"/>
            <a:ext cx="1186463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异常值剔除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16128" y="2965905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构建分类模型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955" y="3431530"/>
            <a:ext cx="2078015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本处选择随机森林。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612405" y="2862874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单变量与响应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7660" y="3426204"/>
            <a:ext cx="2078015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计算特征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X1-X23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分别与响应的关系。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607660" y="5451250"/>
            <a:ext cx="1790338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相关性观察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73154" y="6033859"/>
            <a:ext cx="2145939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图形化相关关系。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90331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选择最终特征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基于模型进行特征选取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4" y="1028571"/>
            <a:ext cx="2669721" cy="1834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92" y="836434"/>
            <a:ext cx="2493791" cy="187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05" y="4363286"/>
            <a:ext cx="3494832" cy="94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985" y="1042497"/>
            <a:ext cx="4226334" cy="3915870"/>
          </a:xfrm>
          <a:prstGeom prst="rect">
            <a:avLst/>
          </a:prstGeom>
        </p:spPr>
      </p:pic>
      <p:sp>
        <p:nvSpPr>
          <p:cNvPr id="28" name="TextBox 76"/>
          <p:cNvSpPr txBox="1"/>
          <p:nvPr/>
        </p:nvSpPr>
        <p:spPr>
          <a:xfrm>
            <a:off x="10891970" y="1971322"/>
            <a:ext cx="991349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选择特征</a:t>
            </a:r>
            <a:endParaRPr lang="zh-CN" altLang="en-US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0891970" y="3978407"/>
            <a:ext cx="99134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原始特征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6985" y="1042497"/>
            <a:ext cx="4226334" cy="209787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528808" y="1028571"/>
            <a:ext cx="0" cy="546238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09201" y="1009643"/>
            <a:ext cx="0" cy="54813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6"/>
          <p:cNvSpPr txBox="1"/>
          <p:nvPr/>
        </p:nvSpPr>
        <p:spPr>
          <a:xfrm>
            <a:off x="932777" y="5451250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0604" y="5916875"/>
            <a:ext cx="2078015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SelectFromModel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01" y="4124045"/>
            <a:ext cx="1971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32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分类器选择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117638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143396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224279"/>
            <a:ext cx="2798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403797" y="4146254"/>
            <a:ext cx="4134065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1517840" y="4237160"/>
            <a:ext cx="376249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树类模型（决策树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随机森林）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77520" y="2624842"/>
            <a:ext cx="185053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特证间假设独立。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8147" y="2610081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容易欠拟合，对缺失异常值敏感。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0292" y="4684036"/>
            <a:ext cx="24494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易过拟合，对缺失异常值不敏感，训练速度快。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4870" y="4789806"/>
            <a:ext cx="288603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分类稳定性好，训练速度慢。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算法实现与调优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算法实现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使用测试集去评估分类器质量。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测试模型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使用训练集训练模型，得到训练好的分类器。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89531" y="4348916"/>
            <a:ext cx="296904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将数据集划分为训练集和测试集。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438659" y="3930017"/>
            <a:ext cx="164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数据集划分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2585" y="2657744"/>
            <a:ext cx="354702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从</a:t>
            </a: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库中导入随机森林分类器，并创建分类器实例，使用默认参数。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2331076" y="2291025"/>
            <a:ext cx="274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创建分类器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636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 JunJun</cp:lastModifiedBy>
  <cp:revision>67</cp:revision>
  <dcterms:created xsi:type="dcterms:W3CDTF">2016-12-09T01:44:00Z</dcterms:created>
  <dcterms:modified xsi:type="dcterms:W3CDTF">2018-09-20T02:06:04Z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