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4"/>
  </p:notesMasterIdLst>
  <p:sldIdLst>
    <p:sldId id="256" r:id="rId2"/>
    <p:sldId id="270" r:id="rId3"/>
    <p:sldId id="258" r:id="rId4"/>
    <p:sldId id="257" r:id="rId5"/>
    <p:sldId id="259" r:id="rId6"/>
    <p:sldId id="266" r:id="rId7"/>
    <p:sldId id="272" r:id="rId8"/>
    <p:sldId id="276" r:id="rId9"/>
    <p:sldId id="277" r:id="rId10"/>
    <p:sldId id="271" r:id="rId11"/>
    <p:sldId id="273" r:id="rId12"/>
    <p:sldId id="274" r:id="rId13"/>
    <p:sldId id="275" r:id="rId14"/>
    <p:sldId id="260" r:id="rId15"/>
    <p:sldId id="267" r:id="rId16"/>
    <p:sldId id="268" r:id="rId17"/>
    <p:sldId id="278" r:id="rId18"/>
    <p:sldId id="269" r:id="rId19"/>
    <p:sldId id="280" r:id="rId20"/>
    <p:sldId id="281" r:id="rId21"/>
    <p:sldId id="279"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1" autoAdjust="0"/>
    <p:restoredTop sz="74423" autoAdjust="0"/>
  </p:normalViewPr>
  <p:slideViewPr>
    <p:cSldViewPr snapToGrid="0">
      <p:cViewPr>
        <p:scale>
          <a:sx n="80" d="100"/>
          <a:sy n="80" d="100"/>
        </p:scale>
        <p:origin x="-606" y="3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2F369-8DE3-40D1-83AA-48B2E1EE7A89}" type="datetimeFigureOut">
              <a:rPr lang="en-US" smtClean="0"/>
              <a:t>11/25/2018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CC0D8-638F-4F21-B370-9C9DDF3E4E0D}" type="slidenum">
              <a:rPr lang="en-US" smtClean="0"/>
              <a:t>‹#›</a:t>
            </a:fld>
            <a:endParaRPr lang="en-US"/>
          </a:p>
        </p:txBody>
      </p:sp>
    </p:spTree>
    <p:extLst>
      <p:ext uri="{BB962C8B-B14F-4D97-AF65-F5344CB8AC3E}">
        <p14:creationId xmlns:p14="http://schemas.microsoft.com/office/powerpoint/2010/main" val="116473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https://www.thinkgeek.com/images/products/frontsquare/jptr_ethanol_stemless_wine_glass.jpg</a:t>
            </a:r>
            <a:endParaRPr lang="en-US" dirty="0"/>
          </a:p>
        </p:txBody>
      </p:sp>
      <p:sp>
        <p:nvSpPr>
          <p:cNvPr id="4" name="Slide Number Placeholder 3"/>
          <p:cNvSpPr>
            <a:spLocks noGrp="1"/>
          </p:cNvSpPr>
          <p:nvPr>
            <p:ph type="sldNum" sz="quarter" idx="10"/>
          </p:nvPr>
        </p:nvSpPr>
        <p:spPr/>
        <p:txBody>
          <a:bodyPr/>
          <a:lstStyle/>
          <a:p>
            <a:fld id="{8DECC0D8-638F-4F21-B370-9C9DDF3E4E0D}" type="slidenum">
              <a:rPr lang="en-US" smtClean="0"/>
              <a:t>3</a:t>
            </a:fld>
            <a:endParaRPr lang="en-US"/>
          </a:p>
        </p:txBody>
      </p:sp>
    </p:spTree>
    <p:extLst>
      <p:ext uri="{BB962C8B-B14F-4D97-AF65-F5344CB8AC3E}">
        <p14:creationId xmlns:p14="http://schemas.microsoft.com/office/powerpoint/2010/main" val="4287745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6858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2950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83752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361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7145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BABE4-AAA1-4BE4-962A-DA5C1629CFF0}"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760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BABE4-AAA1-4BE4-962A-DA5C1629CFF0}" type="datetimeFigureOut">
              <a:rPr lang="en-US" smtClean="0"/>
              <a:t>11/25/2018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734B3-6134-4F7A-8DAD-78033F2110D2}"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111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BABE4-AAA1-4BE4-962A-DA5C1629CFF0}" type="datetimeFigureOut">
              <a:rPr lang="en-US" smtClean="0"/>
              <a:t>11/25/2018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734B3-6134-4F7A-8DAD-78033F2110D2}"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240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BABE4-AAA1-4BE4-962A-DA5C1629CFF0}" type="datetimeFigureOut">
              <a:rPr lang="en-US" smtClean="0"/>
              <a:t>11/25/2018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734B3-6134-4F7A-8DAD-78033F2110D2}" type="slidenum">
              <a:rPr lang="en-US" smtClean="0"/>
              <a:t>‹#›</a:t>
            </a:fld>
            <a:endParaRPr lang="en-US"/>
          </a:p>
        </p:txBody>
      </p:sp>
    </p:spTree>
    <p:extLst>
      <p:ext uri="{BB962C8B-B14F-4D97-AF65-F5344CB8AC3E}">
        <p14:creationId xmlns:p14="http://schemas.microsoft.com/office/powerpoint/2010/main" val="259578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4BABE4-AAA1-4BE4-962A-DA5C1629CFF0}"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3930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104BABE4-AAA1-4BE4-962A-DA5C1629CFF0}" type="datetimeFigureOut">
              <a:rPr lang="en-US" smtClean="0"/>
              <a:t>11/25/2018</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E56734B3-6134-4F7A-8DAD-78033F2110D2}"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94669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4BABE4-AAA1-4BE4-962A-DA5C1629CFF0}" type="datetimeFigureOut">
              <a:rPr lang="en-US" smtClean="0"/>
              <a:t>11/25/2018</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E56734B3-6134-4F7A-8DAD-78033F2110D2}" type="slidenum">
              <a:rPr lang="en-US" smtClean="0"/>
              <a:t>‹#›</a:t>
            </a:fld>
            <a:endParaRPr lang="en-US"/>
          </a:p>
        </p:txBody>
      </p:sp>
    </p:spTree>
    <p:extLst>
      <p:ext uri="{BB962C8B-B14F-4D97-AF65-F5344CB8AC3E}">
        <p14:creationId xmlns:p14="http://schemas.microsoft.com/office/powerpoint/2010/main" val="318379109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F30E8-53A1-44D1-819F-BA636DBDF46C}"/>
              </a:ext>
            </a:extLst>
          </p:cNvPr>
          <p:cNvSpPr>
            <a:spLocks noGrp="1"/>
          </p:cNvSpPr>
          <p:nvPr>
            <p:ph type="ctrTitle"/>
          </p:nvPr>
        </p:nvSpPr>
        <p:spPr/>
        <p:txBody>
          <a:bodyPr>
            <a:normAutofit/>
          </a:bodyPr>
          <a:lstStyle/>
          <a:p>
            <a:r>
              <a:rPr lang="en-US" sz="5400" dirty="0"/>
              <a:t>Predicting Wine Quality</a:t>
            </a:r>
          </a:p>
        </p:txBody>
      </p:sp>
      <p:sp>
        <p:nvSpPr>
          <p:cNvPr id="3" name="Subtitle 2">
            <a:extLst>
              <a:ext uri="{FF2B5EF4-FFF2-40B4-BE49-F238E27FC236}">
                <a16:creationId xmlns="" xmlns:a16="http://schemas.microsoft.com/office/drawing/2014/main" id="{3D6F5679-2FE2-47F7-B5B8-E63EFC1DAC7B}"/>
              </a:ext>
            </a:extLst>
          </p:cNvPr>
          <p:cNvSpPr>
            <a:spLocks noGrp="1"/>
          </p:cNvSpPr>
          <p:nvPr>
            <p:ph type="subTitle" idx="1"/>
          </p:nvPr>
        </p:nvSpPr>
        <p:spPr/>
        <p:txBody>
          <a:bodyPr>
            <a:noAutofit/>
          </a:bodyPr>
          <a:lstStyle/>
          <a:p>
            <a:pPr>
              <a:lnSpc>
                <a:spcPct val="100000"/>
              </a:lnSpc>
              <a:spcBef>
                <a:spcPts val="0"/>
              </a:spcBef>
            </a:pPr>
            <a:r>
              <a:rPr lang="en-US" dirty="0"/>
              <a:t>A Logistic Regression Approach using Physiochemical Tests</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r>
              <a:rPr lang="en-US" dirty="0"/>
              <a:t>Intro to Data Science: Capstone Project, November 2018</a:t>
            </a:r>
          </a:p>
          <a:p>
            <a:pPr>
              <a:lnSpc>
                <a:spcPct val="100000"/>
              </a:lnSpc>
              <a:spcBef>
                <a:spcPts val="0"/>
              </a:spcBef>
            </a:pPr>
            <a:r>
              <a:rPr lang="en-US" dirty="0"/>
              <a:t>Krystle Lee</a:t>
            </a:r>
          </a:p>
        </p:txBody>
      </p:sp>
    </p:spTree>
    <p:extLst>
      <p:ext uri="{BB962C8B-B14F-4D97-AF65-F5344CB8AC3E}">
        <p14:creationId xmlns:p14="http://schemas.microsoft.com/office/powerpoint/2010/main" val="551002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Red Wine Box Plots</a:t>
            </a:r>
            <a:endParaRPr lang="en-US" dirty="0"/>
          </a:p>
        </p:txBody>
      </p:sp>
      <p:pic>
        <p:nvPicPr>
          <p:cNvPr id="5" name="Picture 4" descr="Red box plot - fixed.acidity"/>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96618" y="2028630"/>
            <a:ext cx="1769659" cy="1554480"/>
          </a:xfrm>
          <a:prstGeom prst="rect">
            <a:avLst/>
          </a:prstGeom>
          <a:noFill/>
          <a:ln>
            <a:noFill/>
          </a:ln>
        </p:spPr>
      </p:pic>
      <p:pic>
        <p:nvPicPr>
          <p:cNvPr id="6" name="Picture 5" descr="Red box plot - volatile.acidity"/>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318001" y="2028630"/>
            <a:ext cx="1769661" cy="1554480"/>
          </a:xfrm>
          <a:prstGeom prst="rect">
            <a:avLst/>
          </a:prstGeom>
          <a:noFill/>
          <a:ln>
            <a:noFill/>
          </a:ln>
        </p:spPr>
      </p:pic>
      <p:pic>
        <p:nvPicPr>
          <p:cNvPr id="7" name="Picture 6" descr="Red box plot - citric.acid"/>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4239386" y="2028630"/>
            <a:ext cx="1769661" cy="1554480"/>
          </a:xfrm>
          <a:prstGeom prst="rect">
            <a:avLst/>
          </a:prstGeom>
          <a:noFill/>
          <a:ln>
            <a:noFill/>
          </a:ln>
        </p:spPr>
      </p:pic>
      <p:pic>
        <p:nvPicPr>
          <p:cNvPr id="9" name="Picture 8" descr="Red box plot - chlorides"/>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8082156" y="2028630"/>
            <a:ext cx="1769661" cy="1554480"/>
          </a:xfrm>
          <a:prstGeom prst="rect">
            <a:avLst/>
          </a:prstGeom>
          <a:noFill/>
          <a:ln>
            <a:noFill/>
          </a:ln>
        </p:spPr>
      </p:pic>
      <p:pic>
        <p:nvPicPr>
          <p:cNvPr id="10" name="Picture 9" descr="Red box plot - free.sulfur.dioxide"/>
          <p:cNvPicPr>
            <a:picLocks noGrp="1" noChangeAspect="1"/>
          </p:cNvPicPr>
          <p:nvPr isPhoto="1"/>
        </p:nvPicPr>
        <p:blipFill>
          <a:blip r:embed="rId6">
            <a:lum/>
            <a:extLst>
              <a:ext uri="{28A0092B-C50C-407E-A947-70E740481C1C}">
                <a14:useLocalDpi xmlns:a14="http://schemas.microsoft.com/office/drawing/2010/main" val="0"/>
              </a:ext>
            </a:extLst>
          </a:blip>
          <a:stretch>
            <a:fillRect/>
          </a:stretch>
        </p:blipFill>
        <p:spPr>
          <a:xfrm>
            <a:off x="10003539" y="2028630"/>
            <a:ext cx="1769661" cy="1554480"/>
          </a:xfrm>
          <a:prstGeom prst="rect">
            <a:avLst/>
          </a:prstGeom>
          <a:noFill/>
          <a:ln>
            <a:noFill/>
          </a:ln>
        </p:spPr>
      </p:pic>
      <p:pic>
        <p:nvPicPr>
          <p:cNvPr id="11" name="Picture 10" descr="Red boxplot - total.sulfur.dioxide"/>
          <p:cNvPicPr>
            <a:picLocks noGrp="1" noChangeAspect="1"/>
          </p:cNvPicPr>
          <p:nvPr isPhoto="1"/>
        </p:nvPicPr>
        <p:blipFill>
          <a:blip r:embed="rId7">
            <a:lum/>
            <a:extLst>
              <a:ext uri="{28A0092B-C50C-407E-A947-70E740481C1C}">
                <a14:useLocalDpi xmlns:a14="http://schemas.microsoft.com/office/drawing/2010/main" val="0"/>
              </a:ext>
            </a:extLst>
          </a:blip>
          <a:stretch>
            <a:fillRect/>
          </a:stretch>
        </p:blipFill>
        <p:spPr>
          <a:xfrm>
            <a:off x="396618" y="3996307"/>
            <a:ext cx="1769661" cy="1554480"/>
          </a:xfrm>
          <a:prstGeom prst="rect">
            <a:avLst/>
          </a:prstGeom>
          <a:noFill/>
          <a:ln>
            <a:noFill/>
          </a:ln>
        </p:spPr>
      </p:pic>
      <p:pic>
        <p:nvPicPr>
          <p:cNvPr id="12" name="Picture 11" descr="Red box plot - density"/>
          <p:cNvPicPr>
            <a:picLocks noGrp="1" noChangeAspect="1"/>
          </p:cNvPicPr>
          <p:nvPr isPhoto="1"/>
        </p:nvPicPr>
        <p:blipFill>
          <a:blip r:embed="rId8">
            <a:lum/>
            <a:extLst>
              <a:ext uri="{28A0092B-C50C-407E-A947-70E740481C1C}">
                <a14:useLocalDpi xmlns:a14="http://schemas.microsoft.com/office/drawing/2010/main" val="0"/>
              </a:ext>
            </a:extLst>
          </a:blip>
          <a:stretch>
            <a:fillRect/>
          </a:stretch>
        </p:blipFill>
        <p:spPr>
          <a:xfrm>
            <a:off x="2318002" y="3996307"/>
            <a:ext cx="1769661" cy="1554480"/>
          </a:xfrm>
          <a:prstGeom prst="rect">
            <a:avLst/>
          </a:prstGeom>
          <a:noFill/>
          <a:ln>
            <a:noFill/>
          </a:ln>
        </p:spPr>
      </p:pic>
      <p:pic>
        <p:nvPicPr>
          <p:cNvPr id="13" name="Picture 12" descr="Red box plot - pH"/>
          <p:cNvPicPr>
            <a:picLocks noGrp="1" noChangeAspect="1"/>
          </p:cNvPicPr>
          <p:nvPr isPhoto="1"/>
        </p:nvPicPr>
        <p:blipFill>
          <a:blip r:embed="rId9">
            <a:lum/>
            <a:extLst>
              <a:ext uri="{28A0092B-C50C-407E-A947-70E740481C1C}">
                <a14:useLocalDpi xmlns:a14="http://schemas.microsoft.com/office/drawing/2010/main" val="0"/>
              </a:ext>
            </a:extLst>
          </a:blip>
          <a:stretch>
            <a:fillRect/>
          </a:stretch>
        </p:blipFill>
        <p:spPr>
          <a:xfrm>
            <a:off x="4239386" y="3996307"/>
            <a:ext cx="1769661" cy="1554480"/>
          </a:xfrm>
          <a:prstGeom prst="rect">
            <a:avLst/>
          </a:prstGeom>
          <a:noFill/>
          <a:ln>
            <a:noFill/>
          </a:ln>
        </p:spPr>
      </p:pic>
      <p:pic>
        <p:nvPicPr>
          <p:cNvPr id="14" name="Picture 13" descr="Red box plot - sulphates"/>
          <p:cNvPicPr>
            <a:picLocks noGrp="1" noChangeAspect="1"/>
          </p:cNvPicPr>
          <p:nvPr isPhoto="1"/>
        </p:nvPicPr>
        <p:blipFill>
          <a:blip r:embed="rId10">
            <a:lum/>
            <a:extLst>
              <a:ext uri="{28A0092B-C50C-407E-A947-70E740481C1C}">
                <a14:useLocalDpi xmlns:a14="http://schemas.microsoft.com/office/drawing/2010/main" val="0"/>
              </a:ext>
            </a:extLst>
          </a:blip>
          <a:stretch>
            <a:fillRect/>
          </a:stretch>
        </p:blipFill>
        <p:spPr>
          <a:xfrm>
            <a:off x="6160770" y="3996307"/>
            <a:ext cx="1769661" cy="1554480"/>
          </a:xfrm>
          <a:prstGeom prst="rect">
            <a:avLst/>
          </a:prstGeom>
          <a:noFill/>
          <a:ln>
            <a:noFill/>
          </a:ln>
        </p:spPr>
      </p:pic>
      <p:pic>
        <p:nvPicPr>
          <p:cNvPr id="18" name="Picture 17" descr="Red box plot - residual.sugar"/>
          <p:cNvPicPr>
            <a:picLocks noGrp="1" noChangeAspect="1"/>
          </p:cNvPicPr>
          <p:nvPr isPhoto="1"/>
        </p:nvPicPr>
        <p:blipFill>
          <a:blip r:embed="rId11">
            <a:lum/>
            <a:extLst>
              <a:ext uri="{28A0092B-C50C-407E-A947-70E740481C1C}">
                <a14:useLocalDpi xmlns:a14="http://schemas.microsoft.com/office/drawing/2010/main" val="0"/>
              </a:ext>
            </a:extLst>
          </a:blip>
          <a:stretch>
            <a:fillRect/>
          </a:stretch>
        </p:blipFill>
        <p:spPr>
          <a:xfrm>
            <a:off x="6160771" y="2028630"/>
            <a:ext cx="1769661" cy="1554480"/>
          </a:xfrm>
          <a:prstGeom prst="rect">
            <a:avLst/>
          </a:prstGeom>
          <a:noFill/>
          <a:ln>
            <a:noFill/>
          </a:ln>
        </p:spPr>
      </p:pic>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82156" y="3996307"/>
            <a:ext cx="1769716" cy="1554480"/>
          </a:xfrm>
          <a:prstGeom prst="rect">
            <a:avLst/>
          </a:prstGeom>
        </p:spPr>
      </p:pic>
    </p:spTree>
    <p:extLst>
      <p:ext uri="{BB962C8B-B14F-4D97-AF65-F5344CB8AC3E}">
        <p14:creationId xmlns:p14="http://schemas.microsoft.com/office/powerpoint/2010/main" val="3246694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White Wine Box Plots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468" y="3995928"/>
            <a:ext cx="1769716" cy="155448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468" y="2029968"/>
            <a:ext cx="1769716" cy="155448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7330" y="2029968"/>
            <a:ext cx="1769716" cy="155448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261" y="3995928"/>
            <a:ext cx="1769716" cy="155448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192" y="2029968"/>
            <a:ext cx="1769716" cy="155448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3536" y="2029968"/>
            <a:ext cx="1769716" cy="155448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7330" y="3995928"/>
            <a:ext cx="1769716" cy="155448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9399" y="2029968"/>
            <a:ext cx="1769716" cy="155448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9399" y="3995928"/>
            <a:ext cx="1769716" cy="1554480"/>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192" y="3995928"/>
            <a:ext cx="1769716" cy="155448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15261" y="2029968"/>
            <a:ext cx="1769716" cy="1554480"/>
          </a:xfrm>
          <a:prstGeom prst="rect">
            <a:avLst/>
          </a:prstGeom>
        </p:spPr>
      </p:pic>
    </p:spTree>
    <p:extLst>
      <p:ext uri="{BB962C8B-B14F-4D97-AF65-F5344CB8AC3E}">
        <p14:creationId xmlns:p14="http://schemas.microsoft.com/office/powerpoint/2010/main" val="2432902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Taking a closer look</a:t>
            </a:r>
          </a:p>
        </p:txBody>
      </p:sp>
      <p:graphicFrame>
        <p:nvGraphicFramePr>
          <p:cNvPr id="6" name="Table 5"/>
          <p:cNvGraphicFramePr>
            <a:graphicFrameLocks noGrp="1"/>
          </p:cNvGraphicFramePr>
          <p:nvPr>
            <p:extLst>
              <p:ext uri="{D42A27DB-BD31-4B8C-83A1-F6EECF244321}">
                <p14:modId xmlns:p14="http://schemas.microsoft.com/office/powerpoint/2010/main" val="2400183982"/>
              </p:ext>
            </p:extLst>
          </p:nvPr>
        </p:nvGraphicFramePr>
        <p:xfrm>
          <a:off x="440706" y="2011680"/>
          <a:ext cx="11576190" cy="3566160"/>
        </p:xfrm>
        <a:graphic>
          <a:graphicData uri="http://schemas.openxmlformats.org/drawingml/2006/table">
            <a:tbl>
              <a:tblPr firstRow="1" bandRow="1">
                <a:tableStyleId>{5C22544A-7EE6-4342-B048-85BDC9FD1C3A}</a:tableStyleId>
              </a:tblPr>
              <a:tblGrid>
                <a:gridCol w="1828800"/>
                <a:gridCol w="786365"/>
                <a:gridCol w="914400"/>
                <a:gridCol w="786365"/>
                <a:gridCol w="822960"/>
                <a:gridCol w="731520"/>
                <a:gridCol w="1005840"/>
                <a:gridCol w="1097280"/>
                <a:gridCol w="786365"/>
                <a:gridCol w="457200"/>
                <a:gridCol w="786365"/>
                <a:gridCol w="786365"/>
                <a:gridCol w="786365"/>
              </a:tblGrid>
              <a:tr h="274320">
                <a:tc>
                  <a:txBody>
                    <a:bodyPr/>
                    <a:lstStyle/>
                    <a:p>
                      <a:pPr algn="ctr" fontAlgn="ctr"/>
                      <a:r>
                        <a:rPr lang="en-US" sz="1400" b="0" i="0" u="none" strike="noStrike" dirty="0">
                          <a:solidFill>
                            <a:schemeClr val="bg1"/>
                          </a:solidFill>
                          <a:effectLst/>
                          <a:latin typeface="+mj-lt"/>
                        </a:rPr>
                        <a:t> </a:t>
                      </a:r>
                    </a:p>
                  </a:txBody>
                  <a:tcPr marL="9525" marR="9525" marT="9525" marB="0" anchor="ctr"/>
                </a:tc>
                <a:tc>
                  <a:txBody>
                    <a:bodyPr/>
                    <a:lstStyle/>
                    <a:p>
                      <a:pPr algn="ctr" fontAlgn="ctr"/>
                      <a:r>
                        <a:rPr lang="en-US" sz="900" b="1" i="0" u="none" strike="noStrike" dirty="0" err="1">
                          <a:solidFill>
                            <a:schemeClr val="bg1"/>
                          </a:solidFill>
                          <a:effectLst/>
                          <a:latin typeface="+mj-lt"/>
                        </a:rPr>
                        <a:t>fixed.acidity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volatile.acidity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citric.acid</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residual.sugar</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a:solidFill>
                            <a:schemeClr val="bg1"/>
                          </a:solidFill>
                          <a:effectLst/>
                          <a:latin typeface="+mj-lt"/>
                        </a:rPr>
                        <a:t>chlorides</a:t>
                      </a:r>
                    </a:p>
                  </a:txBody>
                  <a:tcPr marL="9525" marR="9525" marT="9525" marB="0" anchor="ctr"/>
                </a:tc>
                <a:tc>
                  <a:txBody>
                    <a:bodyPr/>
                    <a:lstStyle/>
                    <a:p>
                      <a:pPr algn="ctr" fontAlgn="ctr"/>
                      <a:r>
                        <a:rPr lang="en-US" sz="900" b="1" i="0" u="none" strike="noStrike" dirty="0" err="1">
                          <a:solidFill>
                            <a:schemeClr val="bg1"/>
                          </a:solidFill>
                          <a:effectLst/>
                          <a:latin typeface="+mj-lt"/>
                        </a:rPr>
                        <a:t>free.sulfur.dioxide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total.sulfur.dioxide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a:solidFill>
                            <a:schemeClr val="bg1"/>
                          </a:solidFill>
                          <a:effectLst/>
                          <a:latin typeface="+mj-lt"/>
                        </a:rPr>
                        <a:t>density</a:t>
                      </a:r>
                    </a:p>
                  </a:txBody>
                  <a:tcPr marL="9525" marR="9525" marT="9525" marB="0" anchor="ctr"/>
                </a:tc>
                <a:tc>
                  <a:txBody>
                    <a:bodyPr/>
                    <a:lstStyle/>
                    <a:p>
                      <a:pPr algn="ctr" fontAlgn="ctr"/>
                      <a:r>
                        <a:rPr lang="en-US" sz="900" b="1" i="0" u="none" strike="noStrike" dirty="0">
                          <a:solidFill>
                            <a:schemeClr val="bg1"/>
                          </a:solidFill>
                          <a:effectLst/>
                          <a:latin typeface="+mj-lt"/>
                        </a:rPr>
                        <a:t>pH</a:t>
                      </a:r>
                    </a:p>
                  </a:txBody>
                  <a:tcPr marL="9525" marR="9525" marT="9525" marB="0" anchor="ctr"/>
                </a:tc>
                <a:tc>
                  <a:txBody>
                    <a:bodyPr/>
                    <a:lstStyle/>
                    <a:p>
                      <a:pPr algn="ctr" fontAlgn="ctr"/>
                      <a:r>
                        <a:rPr lang="en-US" sz="900" b="1" i="0" u="none" strike="noStrike" dirty="0" err="1">
                          <a:solidFill>
                            <a:schemeClr val="bg1"/>
                          </a:solidFill>
                          <a:effectLst/>
                          <a:latin typeface="+mj-lt"/>
                        </a:rPr>
                        <a:t>sulphates</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a:solidFill>
                            <a:schemeClr val="bg1"/>
                          </a:solidFill>
                          <a:effectLst/>
                          <a:latin typeface="+mj-lt"/>
                        </a:rPr>
                        <a:t>alcohol</a:t>
                      </a:r>
                    </a:p>
                  </a:txBody>
                  <a:tcPr marL="9525" marR="9525" marT="9525" marB="0" anchor="ctr"/>
                </a:tc>
                <a:tc>
                  <a:txBody>
                    <a:bodyPr/>
                    <a:lstStyle/>
                    <a:p>
                      <a:pPr algn="ctr" fontAlgn="ctr"/>
                      <a:r>
                        <a:rPr lang="en-US" sz="900" b="1" i="0" u="none" strike="noStrike" dirty="0">
                          <a:solidFill>
                            <a:schemeClr val="bg1"/>
                          </a:solidFill>
                          <a:effectLst/>
                          <a:latin typeface="+mj-lt"/>
                        </a:rPr>
                        <a:t>binary</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fixed.acidity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tc>
                <a:tc>
                  <a:txBody>
                    <a:bodyPr/>
                    <a:lstStyle/>
                    <a:p>
                      <a:pPr algn="ctr" fontAlgn="ctr"/>
                      <a:r>
                        <a:rPr lang="en-US" sz="1400" b="0" i="0" u="none" strike="noStrike" dirty="0">
                          <a:solidFill>
                            <a:srgbClr val="000000"/>
                          </a:solidFill>
                          <a:effectLst/>
                          <a:latin typeface="+mj-lt"/>
                        </a:rPr>
                        <a:t>-0.26</a:t>
                      </a:r>
                    </a:p>
                  </a:txBody>
                  <a:tcPr marL="9525" marR="9525" marT="9525" marB="0" anchor="ctr"/>
                </a:tc>
                <a:tc>
                  <a:txBody>
                    <a:bodyPr/>
                    <a:lstStyle/>
                    <a:p>
                      <a:pPr algn="ctr" fontAlgn="ctr"/>
                      <a:r>
                        <a:rPr lang="en-US" sz="1400" b="0" i="0" u="none" strike="noStrike">
                          <a:solidFill>
                            <a:srgbClr val="000000"/>
                          </a:solidFill>
                          <a:effectLst/>
                          <a:latin typeface="+mj-lt"/>
                        </a:rPr>
                        <a:t>0.67</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0.67</a:t>
                      </a:r>
                    </a:p>
                  </a:txBody>
                  <a:tcPr marL="9525" marR="9525" marT="9525" marB="0" anchor="ctr"/>
                </a:tc>
                <a:tc>
                  <a:txBody>
                    <a:bodyPr/>
                    <a:lstStyle/>
                    <a:p>
                      <a:pPr algn="ctr" fontAlgn="ctr"/>
                      <a:r>
                        <a:rPr lang="en-US" sz="1400" b="0" i="0" u="none" strike="noStrike">
                          <a:solidFill>
                            <a:srgbClr val="000000"/>
                          </a:solidFill>
                          <a:effectLst/>
                          <a:latin typeface="+mj-lt"/>
                        </a:rPr>
                        <a:t>-0.68</a:t>
                      </a:r>
                    </a:p>
                  </a:txBody>
                  <a:tcPr marL="9525" marR="9525" marT="9525" marB="0" anchor="ctr"/>
                </a:tc>
                <a:tc>
                  <a:txBody>
                    <a:bodyPr/>
                    <a:lstStyle/>
                    <a:p>
                      <a:pPr algn="ctr" fontAlgn="ctr"/>
                      <a:r>
                        <a:rPr lang="en-US" sz="1400" b="0" i="0" u="none" strike="noStrike">
                          <a:solidFill>
                            <a:srgbClr val="000000"/>
                          </a:solidFill>
                          <a:effectLst/>
                          <a:latin typeface="+mj-lt"/>
                        </a:rPr>
                        <a:t>0.18</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dirty="0">
                          <a:solidFill>
                            <a:srgbClr val="000000"/>
                          </a:solidFill>
                          <a:effectLst/>
                          <a:latin typeface="+mj-lt"/>
                        </a:rPr>
                        <a:t>0.10</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volatile.acidity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-0.26</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-0.55</a:t>
                      </a:r>
                    </a:p>
                  </a:txBody>
                  <a:tcPr marL="9525" marR="9525" marT="9525" marB="0" anchor="ctr"/>
                </a:tc>
                <a:tc>
                  <a:txBody>
                    <a:bodyPr/>
                    <a:lstStyle/>
                    <a:p>
                      <a:pPr algn="ctr" fontAlgn="ctr"/>
                      <a:r>
                        <a:rPr lang="en-US" sz="1400" b="0" i="0" u="none" strike="noStrike" dirty="0">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0.08</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dirty="0">
                          <a:solidFill>
                            <a:srgbClr val="000000"/>
                          </a:solidFill>
                          <a:effectLst/>
                          <a:latin typeface="+mj-lt"/>
                        </a:rPr>
                        <a:t>0.23</a:t>
                      </a:r>
                    </a:p>
                  </a:txBody>
                  <a:tcPr marL="9525" marR="9525" marT="9525" marB="0" anchor="ctr"/>
                </a:tc>
                <a:tc>
                  <a:txBody>
                    <a:bodyPr/>
                    <a:lstStyle/>
                    <a:p>
                      <a:pPr algn="ctr" fontAlgn="ctr"/>
                      <a:r>
                        <a:rPr lang="en-US" sz="1400" b="0" i="0" u="none" strike="noStrike">
                          <a:solidFill>
                            <a:srgbClr val="000000"/>
                          </a:solidFill>
                          <a:effectLst/>
                          <a:latin typeface="+mj-lt"/>
                        </a:rPr>
                        <a:t>-0.26</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-0.32</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citric.acid</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0.67</a:t>
                      </a:r>
                    </a:p>
                  </a:txBody>
                  <a:tcPr marL="9525" marR="9525" marT="9525" marB="0" anchor="ctr"/>
                </a:tc>
                <a:tc>
                  <a:txBody>
                    <a:bodyPr/>
                    <a:lstStyle/>
                    <a:p>
                      <a:pPr algn="ctr" fontAlgn="ctr"/>
                      <a:r>
                        <a:rPr lang="en-US" sz="1400" b="0" i="0" u="none" strike="noStrike">
                          <a:solidFill>
                            <a:srgbClr val="000000"/>
                          </a:solidFill>
                          <a:effectLst/>
                          <a:latin typeface="+mj-lt"/>
                        </a:rPr>
                        <a:t>-0.55</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0.14</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0.36</a:t>
                      </a:r>
                    </a:p>
                  </a:txBody>
                  <a:tcPr marL="9525" marR="9525" marT="9525" marB="0" anchor="ctr"/>
                </a:tc>
                <a:tc>
                  <a:txBody>
                    <a:bodyPr/>
                    <a:lstStyle/>
                    <a:p>
                      <a:pPr algn="ctr" fontAlgn="ctr"/>
                      <a:r>
                        <a:rPr lang="en-US" sz="1400" b="0" i="0" u="none" strike="noStrike">
                          <a:solidFill>
                            <a:srgbClr val="000000"/>
                          </a:solidFill>
                          <a:effectLst/>
                          <a:latin typeface="+mj-lt"/>
                        </a:rPr>
                        <a:t>-0.54</a:t>
                      </a:r>
                    </a:p>
                  </a:txBody>
                  <a:tcPr marL="9525" marR="9525" marT="9525" marB="0" anchor="ctr"/>
                </a:tc>
                <a:tc>
                  <a:txBody>
                    <a:bodyPr/>
                    <a:lstStyle/>
                    <a:p>
                      <a:pPr algn="ctr" fontAlgn="ctr"/>
                      <a:r>
                        <a:rPr lang="en-US" sz="1400" b="0" i="0" u="none" strike="noStrike">
                          <a:solidFill>
                            <a:srgbClr val="000000"/>
                          </a:solidFill>
                          <a:effectLst/>
                          <a:latin typeface="+mj-lt"/>
                        </a:rPr>
                        <a:t>0.31</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residual.sugar</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0.14</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0.19</a:t>
                      </a:r>
                    </a:p>
                  </a:txBody>
                  <a:tcPr marL="9525" marR="9525" marT="9525" marB="0" anchor="ctr"/>
                </a:tc>
                <a:tc>
                  <a:txBody>
                    <a:bodyPr/>
                    <a:lstStyle/>
                    <a:p>
                      <a:pPr algn="ctr" fontAlgn="ctr"/>
                      <a:r>
                        <a:rPr lang="en-US" sz="1400" b="0" i="0" u="none" strike="noStrike" dirty="0">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0.36</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r>
              <a:tr h="274320">
                <a:tc>
                  <a:txBody>
                    <a:bodyPr/>
                    <a:lstStyle/>
                    <a:p>
                      <a:pPr marL="0" indent="58738" algn="l" fontAlgn="ctr"/>
                      <a:r>
                        <a:rPr lang="en-US" sz="1400" b="1" i="0" u="none" strike="noStrike">
                          <a:solidFill>
                            <a:srgbClr val="000000"/>
                          </a:solidFill>
                          <a:effectLst/>
                          <a:latin typeface="+mj-lt"/>
                        </a:rPr>
                        <a:t>chlorides</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-0.27</a:t>
                      </a:r>
                    </a:p>
                  </a:txBody>
                  <a:tcPr marL="9525" marR="9525" marT="9525" marB="0" anchor="ctr"/>
                </a:tc>
                <a:tc>
                  <a:txBody>
                    <a:bodyPr/>
                    <a:lstStyle/>
                    <a:p>
                      <a:pPr algn="ctr" fontAlgn="ctr"/>
                      <a:r>
                        <a:rPr lang="en-US" sz="1400" b="0" i="0" u="none" strike="noStrike">
                          <a:solidFill>
                            <a:srgbClr val="000000"/>
                          </a:solidFill>
                          <a:effectLst/>
                          <a:latin typeface="+mj-lt"/>
                        </a:rPr>
                        <a:t>0.37</a:t>
                      </a:r>
                    </a:p>
                  </a:txBody>
                  <a:tcPr marL="9525" marR="9525" marT="9525" marB="0" anchor="ctr"/>
                </a:tc>
                <a:tc>
                  <a:txBody>
                    <a:bodyPr/>
                    <a:lstStyle/>
                    <a:p>
                      <a:pPr algn="ctr" fontAlgn="ctr"/>
                      <a:r>
                        <a:rPr lang="en-US" sz="1400" b="0" i="0" u="none" strike="noStrike">
                          <a:solidFill>
                            <a:srgbClr val="000000"/>
                          </a:solidFill>
                          <a:effectLst/>
                          <a:latin typeface="+mj-lt"/>
                        </a:rPr>
                        <a:t>-0.22</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free.sulfur.dioxide</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0.19</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0.67</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dirty="0">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total.sulfur.dioxide</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0.08</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a:solidFill>
                            <a:srgbClr val="000000"/>
                          </a:solidFill>
                          <a:effectLst/>
                          <a:latin typeface="+mj-lt"/>
                        </a:rPr>
                        <a:t>0.67</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dirty="0">
                          <a:solidFill>
                            <a:srgbClr val="000000"/>
                          </a:solidFill>
                          <a:effectLst/>
                          <a:latin typeface="+mj-lt"/>
                        </a:rPr>
                        <a:t>-0.21</a:t>
                      </a:r>
                    </a:p>
                  </a:txBody>
                  <a:tcPr marL="9525" marR="9525" marT="9525" marB="0" anchor="ctr"/>
                </a:tc>
                <a:tc>
                  <a:txBody>
                    <a:bodyPr/>
                    <a:lstStyle/>
                    <a:p>
                      <a:pPr algn="ctr" fontAlgn="ctr"/>
                      <a:r>
                        <a:rPr lang="en-US" sz="1400" b="0" i="0" u="none" strike="noStrike">
                          <a:solidFill>
                            <a:srgbClr val="000000"/>
                          </a:solidFill>
                          <a:effectLst/>
                          <a:latin typeface="+mj-lt"/>
                        </a:rPr>
                        <a:t>-0.23</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density</a:t>
                      </a:r>
                    </a:p>
                  </a:txBody>
                  <a:tcPr marL="9525" marR="9525" marT="9525" marB="0" anchor="ctr"/>
                </a:tc>
                <a:tc>
                  <a:txBody>
                    <a:bodyPr/>
                    <a:lstStyle/>
                    <a:p>
                      <a:pPr algn="ctr" fontAlgn="ctr"/>
                      <a:r>
                        <a:rPr lang="en-US" sz="1400" b="0" i="0" u="none" strike="noStrike">
                          <a:solidFill>
                            <a:srgbClr val="000000"/>
                          </a:solidFill>
                          <a:effectLst/>
                          <a:latin typeface="+mj-lt"/>
                        </a:rPr>
                        <a:t>0.67</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0.36</a:t>
                      </a:r>
                    </a:p>
                  </a:txBody>
                  <a:tcPr marL="9525" marR="9525" marT="9525" marB="0" anchor="ctr"/>
                </a:tc>
                <a:tc>
                  <a:txBody>
                    <a:bodyPr/>
                    <a:lstStyle/>
                    <a:p>
                      <a:pPr algn="ctr" fontAlgn="ctr"/>
                      <a:r>
                        <a:rPr lang="en-US" sz="1400" b="0" i="0" u="none" strike="noStrike">
                          <a:solidFill>
                            <a:srgbClr val="000000"/>
                          </a:solidFill>
                          <a:effectLst/>
                          <a:latin typeface="+mj-lt"/>
                        </a:rPr>
                        <a:t>0.36</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-0.34</a:t>
                      </a: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-0.50</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pH</a:t>
                      </a:r>
                    </a:p>
                  </a:txBody>
                  <a:tcPr marL="9525" marR="9525" marT="9525" marB="0" anchor="ctr"/>
                </a:tc>
                <a:tc>
                  <a:txBody>
                    <a:bodyPr/>
                    <a:lstStyle/>
                    <a:p>
                      <a:pPr algn="ctr" fontAlgn="ctr"/>
                      <a:r>
                        <a:rPr lang="en-US" sz="1400" b="0" i="0" u="none" strike="noStrike">
                          <a:solidFill>
                            <a:srgbClr val="000000"/>
                          </a:solidFill>
                          <a:effectLst/>
                          <a:latin typeface="+mj-lt"/>
                        </a:rPr>
                        <a:t>-0.68</a:t>
                      </a:r>
                    </a:p>
                  </a:txBody>
                  <a:tcPr marL="9525" marR="9525" marT="9525" marB="0" anchor="ctr"/>
                </a:tc>
                <a:tc>
                  <a:txBody>
                    <a:bodyPr/>
                    <a:lstStyle/>
                    <a:p>
                      <a:pPr algn="ctr" fontAlgn="ctr"/>
                      <a:r>
                        <a:rPr lang="en-US" sz="1400" b="0" i="0" u="none" strike="noStrike">
                          <a:solidFill>
                            <a:srgbClr val="000000"/>
                          </a:solidFill>
                          <a:effectLst/>
                          <a:latin typeface="+mj-lt"/>
                        </a:rPr>
                        <a:t>0.23</a:t>
                      </a:r>
                    </a:p>
                  </a:txBody>
                  <a:tcPr marL="9525" marR="9525" marT="9525" marB="0" anchor="ctr"/>
                </a:tc>
                <a:tc>
                  <a:txBody>
                    <a:bodyPr/>
                    <a:lstStyle/>
                    <a:p>
                      <a:pPr algn="ctr" fontAlgn="ctr"/>
                      <a:r>
                        <a:rPr lang="en-US" sz="1400" b="0" i="0" u="none" strike="noStrike">
                          <a:solidFill>
                            <a:srgbClr val="000000"/>
                          </a:solidFill>
                          <a:effectLst/>
                          <a:latin typeface="+mj-lt"/>
                        </a:rPr>
                        <a:t>-0.54</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-0.27</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-0.34</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0.21</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sulphates</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0.18</a:t>
                      </a:r>
                    </a:p>
                  </a:txBody>
                  <a:tcPr marL="9525" marR="9525" marT="9525" marB="0" anchor="ctr"/>
                </a:tc>
                <a:tc>
                  <a:txBody>
                    <a:bodyPr/>
                    <a:lstStyle/>
                    <a:p>
                      <a:pPr algn="ctr" fontAlgn="ctr"/>
                      <a:r>
                        <a:rPr lang="en-US" sz="1400" b="0" i="0" u="none" strike="noStrike">
                          <a:solidFill>
                            <a:srgbClr val="000000"/>
                          </a:solidFill>
                          <a:effectLst/>
                          <a:latin typeface="+mj-lt"/>
                        </a:rPr>
                        <a:t>-0.26</a:t>
                      </a:r>
                    </a:p>
                  </a:txBody>
                  <a:tcPr marL="9525" marR="9525" marT="9525" marB="0" anchor="ctr"/>
                </a:tc>
                <a:tc>
                  <a:txBody>
                    <a:bodyPr/>
                    <a:lstStyle/>
                    <a:p>
                      <a:pPr algn="ctr" fontAlgn="ctr"/>
                      <a:r>
                        <a:rPr lang="en-US" sz="1400" b="0" i="0" u="none" strike="noStrike">
                          <a:solidFill>
                            <a:srgbClr val="000000"/>
                          </a:solidFill>
                          <a:effectLst/>
                          <a:latin typeface="+mj-lt"/>
                        </a:rPr>
                        <a:t>0.31</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0.37</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dirty="0">
                          <a:solidFill>
                            <a:srgbClr val="000000"/>
                          </a:solidFill>
                          <a:effectLst/>
                          <a:latin typeface="+mj-lt"/>
                        </a:rPr>
                        <a:t>0.22</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alcohol</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-0.22</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-0.21</a:t>
                      </a:r>
                    </a:p>
                  </a:txBody>
                  <a:tcPr marL="9525" marR="9525" marT="9525" marB="0" anchor="ctr"/>
                </a:tc>
                <a:tc>
                  <a:txBody>
                    <a:bodyPr/>
                    <a:lstStyle/>
                    <a:p>
                      <a:pPr algn="ctr" fontAlgn="ctr"/>
                      <a:r>
                        <a:rPr lang="en-US" sz="1400" b="0" i="0" u="none" strike="noStrike">
                          <a:solidFill>
                            <a:srgbClr val="000000"/>
                          </a:solidFill>
                          <a:effectLst/>
                          <a:latin typeface="+mj-lt"/>
                        </a:rPr>
                        <a:t>-0.50</a:t>
                      </a:r>
                    </a:p>
                  </a:txBody>
                  <a:tcPr marL="9525" marR="9525" marT="9525" marB="0" anchor="ctr"/>
                </a:tc>
                <a:tc>
                  <a:txBody>
                    <a:bodyPr/>
                    <a:lstStyle/>
                    <a:p>
                      <a:pPr algn="ctr" fontAlgn="ctr"/>
                      <a:r>
                        <a:rPr lang="en-US" sz="1400" b="0" i="0" u="none" strike="noStrike">
                          <a:solidFill>
                            <a:srgbClr val="000000"/>
                          </a:solidFill>
                          <a:effectLst/>
                          <a:latin typeface="+mj-lt"/>
                        </a:rPr>
                        <a:t>0.21</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dirty="0">
                          <a:solidFill>
                            <a:srgbClr val="000000"/>
                          </a:solidFill>
                          <a:effectLst/>
                          <a:latin typeface="+mj-lt"/>
                        </a:rPr>
                        <a:t>0.43</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binary</a:t>
                      </a:r>
                    </a:p>
                  </a:txBody>
                  <a:tcPr marL="9525" marR="9525" marT="9525" marB="0" anchor="ctr"/>
                </a:tc>
                <a:tc>
                  <a:txBody>
                    <a:bodyPr/>
                    <a:lstStyle/>
                    <a:p>
                      <a:pPr algn="ctr" fontAlgn="ctr"/>
                      <a:r>
                        <a:rPr lang="en-US" sz="1400" b="0" i="0" u="none" strike="noStrike" dirty="0">
                          <a:solidFill>
                            <a:srgbClr val="000000"/>
                          </a:solidFill>
                          <a:effectLst/>
                          <a:latin typeface="+mj-lt"/>
                        </a:rPr>
                        <a:t>0.10</a:t>
                      </a:r>
                    </a:p>
                  </a:txBody>
                  <a:tcPr marL="9525" marR="9525" marT="9525" marB="0" anchor="ctr"/>
                </a:tc>
                <a:tc>
                  <a:txBody>
                    <a:bodyPr/>
                    <a:lstStyle/>
                    <a:p>
                      <a:pPr algn="ctr" fontAlgn="ctr"/>
                      <a:r>
                        <a:rPr lang="en-US" sz="1400" b="0" i="0" u="none" strike="noStrike">
                          <a:solidFill>
                            <a:srgbClr val="000000"/>
                          </a:solidFill>
                          <a:effectLst/>
                          <a:latin typeface="+mj-lt"/>
                        </a:rPr>
                        <a:t>-0.32</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-0.23</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0.22</a:t>
                      </a:r>
                    </a:p>
                  </a:txBody>
                  <a:tcPr marL="9525" marR="9525" marT="9525" marB="0" anchor="ctr"/>
                </a:tc>
                <a:tc>
                  <a:txBody>
                    <a:bodyPr/>
                    <a:lstStyle/>
                    <a:p>
                      <a:pPr algn="ctr" fontAlgn="ctr"/>
                      <a:r>
                        <a:rPr lang="en-US" sz="1400" b="0" i="0" u="none" strike="noStrike">
                          <a:solidFill>
                            <a:srgbClr val="000000"/>
                          </a:solidFill>
                          <a:effectLst/>
                          <a:latin typeface="+mj-lt"/>
                        </a:rPr>
                        <a:t>0.43</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tc>
              </a:tr>
            </a:tbl>
          </a:graphicData>
        </a:graphic>
      </p:graphicFrame>
      <p:sp>
        <p:nvSpPr>
          <p:cNvPr id="9" name="Content Placeholder 2"/>
          <p:cNvSpPr>
            <a:spLocks noGrp="1"/>
          </p:cNvSpPr>
          <p:nvPr>
            <p:ph idx="1"/>
          </p:nvPr>
        </p:nvSpPr>
        <p:spPr>
          <a:xfrm>
            <a:off x="1130270" y="1505706"/>
            <a:ext cx="9603275" cy="3294576"/>
          </a:xfrm>
        </p:spPr>
        <p:txBody>
          <a:bodyPr/>
          <a:lstStyle/>
          <a:p>
            <a:r>
              <a:rPr lang="en-US" dirty="0" smtClean="0"/>
              <a:t>Red Wine Correlation Table</a:t>
            </a:r>
            <a:endParaRPr lang="en-US" dirty="0"/>
          </a:p>
        </p:txBody>
      </p:sp>
    </p:spTree>
    <p:extLst>
      <p:ext uri="{BB962C8B-B14F-4D97-AF65-F5344CB8AC3E}">
        <p14:creationId xmlns:p14="http://schemas.microsoft.com/office/powerpoint/2010/main" val="238113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Taking a closer look</a:t>
            </a:r>
          </a:p>
        </p:txBody>
      </p:sp>
      <p:graphicFrame>
        <p:nvGraphicFramePr>
          <p:cNvPr id="6" name="Table 5"/>
          <p:cNvGraphicFramePr>
            <a:graphicFrameLocks noGrp="1"/>
          </p:cNvGraphicFramePr>
          <p:nvPr>
            <p:extLst>
              <p:ext uri="{D42A27DB-BD31-4B8C-83A1-F6EECF244321}">
                <p14:modId xmlns:p14="http://schemas.microsoft.com/office/powerpoint/2010/main" val="3790807261"/>
              </p:ext>
            </p:extLst>
          </p:nvPr>
        </p:nvGraphicFramePr>
        <p:xfrm>
          <a:off x="440706" y="2014076"/>
          <a:ext cx="11521345" cy="3566160"/>
        </p:xfrm>
        <a:graphic>
          <a:graphicData uri="http://schemas.openxmlformats.org/drawingml/2006/table">
            <a:tbl>
              <a:tblPr firstRow="1" bandRow="1">
                <a:tableStyleId>{5C22544A-7EE6-4342-B048-85BDC9FD1C3A}</a:tableStyleId>
              </a:tblPr>
              <a:tblGrid>
                <a:gridCol w="1828800"/>
                <a:gridCol w="786365"/>
                <a:gridCol w="914400"/>
                <a:gridCol w="786365"/>
                <a:gridCol w="822960"/>
                <a:gridCol w="731520"/>
                <a:gridCol w="1005840"/>
                <a:gridCol w="1097280"/>
                <a:gridCol w="731520"/>
                <a:gridCol w="457200"/>
                <a:gridCol w="786365"/>
                <a:gridCol w="786365"/>
                <a:gridCol w="786365"/>
              </a:tblGrid>
              <a:tr h="274320">
                <a:tc>
                  <a:txBody>
                    <a:bodyPr/>
                    <a:lstStyle/>
                    <a:p>
                      <a:pPr algn="ctr" fontAlgn="ctr"/>
                      <a:r>
                        <a:rPr lang="en-US" sz="1400" b="0" i="0" u="none" strike="noStrike" dirty="0">
                          <a:solidFill>
                            <a:schemeClr val="bg1"/>
                          </a:solidFill>
                          <a:effectLst/>
                          <a:latin typeface="+mj-lt"/>
                        </a:rPr>
                        <a:t> </a:t>
                      </a:r>
                    </a:p>
                  </a:txBody>
                  <a:tcPr marL="9525" marR="9525" marT="9525" marB="0" anchor="ctr"/>
                </a:tc>
                <a:tc>
                  <a:txBody>
                    <a:bodyPr/>
                    <a:lstStyle/>
                    <a:p>
                      <a:pPr algn="ctr" fontAlgn="ctr"/>
                      <a:r>
                        <a:rPr lang="en-US" sz="900" b="1" i="0" u="none" strike="noStrike" dirty="0" err="1">
                          <a:solidFill>
                            <a:schemeClr val="bg1"/>
                          </a:solidFill>
                          <a:effectLst/>
                          <a:latin typeface="+mj-lt"/>
                        </a:rPr>
                        <a:t>fixed.acidity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volatile.acidity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citric.acid</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residual.sugar</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a:solidFill>
                            <a:schemeClr val="bg1"/>
                          </a:solidFill>
                          <a:effectLst/>
                          <a:latin typeface="+mj-lt"/>
                        </a:rPr>
                        <a:t>chlorides</a:t>
                      </a:r>
                    </a:p>
                  </a:txBody>
                  <a:tcPr marL="9525" marR="9525" marT="9525" marB="0" anchor="ctr"/>
                </a:tc>
                <a:tc>
                  <a:txBody>
                    <a:bodyPr/>
                    <a:lstStyle/>
                    <a:p>
                      <a:pPr algn="ctr" fontAlgn="ctr"/>
                      <a:r>
                        <a:rPr lang="en-US" sz="900" b="1" i="0" u="none" strike="noStrike" dirty="0" err="1">
                          <a:solidFill>
                            <a:schemeClr val="bg1"/>
                          </a:solidFill>
                          <a:effectLst/>
                          <a:latin typeface="+mj-lt"/>
                        </a:rPr>
                        <a:t>free.sulfur.dioxide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total.sulfur.dioxide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a:solidFill>
                            <a:schemeClr val="bg1"/>
                          </a:solidFill>
                          <a:effectLst/>
                          <a:latin typeface="+mj-lt"/>
                        </a:rPr>
                        <a:t>density</a:t>
                      </a:r>
                    </a:p>
                  </a:txBody>
                  <a:tcPr marL="9525" marR="9525" marT="9525" marB="0" anchor="ctr"/>
                </a:tc>
                <a:tc>
                  <a:txBody>
                    <a:bodyPr/>
                    <a:lstStyle/>
                    <a:p>
                      <a:pPr algn="ctr" fontAlgn="ctr"/>
                      <a:r>
                        <a:rPr lang="en-US" sz="900" b="1" i="0" u="none" strike="noStrike" dirty="0">
                          <a:solidFill>
                            <a:schemeClr val="bg1"/>
                          </a:solidFill>
                          <a:effectLst/>
                          <a:latin typeface="+mj-lt"/>
                        </a:rPr>
                        <a:t>pH</a:t>
                      </a:r>
                    </a:p>
                  </a:txBody>
                  <a:tcPr marL="9525" marR="9525" marT="9525" marB="0" anchor="ctr"/>
                </a:tc>
                <a:tc>
                  <a:txBody>
                    <a:bodyPr/>
                    <a:lstStyle/>
                    <a:p>
                      <a:pPr algn="ctr" fontAlgn="ctr"/>
                      <a:r>
                        <a:rPr lang="en-US" sz="900" b="1" i="0" u="none" strike="noStrike" dirty="0" err="1">
                          <a:solidFill>
                            <a:schemeClr val="bg1"/>
                          </a:solidFill>
                          <a:effectLst/>
                          <a:latin typeface="+mj-lt"/>
                        </a:rPr>
                        <a:t>sulphates</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a:solidFill>
                            <a:schemeClr val="bg1"/>
                          </a:solidFill>
                          <a:effectLst/>
                          <a:latin typeface="+mj-lt"/>
                        </a:rPr>
                        <a:t>alcohol</a:t>
                      </a:r>
                    </a:p>
                  </a:txBody>
                  <a:tcPr marL="9525" marR="9525" marT="9525" marB="0" anchor="ctr"/>
                </a:tc>
                <a:tc>
                  <a:txBody>
                    <a:bodyPr/>
                    <a:lstStyle/>
                    <a:p>
                      <a:pPr algn="ctr" fontAlgn="ctr"/>
                      <a:r>
                        <a:rPr lang="en-US" sz="900" b="1" i="0" u="none" strike="noStrike" dirty="0">
                          <a:solidFill>
                            <a:schemeClr val="bg1"/>
                          </a:solidFill>
                          <a:effectLst/>
                          <a:latin typeface="+mj-lt"/>
                        </a:rPr>
                        <a:t>binary</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fixed.acidity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tc>
                <a:tc>
                  <a:txBody>
                    <a:bodyPr/>
                    <a:lstStyle/>
                    <a:p>
                      <a:pPr algn="ctr" fontAlgn="ctr"/>
                      <a:r>
                        <a:rPr lang="en-US" sz="1400" b="0" i="0" u="none" strike="noStrike" dirty="0">
                          <a:solidFill>
                            <a:srgbClr val="000000"/>
                          </a:solidFill>
                          <a:effectLst/>
                          <a:latin typeface="+mj-lt"/>
                        </a:rPr>
                        <a:t>-0.02</a:t>
                      </a:r>
                    </a:p>
                  </a:txBody>
                  <a:tcPr marL="9525" marR="9525" marT="9525" marB="0" anchor="ctr"/>
                </a:tc>
                <a:tc>
                  <a:txBody>
                    <a:bodyPr/>
                    <a:lstStyle/>
                    <a:p>
                      <a:pPr algn="ctr" fontAlgn="ctr"/>
                      <a:r>
                        <a:rPr lang="en-US" sz="1400" b="0" i="0" u="none" strike="noStrike" dirty="0">
                          <a:solidFill>
                            <a:srgbClr val="000000"/>
                          </a:solidFill>
                          <a:effectLst/>
                          <a:latin typeface="+mj-lt"/>
                        </a:rPr>
                        <a:t>0.29</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0.27</a:t>
                      </a:r>
                    </a:p>
                  </a:txBody>
                  <a:tcPr marL="9525" marR="9525" marT="9525" marB="0" anchor="ctr"/>
                </a:tc>
                <a:tc>
                  <a:txBody>
                    <a:bodyPr/>
                    <a:lstStyle/>
                    <a:p>
                      <a:pPr algn="ctr" fontAlgn="ctr"/>
                      <a:r>
                        <a:rPr lang="en-US" sz="1400" b="0" i="0" u="none" strike="noStrike">
                          <a:solidFill>
                            <a:srgbClr val="000000"/>
                          </a:solidFill>
                          <a:effectLst/>
                          <a:latin typeface="+mj-lt"/>
                        </a:rPr>
                        <a:t>-0.43</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-0.12</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volatile.acidity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-0.10</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0.03</a:t>
                      </a:r>
                    </a:p>
                  </a:txBody>
                  <a:tcPr marL="9525" marR="9525" marT="9525" marB="0" anchor="ctr"/>
                </a:tc>
                <a:tc>
                  <a:txBody>
                    <a:bodyPr/>
                    <a:lstStyle/>
                    <a:p>
                      <a:pPr algn="ctr" fontAlgn="ctr"/>
                      <a:r>
                        <a:rPr lang="en-US" sz="1400" b="0" i="0" u="none" strike="noStrike">
                          <a:solidFill>
                            <a:srgbClr val="000000"/>
                          </a:solidFill>
                          <a:effectLst/>
                          <a:latin typeface="+mj-lt"/>
                        </a:rPr>
                        <a:t>-0.03</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-0.23</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citric.acid</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0.29</a:t>
                      </a: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0.12</a:t>
                      </a: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-0.08</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residual.sugar</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0.30</a:t>
                      </a:r>
                    </a:p>
                  </a:txBody>
                  <a:tcPr marL="9525" marR="9525" marT="9525" marB="0" anchor="ctr"/>
                </a:tc>
                <a:tc>
                  <a:txBody>
                    <a:bodyPr/>
                    <a:lstStyle/>
                    <a:p>
                      <a:pPr algn="ctr" fontAlgn="ctr"/>
                      <a:r>
                        <a:rPr lang="en-US" sz="1400" b="0" i="0" u="none" strike="noStrike">
                          <a:solidFill>
                            <a:srgbClr val="000000"/>
                          </a:solidFill>
                          <a:effectLst/>
                          <a:latin typeface="+mj-lt"/>
                        </a:rPr>
                        <a:t>0.40</a:t>
                      </a:r>
                    </a:p>
                  </a:txBody>
                  <a:tcPr marL="9525" marR="9525" marT="9525" marB="0" anchor="ctr"/>
                </a:tc>
                <a:tc>
                  <a:txBody>
                    <a:bodyPr/>
                    <a:lstStyle/>
                    <a:p>
                      <a:pPr algn="ctr" fontAlgn="ctr"/>
                      <a:r>
                        <a:rPr lang="en-US" sz="1400" b="0" i="0" u="none" strike="noStrike">
                          <a:solidFill>
                            <a:srgbClr val="000000"/>
                          </a:solidFill>
                          <a:effectLst/>
                          <a:latin typeface="+mj-lt"/>
                        </a:rPr>
                        <a:t>0.84</a:t>
                      </a:r>
                    </a:p>
                  </a:txBody>
                  <a:tcPr marL="9525" marR="9525" marT="9525" marB="0" anchor="ctr"/>
                </a:tc>
                <a:tc>
                  <a:txBody>
                    <a:bodyPr/>
                    <a:lstStyle/>
                    <a:p>
                      <a:pPr algn="ctr" fontAlgn="ctr"/>
                      <a:r>
                        <a:rPr lang="en-US" sz="1400" b="0" i="0" u="none" strike="noStrike">
                          <a:solidFill>
                            <a:srgbClr val="000000"/>
                          </a:solidFill>
                          <a:effectLst/>
                          <a:latin typeface="+mj-lt"/>
                        </a:rPr>
                        <a:t>-0.19</a:t>
                      </a:r>
                    </a:p>
                  </a:txBody>
                  <a:tcPr marL="9525" marR="9525" marT="9525" marB="0" anchor="ctr"/>
                </a:tc>
                <a:tc>
                  <a:txBody>
                    <a:bodyPr/>
                    <a:lstStyle/>
                    <a:p>
                      <a:pPr algn="ctr" fontAlgn="ctr"/>
                      <a:r>
                        <a:rPr lang="en-US" sz="1400" b="0" i="0" u="none" strike="noStrike">
                          <a:solidFill>
                            <a:srgbClr val="000000"/>
                          </a:solidFill>
                          <a:effectLst/>
                          <a:latin typeface="+mj-lt"/>
                        </a:rPr>
                        <a:t>-0.03</a:t>
                      </a:r>
                    </a:p>
                  </a:txBody>
                  <a:tcPr marL="9525" marR="9525" marT="9525" marB="0" anchor="ctr"/>
                </a:tc>
                <a:tc>
                  <a:txBody>
                    <a:bodyPr/>
                    <a:lstStyle/>
                    <a:p>
                      <a:pPr algn="ctr" fontAlgn="ctr"/>
                      <a:r>
                        <a:rPr lang="en-US" sz="1400" b="0" i="0" u="none" strike="noStrike">
                          <a:solidFill>
                            <a:srgbClr val="000000"/>
                          </a:solidFill>
                          <a:effectLst/>
                          <a:latin typeface="+mj-lt"/>
                        </a:rPr>
                        <a:t>-0.45</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r>
              <a:tr h="274320">
                <a:tc>
                  <a:txBody>
                    <a:bodyPr/>
                    <a:lstStyle/>
                    <a:p>
                      <a:pPr marL="0" indent="58738" algn="l" fontAlgn="ctr"/>
                      <a:r>
                        <a:rPr lang="en-US" sz="1400" b="1" i="0" u="none" strike="noStrike">
                          <a:solidFill>
                            <a:srgbClr val="000000"/>
                          </a:solidFill>
                          <a:effectLst/>
                          <a:latin typeface="+mj-lt"/>
                        </a:rPr>
                        <a:t>chlorides</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0.10</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0.26</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-0.36</a:t>
                      </a:r>
                    </a:p>
                  </a:txBody>
                  <a:tcPr marL="9525" marR="9525" marT="9525" marB="0" anchor="ctr"/>
                </a:tc>
                <a:tc>
                  <a:txBody>
                    <a:bodyPr/>
                    <a:lstStyle/>
                    <a:p>
                      <a:pPr algn="ctr" fontAlgn="ctr"/>
                      <a:r>
                        <a:rPr lang="en-US" sz="1400" b="0" i="0" u="none" strike="noStrike">
                          <a:solidFill>
                            <a:srgbClr val="000000"/>
                          </a:solidFill>
                          <a:effectLst/>
                          <a:latin typeface="+mj-lt"/>
                        </a:rPr>
                        <a:t>-0.18</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free.sulfur.dioxide</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a:solidFill>
                            <a:srgbClr val="000000"/>
                          </a:solidFill>
                          <a:effectLst/>
                          <a:latin typeface="+mj-lt"/>
                        </a:rPr>
                        <a:t>-0.10</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0.30</a:t>
                      </a:r>
                    </a:p>
                  </a:txBody>
                  <a:tcPr marL="9525" marR="9525" marT="9525" marB="0" anchor="ctr"/>
                </a:tc>
                <a:tc>
                  <a:txBody>
                    <a:bodyPr/>
                    <a:lstStyle/>
                    <a:p>
                      <a:pPr algn="ctr" fontAlgn="ctr"/>
                      <a:r>
                        <a:rPr lang="en-US" sz="1400" b="0" i="0" u="none" strike="noStrike">
                          <a:solidFill>
                            <a:srgbClr val="000000"/>
                          </a:solidFill>
                          <a:effectLst/>
                          <a:latin typeface="+mj-lt"/>
                        </a:rPr>
                        <a:t>0.10</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0.62</a:t>
                      </a:r>
                    </a:p>
                  </a:txBody>
                  <a:tcPr marL="9525" marR="9525" marT="9525" marB="0" anchor="ctr"/>
                </a:tc>
                <a:tc>
                  <a:txBody>
                    <a:bodyPr/>
                    <a:lstStyle/>
                    <a:p>
                      <a:pPr algn="ctr" fontAlgn="ctr"/>
                      <a:r>
                        <a:rPr lang="en-US" sz="1400" b="0" i="0" u="none" strike="noStrike">
                          <a:solidFill>
                            <a:srgbClr val="000000"/>
                          </a:solidFill>
                          <a:effectLst/>
                          <a:latin typeface="+mj-lt"/>
                        </a:rPr>
                        <a:t>0.29</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-0.25</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total.sulfur.dioxide</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0.12</a:t>
                      </a:r>
                    </a:p>
                  </a:txBody>
                  <a:tcPr marL="9525" marR="9525" marT="9525" marB="0" anchor="ctr"/>
                </a:tc>
                <a:tc>
                  <a:txBody>
                    <a:bodyPr/>
                    <a:lstStyle/>
                    <a:p>
                      <a:pPr algn="ctr" fontAlgn="ctr"/>
                      <a:r>
                        <a:rPr lang="en-US" sz="1400" b="0" i="0" u="none" strike="noStrike">
                          <a:solidFill>
                            <a:srgbClr val="000000"/>
                          </a:solidFill>
                          <a:effectLst/>
                          <a:latin typeface="+mj-lt"/>
                        </a:rPr>
                        <a:t>0.40</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0.62</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0.53</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0.13</a:t>
                      </a:r>
                    </a:p>
                  </a:txBody>
                  <a:tcPr marL="9525" marR="9525" marT="9525" marB="0" anchor="ctr"/>
                </a:tc>
                <a:tc>
                  <a:txBody>
                    <a:bodyPr/>
                    <a:lstStyle/>
                    <a:p>
                      <a:pPr algn="ctr" fontAlgn="ctr"/>
                      <a:r>
                        <a:rPr lang="en-US" sz="1400" b="0" i="0" u="none" strike="noStrike">
                          <a:solidFill>
                            <a:srgbClr val="000000"/>
                          </a:solidFill>
                          <a:effectLst/>
                          <a:latin typeface="+mj-lt"/>
                        </a:rPr>
                        <a:t>-0.45</a:t>
                      </a:r>
                    </a:p>
                  </a:txBody>
                  <a:tcPr marL="9525" marR="9525" marT="9525" marB="0" anchor="ctr"/>
                </a:tc>
                <a:tc>
                  <a:txBody>
                    <a:bodyPr/>
                    <a:lstStyle/>
                    <a:p>
                      <a:pPr algn="ctr" fontAlgn="ctr"/>
                      <a:r>
                        <a:rPr lang="en-US" sz="1400" b="0" i="0" u="none" strike="noStrike">
                          <a:solidFill>
                            <a:srgbClr val="000000"/>
                          </a:solidFill>
                          <a:effectLst/>
                          <a:latin typeface="+mj-lt"/>
                        </a:rPr>
                        <a:t>-0.17</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density</a:t>
                      </a:r>
                    </a:p>
                  </a:txBody>
                  <a:tcPr marL="9525" marR="9525" marT="9525" marB="0" anchor="ctr"/>
                </a:tc>
                <a:tc>
                  <a:txBody>
                    <a:bodyPr/>
                    <a:lstStyle/>
                    <a:p>
                      <a:pPr algn="ctr" fontAlgn="ctr"/>
                      <a:r>
                        <a:rPr lang="en-US" sz="1400" b="0" i="0" u="none" strike="noStrike">
                          <a:solidFill>
                            <a:srgbClr val="000000"/>
                          </a:solidFill>
                          <a:effectLst/>
                          <a:latin typeface="+mj-lt"/>
                        </a:rPr>
                        <a:t>0.27</a:t>
                      </a:r>
                    </a:p>
                  </a:txBody>
                  <a:tcPr marL="9525" marR="9525" marT="9525" marB="0" anchor="ctr"/>
                </a:tc>
                <a:tc>
                  <a:txBody>
                    <a:bodyPr/>
                    <a:lstStyle/>
                    <a:p>
                      <a:pPr algn="ctr" fontAlgn="ctr"/>
                      <a:r>
                        <a:rPr lang="en-US" sz="1400" b="0" i="0" u="none" strike="noStrike">
                          <a:solidFill>
                            <a:srgbClr val="000000"/>
                          </a:solidFill>
                          <a:effectLst/>
                          <a:latin typeface="+mj-lt"/>
                        </a:rPr>
                        <a:t>0.03</a:t>
                      </a: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0.84</a:t>
                      </a:r>
                    </a:p>
                  </a:txBody>
                  <a:tcPr marL="9525" marR="9525" marT="9525" marB="0" anchor="ctr"/>
                </a:tc>
                <a:tc>
                  <a:txBody>
                    <a:bodyPr/>
                    <a:lstStyle/>
                    <a:p>
                      <a:pPr algn="ctr" fontAlgn="ctr"/>
                      <a:r>
                        <a:rPr lang="en-US" sz="1400" b="0" i="0" u="none" strike="noStrike">
                          <a:solidFill>
                            <a:srgbClr val="000000"/>
                          </a:solidFill>
                          <a:effectLst/>
                          <a:latin typeface="+mj-lt"/>
                        </a:rPr>
                        <a:t>0.26</a:t>
                      </a:r>
                    </a:p>
                  </a:txBody>
                  <a:tcPr marL="9525" marR="9525" marT="9525" marB="0" anchor="ctr"/>
                </a:tc>
                <a:tc>
                  <a:txBody>
                    <a:bodyPr/>
                    <a:lstStyle/>
                    <a:p>
                      <a:pPr algn="ctr" fontAlgn="ctr"/>
                      <a:r>
                        <a:rPr lang="en-US" sz="1400" b="0" i="0" u="none" strike="noStrike">
                          <a:solidFill>
                            <a:srgbClr val="000000"/>
                          </a:solidFill>
                          <a:effectLst/>
                          <a:latin typeface="+mj-lt"/>
                        </a:rPr>
                        <a:t>0.29</a:t>
                      </a:r>
                    </a:p>
                  </a:txBody>
                  <a:tcPr marL="9525" marR="9525" marT="9525" marB="0" anchor="ctr"/>
                </a:tc>
                <a:tc>
                  <a:txBody>
                    <a:bodyPr/>
                    <a:lstStyle/>
                    <a:p>
                      <a:pPr algn="ctr" fontAlgn="ctr"/>
                      <a:r>
                        <a:rPr lang="en-US" sz="1400" b="0" i="0" u="none" strike="noStrike" dirty="0">
                          <a:solidFill>
                            <a:srgbClr val="000000"/>
                          </a:solidFill>
                          <a:effectLst/>
                          <a:latin typeface="+mj-lt"/>
                        </a:rPr>
                        <a:t>0.53</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-0.78</a:t>
                      </a:r>
                    </a:p>
                  </a:txBody>
                  <a:tcPr marL="9525" marR="9525" marT="9525" marB="0" anchor="ctr"/>
                </a:tc>
                <a:tc>
                  <a:txBody>
                    <a:bodyPr/>
                    <a:lstStyle/>
                    <a:p>
                      <a:pPr algn="ctr" fontAlgn="ctr"/>
                      <a:r>
                        <a:rPr lang="en-US" sz="1400" b="0" i="0" u="none" strike="noStrike">
                          <a:solidFill>
                            <a:srgbClr val="000000"/>
                          </a:solidFill>
                          <a:effectLst/>
                          <a:latin typeface="+mj-lt"/>
                        </a:rPr>
                        <a:t>-0.27</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pH</a:t>
                      </a:r>
                    </a:p>
                  </a:txBody>
                  <a:tcPr marL="9525" marR="9525" marT="9525" marB="0" anchor="ctr"/>
                </a:tc>
                <a:tc>
                  <a:txBody>
                    <a:bodyPr/>
                    <a:lstStyle/>
                    <a:p>
                      <a:pPr algn="ctr" fontAlgn="ctr"/>
                      <a:r>
                        <a:rPr lang="en-US" sz="1400" b="0" i="0" u="none" strike="noStrike">
                          <a:solidFill>
                            <a:srgbClr val="000000"/>
                          </a:solidFill>
                          <a:effectLst/>
                          <a:latin typeface="+mj-lt"/>
                        </a:rPr>
                        <a:t>-0.43</a:t>
                      </a:r>
                    </a:p>
                  </a:txBody>
                  <a:tcPr marL="9525" marR="9525" marT="9525" marB="0" anchor="ctr"/>
                </a:tc>
                <a:tc>
                  <a:txBody>
                    <a:bodyPr/>
                    <a:lstStyle/>
                    <a:p>
                      <a:pPr algn="ctr" fontAlgn="ctr"/>
                      <a:r>
                        <a:rPr lang="en-US" sz="1400" b="0" i="0" u="none" strike="noStrike">
                          <a:solidFill>
                            <a:srgbClr val="000000"/>
                          </a:solidFill>
                          <a:effectLst/>
                          <a:latin typeface="+mj-lt"/>
                        </a:rPr>
                        <a:t>-0.03</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c>
                  <a:txBody>
                    <a:bodyPr/>
                    <a:lstStyle/>
                    <a:p>
                      <a:pPr algn="ctr" fontAlgn="ctr"/>
                      <a:r>
                        <a:rPr lang="en-US" sz="1400" b="0" i="0" u="none" strike="noStrike">
                          <a:solidFill>
                            <a:srgbClr val="000000"/>
                          </a:solidFill>
                          <a:effectLst/>
                          <a:latin typeface="+mj-lt"/>
                        </a:rPr>
                        <a:t>-0.19</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c>
                  <a:txBody>
                    <a:bodyPr/>
                    <a:lstStyle/>
                    <a:p>
                      <a:pPr algn="ctr" fontAlgn="ctr"/>
                      <a:r>
                        <a:rPr lang="en-US" sz="1400" b="0" i="0" u="none" strike="noStrike">
                          <a:solidFill>
                            <a:srgbClr val="000000"/>
                          </a:solidFill>
                          <a:effectLst/>
                          <a:latin typeface="+mj-lt"/>
                        </a:rPr>
                        <a:t>0.12</a:t>
                      </a:r>
                    </a:p>
                  </a:txBody>
                  <a:tcPr marL="9525" marR="9525" marT="9525" marB="0" anchor="ctr"/>
                </a:tc>
                <a:tc>
                  <a:txBody>
                    <a:bodyPr/>
                    <a:lstStyle/>
                    <a:p>
                      <a:pPr algn="ctr" fontAlgn="ctr"/>
                      <a:r>
                        <a:rPr lang="en-US" sz="1400" b="0" i="0" u="none" strike="noStrike">
                          <a:solidFill>
                            <a:srgbClr val="000000"/>
                          </a:solidFill>
                          <a:effectLst/>
                          <a:latin typeface="+mj-lt"/>
                        </a:rPr>
                        <a:t>0.08</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sulphates</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-0.03</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0.13</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alcohol</a:t>
                      </a:r>
                    </a:p>
                  </a:txBody>
                  <a:tcPr marL="9525" marR="9525" marT="9525" marB="0" anchor="ctr"/>
                </a:tc>
                <a:tc>
                  <a:txBody>
                    <a:bodyPr/>
                    <a:lstStyle/>
                    <a:p>
                      <a:pPr algn="ctr" fontAlgn="ctr"/>
                      <a:r>
                        <a:rPr lang="en-US" sz="1400" b="0" i="0" u="none" strike="noStrike">
                          <a:solidFill>
                            <a:srgbClr val="000000"/>
                          </a:solidFill>
                          <a:effectLst/>
                          <a:latin typeface="+mj-lt"/>
                        </a:rPr>
                        <a:t>-0.12</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-0.08</a:t>
                      </a:r>
                    </a:p>
                  </a:txBody>
                  <a:tcPr marL="9525" marR="9525" marT="9525" marB="0" anchor="ctr"/>
                </a:tc>
                <a:tc>
                  <a:txBody>
                    <a:bodyPr/>
                    <a:lstStyle/>
                    <a:p>
                      <a:pPr algn="ctr" fontAlgn="ctr"/>
                      <a:r>
                        <a:rPr lang="en-US" sz="1400" b="0" i="0" u="none" strike="noStrike">
                          <a:solidFill>
                            <a:srgbClr val="000000"/>
                          </a:solidFill>
                          <a:effectLst/>
                          <a:latin typeface="+mj-lt"/>
                        </a:rPr>
                        <a:t>-0.45</a:t>
                      </a:r>
                    </a:p>
                  </a:txBody>
                  <a:tcPr marL="9525" marR="9525" marT="9525" marB="0" anchor="ctr"/>
                </a:tc>
                <a:tc>
                  <a:txBody>
                    <a:bodyPr/>
                    <a:lstStyle/>
                    <a:p>
                      <a:pPr algn="ctr" fontAlgn="ctr"/>
                      <a:r>
                        <a:rPr lang="en-US" sz="1400" b="0" i="0" u="none" strike="noStrike">
                          <a:solidFill>
                            <a:srgbClr val="000000"/>
                          </a:solidFill>
                          <a:effectLst/>
                          <a:latin typeface="+mj-lt"/>
                        </a:rPr>
                        <a:t>-0.36</a:t>
                      </a:r>
                    </a:p>
                  </a:txBody>
                  <a:tcPr marL="9525" marR="9525" marT="9525" marB="0" anchor="ctr"/>
                </a:tc>
                <a:tc>
                  <a:txBody>
                    <a:bodyPr/>
                    <a:lstStyle/>
                    <a:p>
                      <a:pPr algn="ctr" fontAlgn="ctr"/>
                      <a:r>
                        <a:rPr lang="en-US" sz="1400" b="0" i="0" u="none" strike="noStrike">
                          <a:solidFill>
                            <a:srgbClr val="000000"/>
                          </a:solidFill>
                          <a:effectLst/>
                          <a:latin typeface="+mj-lt"/>
                        </a:rPr>
                        <a:t>-0.25</a:t>
                      </a:r>
                    </a:p>
                  </a:txBody>
                  <a:tcPr marL="9525" marR="9525" marT="9525" marB="0" anchor="ctr"/>
                </a:tc>
                <a:tc>
                  <a:txBody>
                    <a:bodyPr/>
                    <a:lstStyle/>
                    <a:p>
                      <a:pPr algn="ctr" fontAlgn="ctr"/>
                      <a:r>
                        <a:rPr lang="en-US" sz="1400" b="0" i="0" u="none" strike="noStrike">
                          <a:solidFill>
                            <a:srgbClr val="000000"/>
                          </a:solidFill>
                          <a:effectLst/>
                          <a:latin typeface="+mj-lt"/>
                        </a:rPr>
                        <a:t>-0.45</a:t>
                      </a:r>
                    </a:p>
                  </a:txBody>
                  <a:tcPr marL="9525" marR="9525" marT="9525" marB="0" anchor="ctr"/>
                </a:tc>
                <a:tc>
                  <a:txBody>
                    <a:bodyPr/>
                    <a:lstStyle/>
                    <a:p>
                      <a:pPr algn="ctr" fontAlgn="ctr"/>
                      <a:r>
                        <a:rPr lang="en-US" sz="1400" b="0" i="0" u="none" strike="noStrike">
                          <a:solidFill>
                            <a:srgbClr val="000000"/>
                          </a:solidFill>
                          <a:effectLst/>
                          <a:latin typeface="+mj-lt"/>
                        </a:rPr>
                        <a:t>-0.78</a:t>
                      </a:r>
                    </a:p>
                  </a:txBody>
                  <a:tcPr marL="9525" marR="9525" marT="9525" marB="0" anchor="ctr"/>
                </a:tc>
                <a:tc>
                  <a:txBody>
                    <a:bodyPr/>
                    <a:lstStyle/>
                    <a:p>
                      <a:pPr algn="ctr" fontAlgn="ctr"/>
                      <a:r>
                        <a:rPr lang="en-US" sz="1400" b="0" i="0" u="none" strike="noStrike">
                          <a:solidFill>
                            <a:srgbClr val="000000"/>
                          </a:solidFill>
                          <a:effectLst/>
                          <a:latin typeface="+mj-lt"/>
                        </a:rPr>
                        <a:t>0.12</a:t>
                      </a:r>
                    </a:p>
                  </a:txBody>
                  <a:tcPr marL="9525" marR="9525" marT="9525" marB="0" anchor="ctr"/>
                </a:tc>
                <a:tc>
                  <a:txBody>
                    <a:bodyPr/>
                    <a:lstStyle/>
                    <a:p>
                      <a:pPr algn="ctr" fontAlgn="ctr"/>
                      <a:r>
                        <a:rPr lang="en-US" sz="1400" b="0" i="0" u="none" strike="noStrike" dirty="0">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1.00</a:t>
                      </a:r>
                    </a:p>
                  </a:txBody>
                  <a:tcPr marL="9525" marR="9525" marT="9525" marB="0" anchor="ctr"/>
                </a:tc>
                <a:tc>
                  <a:txBody>
                    <a:bodyPr/>
                    <a:lstStyle/>
                    <a:p>
                      <a:pPr algn="ctr" fontAlgn="ctr"/>
                      <a:r>
                        <a:rPr lang="en-US" sz="1400" b="0" i="0" u="none" strike="noStrike">
                          <a:solidFill>
                            <a:srgbClr val="000000"/>
                          </a:solidFill>
                          <a:effectLst/>
                          <a:latin typeface="+mj-lt"/>
                        </a:rPr>
                        <a:t>0.38</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binary</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-0.23</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-0.18</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-0.17</a:t>
                      </a:r>
                    </a:p>
                  </a:txBody>
                  <a:tcPr marL="9525" marR="9525" marT="9525" marB="0" anchor="ctr"/>
                </a:tc>
                <a:tc>
                  <a:txBody>
                    <a:bodyPr/>
                    <a:lstStyle/>
                    <a:p>
                      <a:pPr algn="ctr" fontAlgn="ctr"/>
                      <a:r>
                        <a:rPr lang="en-US" sz="1400" b="0" i="0" u="none" strike="noStrike">
                          <a:solidFill>
                            <a:srgbClr val="000000"/>
                          </a:solidFill>
                          <a:effectLst/>
                          <a:latin typeface="+mj-lt"/>
                        </a:rPr>
                        <a:t>-0.27</a:t>
                      </a:r>
                    </a:p>
                  </a:txBody>
                  <a:tcPr marL="9525" marR="9525" marT="9525" marB="0" anchor="ctr"/>
                </a:tc>
                <a:tc>
                  <a:txBody>
                    <a:bodyPr/>
                    <a:lstStyle/>
                    <a:p>
                      <a:pPr algn="ctr" fontAlgn="ctr"/>
                      <a:r>
                        <a:rPr lang="en-US" sz="1400" b="0" i="0" u="none" strike="noStrike">
                          <a:solidFill>
                            <a:srgbClr val="000000"/>
                          </a:solidFill>
                          <a:effectLst/>
                          <a:latin typeface="+mj-lt"/>
                        </a:rPr>
                        <a:t>0.08</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dirty="0">
                          <a:solidFill>
                            <a:srgbClr val="000000"/>
                          </a:solidFill>
                          <a:effectLst/>
                          <a:latin typeface="+mj-lt"/>
                        </a:rPr>
                        <a:t>0.38</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tc>
              </a:tr>
            </a:tbl>
          </a:graphicData>
        </a:graphic>
      </p:graphicFrame>
      <p:sp>
        <p:nvSpPr>
          <p:cNvPr id="9" name="Content Placeholder 2"/>
          <p:cNvSpPr>
            <a:spLocks noGrp="1"/>
          </p:cNvSpPr>
          <p:nvPr>
            <p:ph idx="1"/>
          </p:nvPr>
        </p:nvSpPr>
        <p:spPr>
          <a:xfrm>
            <a:off x="1130270" y="1505706"/>
            <a:ext cx="9603275" cy="3294576"/>
          </a:xfrm>
        </p:spPr>
        <p:txBody>
          <a:bodyPr/>
          <a:lstStyle/>
          <a:p>
            <a:r>
              <a:rPr lang="en-US" dirty="0" smtClean="0"/>
              <a:t>White Wine Correlation Table</a:t>
            </a:r>
            <a:endParaRPr lang="en-US" dirty="0"/>
          </a:p>
        </p:txBody>
      </p:sp>
    </p:spTree>
    <p:extLst>
      <p:ext uri="{BB962C8B-B14F-4D97-AF65-F5344CB8AC3E}">
        <p14:creationId xmlns:p14="http://schemas.microsoft.com/office/powerpoint/2010/main" val="16722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p:txBody>
          <a:bodyPr/>
          <a:lstStyle/>
          <a:p>
            <a:r>
              <a:rPr lang="en-US" dirty="0"/>
              <a:t>Analysis approach: Training and Testing Sets</a:t>
            </a:r>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70" y="1899055"/>
            <a:ext cx="9603275" cy="3294576"/>
          </a:xfrm>
        </p:spPr>
        <p:txBody>
          <a:bodyPr>
            <a:noAutofit/>
          </a:bodyPr>
          <a:lstStyle/>
          <a:p>
            <a:r>
              <a:rPr lang="en-US" sz="1800" dirty="0" smtClean="0"/>
              <a:t>Separating the data set into a training and testing set provides a way to evaluate the performance of the model when new observations are introduced</a:t>
            </a:r>
          </a:p>
          <a:p>
            <a:r>
              <a:rPr lang="en-US" sz="1800" dirty="0" smtClean="0"/>
              <a:t>If the model is over fitted, it will perform well with the training set and poorly with the testing set.</a:t>
            </a:r>
          </a:p>
          <a:p>
            <a:r>
              <a:rPr lang="en-US" sz="1800" dirty="0" smtClean="0"/>
              <a:t>For </a:t>
            </a:r>
            <a:r>
              <a:rPr lang="en-US" sz="1800" dirty="0"/>
              <a:t>each wine color, </a:t>
            </a:r>
            <a:r>
              <a:rPr lang="en-US" sz="1800" dirty="0" smtClean="0"/>
              <a:t>the data was randomly </a:t>
            </a:r>
            <a:r>
              <a:rPr lang="en-US" sz="1800" dirty="0"/>
              <a:t>split </a:t>
            </a:r>
            <a:r>
              <a:rPr lang="en-US" sz="1800" dirty="0" smtClean="0"/>
              <a:t>by the </a:t>
            </a:r>
            <a:r>
              <a:rPr lang="en-US" sz="1800" dirty="0"/>
              <a:t>number of observations into a training (67%) and testing (33%)</a:t>
            </a:r>
          </a:p>
          <a:p>
            <a:r>
              <a:rPr lang="en-US" sz="1800" dirty="0"/>
              <a:t>Split </a:t>
            </a:r>
            <a:r>
              <a:rPr lang="en-US" sz="1800" dirty="0" smtClean="0"/>
              <a:t>method:</a:t>
            </a:r>
            <a:endParaRPr lang="en-US" sz="1800" dirty="0"/>
          </a:p>
          <a:p>
            <a:pPr lvl="1"/>
            <a:r>
              <a:rPr lang="en-US" sz="1600" dirty="0" err="1"/>
              <a:t>sample.split</a:t>
            </a:r>
            <a:r>
              <a:rPr lang="en-US" sz="1600" dirty="0"/>
              <a:t> from </a:t>
            </a:r>
            <a:r>
              <a:rPr lang="en-US" sz="1600" dirty="0" err="1"/>
              <a:t>caTools</a:t>
            </a:r>
            <a:r>
              <a:rPr lang="en-US" sz="1600" dirty="0"/>
              <a:t> </a:t>
            </a:r>
            <a:r>
              <a:rPr lang="en-US" sz="1600" dirty="0" smtClean="0"/>
              <a:t>package</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161446348"/>
              </p:ext>
            </p:extLst>
          </p:nvPr>
        </p:nvGraphicFramePr>
        <p:xfrm>
          <a:off x="2305133" y="5172913"/>
          <a:ext cx="7434695" cy="1111839"/>
        </p:xfrm>
        <a:graphic>
          <a:graphicData uri="http://schemas.openxmlformats.org/drawingml/2006/table">
            <a:tbl>
              <a:tblPr firstRow="1" bandRow="1">
                <a:tableStyleId>{5C22544A-7EE6-4342-B048-85BDC9FD1C3A}</a:tableStyleId>
              </a:tblPr>
              <a:tblGrid>
                <a:gridCol w="851015"/>
                <a:gridCol w="2194560"/>
                <a:gridCol w="2194560"/>
                <a:gridCol w="2194560"/>
              </a:tblGrid>
              <a:tr h="370840">
                <a:tc>
                  <a:txBody>
                    <a:bodyPr/>
                    <a:lstStyle/>
                    <a:p>
                      <a:endParaRPr lang="en-US" dirty="0"/>
                    </a:p>
                  </a:txBody>
                  <a:tcPr/>
                </a:tc>
                <a:tc>
                  <a:txBody>
                    <a:bodyPr/>
                    <a:lstStyle/>
                    <a:p>
                      <a:pPr algn="ctr"/>
                      <a:r>
                        <a:rPr lang="en-US" dirty="0" smtClean="0"/>
                        <a:t>Training Set (67%)</a:t>
                      </a:r>
                      <a:endParaRPr lang="en-US" dirty="0"/>
                    </a:p>
                  </a:txBody>
                  <a:tcPr/>
                </a:tc>
                <a:tc>
                  <a:txBody>
                    <a:bodyPr/>
                    <a:lstStyle/>
                    <a:p>
                      <a:pPr algn="ctr"/>
                      <a:r>
                        <a:rPr lang="en-US" dirty="0" smtClean="0"/>
                        <a:t>Testing Set (33%)</a:t>
                      </a:r>
                      <a:endParaRPr lang="en-US" dirty="0"/>
                    </a:p>
                  </a:txBody>
                  <a:tcPr/>
                </a:tc>
                <a:tc>
                  <a:txBody>
                    <a:bodyPr/>
                    <a:lstStyle/>
                    <a:p>
                      <a:pPr algn="ctr"/>
                      <a:r>
                        <a:rPr lang="en-US" dirty="0" smtClean="0"/>
                        <a:t>Total Wines</a:t>
                      </a:r>
                      <a:endParaRPr lang="en-US" dirty="0"/>
                    </a:p>
                  </a:txBody>
                  <a:tcPr/>
                </a:tc>
              </a:tr>
              <a:tr h="370159">
                <a:tc>
                  <a:txBody>
                    <a:bodyPr/>
                    <a:lstStyle/>
                    <a:p>
                      <a:r>
                        <a:rPr lang="en-US" dirty="0" smtClean="0"/>
                        <a:t>Red</a:t>
                      </a:r>
                      <a:endParaRPr lang="en-US" dirty="0"/>
                    </a:p>
                  </a:txBody>
                  <a:tcPr/>
                </a:tc>
                <a:tc>
                  <a:txBody>
                    <a:bodyPr/>
                    <a:lstStyle/>
                    <a:p>
                      <a:pPr algn="ctr"/>
                      <a:r>
                        <a:rPr lang="en-US" dirty="0" smtClean="0"/>
                        <a:t>1,071</a:t>
                      </a:r>
                      <a:endParaRPr lang="en-US" dirty="0"/>
                    </a:p>
                  </a:txBody>
                  <a:tcPr/>
                </a:tc>
                <a:tc>
                  <a:txBody>
                    <a:bodyPr/>
                    <a:lstStyle/>
                    <a:p>
                      <a:pPr algn="ctr"/>
                      <a:r>
                        <a:rPr lang="en-US" dirty="0" smtClean="0"/>
                        <a:t>528</a:t>
                      </a:r>
                      <a:endParaRPr lang="en-US" dirty="0"/>
                    </a:p>
                  </a:txBody>
                  <a:tcPr/>
                </a:tc>
                <a:tc>
                  <a:txBody>
                    <a:bodyPr/>
                    <a:lstStyle/>
                    <a:p>
                      <a:pPr algn="ctr"/>
                      <a:r>
                        <a:rPr lang="en-US" dirty="0" smtClean="0"/>
                        <a:t>1,599</a:t>
                      </a:r>
                      <a:endParaRPr lang="en-US" dirty="0"/>
                    </a:p>
                  </a:txBody>
                  <a:tcPr/>
                </a:tc>
              </a:tr>
              <a:tr h="370840">
                <a:tc>
                  <a:txBody>
                    <a:bodyPr/>
                    <a:lstStyle/>
                    <a:p>
                      <a:r>
                        <a:rPr lang="en-US" dirty="0" smtClean="0"/>
                        <a:t>White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3,282</a:t>
                      </a:r>
                    </a:p>
                  </a:txBody>
                  <a:tcPr/>
                </a:tc>
                <a:tc>
                  <a:txBody>
                    <a:bodyPr/>
                    <a:lstStyle/>
                    <a:p>
                      <a:pPr algn="ctr"/>
                      <a:r>
                        <a:rPr lang="en-US" dirty="0" smtClean="0"/>
                        <a:t>1,616</a:t>
                      </a:r>
                      <a:endParaRPr lang="en-US" dirty="0"/>
                    </a:p>
                  </a:txBody>
                  <a:tcPr/>
                </a:tc>
                <a:tc>
                  <a:txBody>
                    <a:bodyPr/>
                    <a:lstStyle/>
                    <a:p>
                      <a:pPr algn="ctr"/>
                      <a:r>
                        <a:rPr lang="en-US" dirty="0" smtClean="0"/>
                        <a:t>4,898</a:t>
                      </a:r>
                      <a:endParaRPr lang="en-US" dirty="0"/>
                    </a:p>
                  </a:txBody>
                  <a:tcPr/>
                </a:tc>
              </a:tr>
            </a:tbl>
          </a:graphicData>
        </a:graphic>
      </p:graphicFrame>
    </p:spTree>
    <p:extLst>
      <p:ext uri="{BB962C8B-B14F-4D97-AF65-F5344CB8AC3E}">
        <p14:creationId xmlns:p14="http://schemas.microsoft.com/office/powerpoint/2010/main" val="3643605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29166" y="953337"/>
            <a:ext cx="9607661" cy="495454"/>
          </a:xfrm>
        </p:spPr>
        <p:txBody>
          <a:bodyPr>
            <a:normAutofit fontScale="90000"/>
          </a:bodyPr>
          <a:lstStyle/>
          <a:p>
            <a:r>
              <a:rPr lang="en-US" dirty="0"/>
              <a:t>Analysis approach: </a:t>
            </a:r>
            <a:r>
              <a:rPr lang="en-US" dirty="0" err="1" smtClean="0"/>
              <a:t>glm</a:t>
            </a:r>
            <a:r>
              <a:rPr lang="en-US" dirty="0" smtClean="0"/>
              <a:t> </a:t>
            </a:r>
            <a:r>
              <a:rPr lang="en-US" dirty="0"/>
              <a:t>model</a:t>
            </a:r>
          </a:p>
        </p:txBody>
      </p:sp>
      <p:sp>
        <p:nvSpPr>
          <p:cNvPr id="4" name="Text Placeholder 3"/>
          <p:cNvSpPr>
            <a:spLocks noGrp="1"/>
          </p:cNvSpPr>
          <p:nvPr>
            <p:ph type="body" idx="1"/>
          </p:nvPr>
        </p:nvSpPr>
        <p:spPr>
          <a:xfrm>
            <a:off x="1087679" y="1801209"/>
            <a:ext cx="4645152" cy="430951"/>
          </a:xfrm>
        </p:spPr>
        <p:txBody>
          <a:bodyPr anchor="t" anchorCtr="0">
            <a:noAutofit/>
          </a:bodyPr>
          <a:lstStyle/>
          <a:p>
            <a:r>
              <a:rPr lang="en-US" sz="1600" dirty="0" smtClean="0"/>
              <a:t>Logistic Regression – All variables</a:t>
            </a:r>
            <a:endParaRPr lang="en-US" sz="16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sz="half" idx="2"/>
          </p:nvPr>
        </p:nvSpPr>
        <p:spPr>
          <a:xfrm>
            <a:off x="1087679" y="2261010"/>
            <a:ext cx="4645152" cy="2991474"/>
          </a:xfrm>
        </p:spPr>
        <p:txBody>
          <a:bodyPr>
            <a:normAutofit/>
          </a:bodyPr>
          <a:lstStyle/>
          <a:p>
            <a:r>
              <a:rPr lang="en-US" sz="1400" dirty="0"/>
              <a:t>With each training set, created a </a:t>
            </a:r>
            <a:r>
              <a:rPr lang="en-US" sz="1400" dirty="0" err="1"/>
              <a:t>glm</a:t>
            </a:r>
            <a:r>
              <a:rPr lang="en-US" sz="1400" dirty="0"/>
              <a:t> (generalized linear model) using all variables in the data </a:t>
            </a:r>
            <a:r>
              <a:rPr lang="en-US" sz="1400" dirty="0" smtClean="0"/>
              <a:t>set</a:t>
            </a:r>
          </a:p>
          <a:p>
            <a:r>
              <a:rPr lang="en-US" sz="1400" dirty="0" smtClean="0"/>
              <a:t>Red:</a:t>
            </a:r>
            <a:endParaRPr lang="en-US" sz="1400" dirty="0"/>
          </a:p>
          <a:p>
            <a:pPr lvl="1"/>
            <a:r>
              <a:rPr lang="en-US" sz="1200" dirty="0" err="1"/>
              <a:t>glm</a:t>
            </a:r>
            <a:r>
              <a:rPr lang="en-US" sz="1200" dirty="0"/>
              <a:t>(formula = binary ~ ., family = binomial, data = </a:t>
            </a:r>
            <a:r>
              <a:rPr lang="en-US" sz="1200" dirty="0" err="1" smtClean="0"/>
              <a:t>redrain</a:t>
            </a:r>
            <a:r>
              <a:rPr lang="en-US" sz="1200" dirty="0" smtClean="0"/>
              <a:t>)</a:t>
            </a:r>
          </a:p>
          <a:p>
            <a:r>
              <a:rPr lang="en-US" sz="1400" dirty="0" smtClean="0"/>
              <a:t>White:</a:t>
            </a:r>
            <a:endParaRPr lang="en-US" sz="1400" dirty="0"/>
          </a:p>
          <a:p>
            <a:pPr marL="685800" lvl="2">
              <a:spcBef>
                <a:spcPts val="1000"/>
              </a:spcBef>
            </a:pPr>
            <a:r>
              <a:rPr lang="en-US" sz="1200" dirty="0" err="1"/>
              <a:t>glm</a:t>
            </a:r>
            <a:r>
              <a:rPr lang="en-US" sz="1200" dirty="0"/>
              <a:t>(formula = binary ~ ., family = binomial, data = </a:t>
            </a:r>
            <a:r>
              <a:rPr lang="en-US" sz="1200" dirty="0" err="1" smtClean="0"/>
              <a:t>whiteTrain</a:t>
            </a:r>
            <a:r>
              <a:rPr lang="en-US" sz="1200" dirty="0"/>
              <a:t>)</a:t>
            </a:r>
          </a:p>
          <a:p>
            <a:endParaRPr lang="en-US" sz="1400" dirty="0"/>
          </a:p>
          <a:p>
            <a:pPr lvl="1"/>
            <a:endParaRPr lang="en-US" sz="1200" dirty="0"/>
          </a:p>
        </p:txBody>
      </p:sp>
      <p:sp>
        <p:nvSpPr>
          <p:cNvPr id="5" name="Text Placeholder 4"/>
          <p:cNvSpPr>
            <a:spLocks noGrp="1"/>
          </p:cNvSpPr>
          <p:nvPr>
            <p:ph type="body" sz="quarter" idx="3"/>
          </p:nvPr>
        </p:nvSpPr>
        <p:spPr>
          <a:xfrm>
            <a:off x="6282335" y="1804663"/>
            <a:ext cx="4645152" cy="802237"/>
          </a:xfrm>
        </p:spPr>
        <p:txBody>
          <a:bodyPr anchor="t" anchorCtr="0">
            <a:noAutofit/>
          </a:bodyPr>
          <a:lstStyle/>
          <a:p>
            <a:r>
              <a:rPr lang="en-US" sz="1600" dirty="0" smtClean="0"/>
              <a:t>Logistic Regression with Stepwise Method</a:t>
            </a:r>
            <a:endParaRPr lang="en-US" sz="1600" dirty="0"/>
          </a:p>
        </p:txBody>
      </p:sp>
      <p:sp>
        <p:nvSpPr>
          <p:cNvPr id="6" name="Content Placeholder 5"/>
          <p:cNvSpPr>
            <a:spLocks noGrp="1"/>
          </p:cNvSpPr>
          <p:nvPr>
            <p:ph sz="quarter" idx="4"/>
          </p:nvPr>
        </p:nvSpPr>
        <p:spPr>
          <a:xfrm>
            <a:off x="6282335" y="2258231"/>
            <a:ext cx="4645152" cy="3047416"/>
          </a:xfrm>
        </p:spPr>
        <p:txBody>
          <a:bodyPr>
            <a:noAutofit/>
          </a:bodyPr>
          <a:lstStyle/>
          <a:p>
            <a:r>
              <a:rPr lang="en-US" sz="1400" dirty="0"/>
              <a:t>Incorporated stepwise method to help identify the independent variables that attributed to a high performing </a:t>
            </a:r>
            <a:r>
              <a:rPr lang="en-US" sz="1400" dirty="0" smtClean="0"/>
              <a:t>model</a:t>
            </a:r>
          </a:p>
          <a:p>
            <a:r>
              <a:rPr lang="en-US" sz="1400" dirty="0" smtClean="0"/>
              <a:t>Red:</a:t>
            </a:r>
            <a:endParaRPr lang="en-US" sz="1400" dirty="0"/>
          </a:p>
          <a:p>
            <a:pPr lvl="1" fontAlgn="b"/>
            <a:r>
              <a:rPr lang="en-US" sz="1200" dirty="0" err="1"/>
              <a:t>glm</a:t>
            </a:r>
            <a:r>
              <a:rPr lang="en-US" sz="1200" dirty="0"/>
              <a:t>(formula = binary ~ </a:t>
            </a:r>
            <a:r>
              <a:rPr lang="en-US" sz="1200" dirty="0" err="1"/>
              <a:t>fixed.acidity</a:t>
            </a:r>
            <a:r>
              <a:rPr lang="en-US" sz="1200" dirty="0"/>
              <a:t> + </a:t>
            </a:r>
            <a:r>
              <a:rPr lang="en-US" sz="1200" dirty="0" err="1"/>
              <a:t>volatile.acidity</a:t>
            </a:r>
            <a:r>
              <a:rPr lang="en-US" sz="1200" dirty="0"/>
              <a:t> + chlorides + </a:t>
            </a:r>
            <a:r>
              <a:rPr lang="en-US" sz="1200" dirty="0" err="1"/>
              <a:t>free.sulfur.dioxide</a:t>
            </a:r>
            <a:r>
              <a:rPr lang="en-US" sz="1200" dirty="0"/>
              <a:t> + </a:t>
            </a:r>
            <a:r>
              <a:rPr lang="en-US" sz="1200" dirty="0" err="1"/>
              <a:t>total.sulfur.dioxide</a:t>
            </a:r>
            <a:r>
              <a:rPr lang="en-US" sz="1200" dirty="0"/>
              <a:t> + </a:t>
            </a:r>
            <a:r>
              <a:rPr lang="en-US" sz="1200" dirty="0" err="1"/>
              <a:t>sulphates</a:t>
            </a:r>
            <a:r>
              <a:rPr lang="en-US" sz="1200" dirty="0"/>
              <a:t> + alcohol, family = binomial, data = </a:t>
            </a:r>
            <a:r>
              <a:rPr lang="en-US" sz="1200" dirty="0" err="1"/>
              <a:t>redTrain</a:t>
            </a:r>
            <a:r>
              <a:rPr lang="en-US" sz="1200" dirty="0" smtClean="0"/>
              <a:t>)</a:t>
            </a:r>
          </a:p>
          <a:p>
            <a:pPr fontAlgn="b"/>
            <a:r>
              <a:rPr lang="en-US" sz="1400" dirty="0" smtClean="0"/>
              <a:t>White:</a:t>
            </a:r>
          </a:p>
          <a:p>
            <a:pPr lvl="1" fontAlgn="b"/>
            <a:r>
              <a:rPr lang="en-US" sz="1200" dirty="0" err="1"/>
              <a:t>glm</a:t>
            </a:r>
            <a:r>
              <a:rPr lang="en-US" sz="1200" dirty="0"/>
              <a:t>(formula = binary ~ </a:t>
            </a:r>
            <a:r>
              <a:rPr lang="en-US" sz="1200" dirty="0" err="1"/>
              <a:t>volatile.acidity</a:t>
            </a:r>
            <a:r>
              <a:rPr lang="en-US" sz="1200" dirty="0"/>
              <a:t> + </a:t>
            </a:r>
            <a:r>
              <a:rPr lang="en-US" sz="1200" dirty="0" err="1"/>
              <a:t>residual.sugar</a:t>
            </a:r>
            <a:r>
              <a:rPr lang="en-US" sz="1200" dirty="0"/>
              <a:t> + </a:t>
            </a:r>
            <a:r>
              <a:rPr lang="en-US" sz="1200" dirty="0" err="1"/>
              <a:t>free.sulfur.dioxide</a:t>
            </a:r>
            <a:r>
              <a:rPr lang="en-US" sz="1200" dirty="0"/>
              <a:t> + density + pH + </a:t>
            </a:r>
            <a:r>
              <a:rPr lang="en-US" sz="1200" dirty="0" err="1"/>
              <a:t>sulphates</a:t>
            </a:r>
            <a:r>
              <a:rPr lang="en-US" sz="1200" dirty="0"/>
              <a:t> + alcohol, family = binomial, data = </a:t>
            </a:r>
            <a:r>
              <a:rPr lang="en-US" sz="1200" dirty="0" err="1"/>
              <a:t>whiteTrain</a:t>
            </a:r>
            <a:r>
              <a:rPr lang="en-US" sz="1200" dirty="0" smtClean="0"/>
              <a:t>)</a:t>
            </a:r>
          </a:p>
          <a:p>
            <a:pPr lvl="1" fontAlgn="b"/>
            <a:endParaRPr lang="en-US" sz="1200" dirty="0"/>
          </a:p>
        </p:txBody>
      </p:sp>
    </p:spTree>
    <p:extLst>
      <p:ext uri="{BB962C8B-B14F-4D97-AF65-F5344CB8AC3E}">
        <p14:creationId xmlns:p14="http://schemas.microsoft.com/office/powerpoint/2010/main" val="3195516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p:txBody>
          <a:bodyPr>
            <a:normAutofit/>
          </a:bodyPr>
          <a:lstStyle/>
          <a:p>
            <a:r>
              <a:rPr lang="en-US" sz="2900" dirty="0"/>
              <a:t>Analysis </a:t>
            </a:r>
            <a:r>
              <a:rPr lang="en-US" sz="2900" dirty="0" smtClean="0"/>
              <a:t>approach (Red): </a:t>
            </a:r>
            <a:r>
              <a:rPr lang="en-US" sz="2900" dirty="0"/>
              <a:t>Investigate </a:t>
            </a:r>
            <a:r>
              <a:rPr lang="en-US" sz="2900" dirty="0" err="1"/>
              <a:t>glm</a:t>
            </a:r>
            <a:r>
              <a:rPr lang="en-US" sz="2900" dirty="0"/>
              <a:t> summary</a:t>
            </a:r>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70" y="1548166"/>
            <a:ext cx="9603275" cy="3294576"/>
          </a:xfrm>
        </p:spPr>
        <p:txBody>
          <a:bodyPr>
            <a:normAutofit/>
          </a:bodyPr>
          <a:lstStyle/>
          <a:p>
            <a:r>
              <a:rPr lang="en-US" dirty="0"/>
              <a:t>Analyzed the model using the summary function</a:t>
            </a:r>
          </a:p>
          <a:p>
            <a:r>
              <a:rPr lang="en-US" dirty="0"/>
              <a:t>Took note of each models AIC score and moved forward with the lowest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0594314"/>
              </p:ext>
            </p:extLst>
          </p:nvPr>
        </p:nvGraphicFramePr>
        <p:xfrm>
          <a:off x="1132722" y="2855877"/>
          <a:ext cx="4555068" cy="3813810"/>
        </p:xfrm>
        <a:graphic>
          <a:graphicData uri="http://schemas.openxmlformats.org/drawingml/2006/table">
            <a:tbl>
              <a:tblPr bandRow="1">
                <a:tableStyleId>{5C22544A-7EE6-4342-B048-85BDC9FD1C3A}</a:tableStyleId>
              </a:tblPr>
              <a:tblGrid>
                <a:gridCol w="1354667"/>
                <a:gridCol w="640080"/>
                <a:gridCol w="640081"/>
                <a:gridCol w="640080"/>
                <a:gridCol w="640080"/>
                <a:gridCol w="640080"/>
              </a:tblGrid>
              <a:tr h="0">
                <a:tc gridSpan="6">
                  <a:txBody>
                    <a:bodyPr/>
                    <a:lstStyle/>
                    <a:p>
                      <a:pPr marL="0" indent="5873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 family = binomial, data = </a:t>
                      </a:r>
                      <a:r>
                        <a:rPr lang="en-US" sz="900" b="0" i="0" u="none" strike="noStrike" dirty="0" err="1">
                          <a:solidFill>
                            <a:srgbClr val="000000"/>
                          </a:solidFill>
                          <a:effectLst/>
                          <a:latin typeface="Calibri"/>
                        </a:rPr>
                        <a:t>redTrain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-3.4731  -0.8624   0.3159   0.8308   2.1643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indent="5873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dirty="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Std. Error</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z value</a:t>
                      </a: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err="1">
                          <a:solidFill>
                            <a:srgbClr val="000000"/>
                          </a:solidFill>
                          <a:effectLst/>
                          <a:latin typeface="Calibri"/>
                        </a:rPr>
                        <a:t>Pr</a:t>
                      </a:r>
                      <a:r>
                        <a:rPr lang="en-US" sz="900" b="0" i="0" u="none" strike="noStrike" dirty="0">
                          <a:solidFill>
                            <a:srgbClr val="000000"/>
                          </a:solidFill>
                          <a:effectLst/>
                          <a:latin typeface="Calibri"/>
                        </a:rPr>
                        <a:t>(&gt;|z|)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1.29E+02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9.56E+01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1.351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0.1768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fixed.acidity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2.04E-01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1.21E-01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1.691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0.09085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-2.46E+00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5.58E-01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-4.407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1.05E-05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citric.acid</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-6.19E-01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6.61E-01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-0.936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0.34909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residual.sugar</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7.36E-02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6.73E-02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1.095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0.2736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chlorides</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-3.54E+00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1.91E+00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-1.847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0.06468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1.31E-02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9.93E-03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1.315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0.18846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total.sulfur.dioxide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-1.21E-02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3.35E-03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-3.599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0.00032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density</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-1.40E+02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9.76E+01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-1.435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0.15136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pH</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2.08E-01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8.70E-01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0.239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0.81148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2.76E+00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5.52E-01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5.001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5.71E-07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8.11E-01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1.25E-01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6.508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7.64E-11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dirty="0"/>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gridSpan="6">
                  <a:txBody>
                    <a:bodyPr/>
                    <a:lstStyle/>
                    <a:p>
                      <a:pPr marL="0" indent="58738" algn="l" fontAlgn="b"/>
                      <a:r>
                        <a:rPr lang="en-US" sz="900" b="0" i="0" u="none" strike="noStrike" dirty="0" err="1">
                          <a:solidFill>
                            <a:srgbClr val="000000"/>
                          </a:solidFill>
                          <a:effectLst/>
                          <a:latin typeface="Calibri"/>
                        </a:rPr>
                        <a:t>Signif</a:t>
                      </a:r>
                      <a:r>
                        <a:rPr lang="en-US"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    Null deviance: 1479.5  on 1070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Residual deviance: 1127.7  on 1059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1" i="0" u="none" strike="noStrike" dirty="0">
                          <a:solidFill>
                            <a:srgbClr val="FF0000"/>
                          </a:solidFill>
                          <a:effectLst/>
                          <a:latin typeface="Calibri"/>
                        </a:rPr>
                        <a:t>AIC: 1151.7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Number of Fisher Scoring iterations: 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5521066"/>
              </p:ext>
            </p:extLst>
          </p:nvPr>
        </p:nvGraphicFramePr>
        <p:xfrm>
          <a:off x="6318911" y="2855877"/>
          <a:ext cx="4572000" cy="3556635"/>
        </p:xfrm>
        <a:graphic>
          <a:graphicData uri="http://schemas.openxmlformats.org/drawingml/2006/table">
            <a:tbl>
              <a:tblPr bandRow="1">
                <a:tableStyleId>{5C22544A-7EE6-4342-B048-85BDC9FD1C3A}</a:tableStyleId>
              </a:tblPr>
              <a:tblGrid>
                <a:gridCol w="1371600"/>
                <a:gridCol w="640080"/>
                <a:gridCol w="640080"/>
                <a:gridCol w="640080"/>
                <a:gridCol w="640080"/>
                <a:gridCol w="640080"/>
              </a:tblGrid>
              <a:tr h="0">
                <a:tc gridSpan="6">
                  <a:txBody>
                    <a:bodyPr/>
                    <a:lstStyle/>
                    <a:p>
                      <a:pPr marL="0" indent="5238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a:t>
                      </a:r>
                      <a:r>
                        <a:rPr lang="en-US" sz="900" b="0" i="0" u="none" strike="noStrike" dirty="0" err="1">
                          <a:solidFill>
                            <a:srgbClr val="000000"/>
                          </a:solidFill>
                          <a:effectLst/>
                          <a:latin typeface="Calibri"/>
                        </a:rPr>
                        <a:t>fixed.acidity</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volatile.acidity</a:t>
                      </a:r>
                      <a:r>
                        <a:rPr lang="en-US" sz="900" b="0" i="0" u="none" strike="noStrike" dirty="0">
                          <a:solidFill>
                            <a:srgbClr val="000000"/>
                          </a:solidFill>
                          <a:effectLst/>
                          <a:latin typeface="Calibri"/>
                        </a:rPr>
                        <a:t> + chlorides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a:t>
                      </a:r>
                      <a:r>
                        <a:rPr lang="en-US" sz="900" b="0" i="0" u="none" strike="noStrike" dirty="0" err="1">
                          <a:solidFill>
                            <a:srgbClr val="000000"/>
                          </a:solidFill>
                          <a:effectLst/>
                          <a:latin typeface="Calibri"/>
                        </a:rPr>
                        <a:t>free.sulfur.dioxide</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total.sulfur.dioxide</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sulphates</a:t>
                      </a:r>
                      <a:r>
                        <a:rPr lang="en-US" sz="900" b="0" i="0" u="none" strike="noStrike" dirty="0">
                          <a:solidFill>
                            <a:srgbClr val="000000"/>
                          </a:solidFill>
                          <a:effectLst/>
                          <a:latin typeface="Calibri"/>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alcohol, family = binomial, data = </a:t>
                      </a:r>
                      <a:r>
                        <a:rPr lang="en-US" sz="900" b="0" i="0" u="none" strike="noStrike" dirty="0" err="1">
                          <a:solidFill>
                            <a:srgbClr val="000000"/>
                          </a:solidFill>
                          <a:effectLst/>
                          <a:latin typeface="Calibri"/>
                        </a:rPr>
                        <a:t>redTrain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-3.2958  -0.8542   0.3242   0.8383   2.2209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indent="5238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dirty="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0">
                <a:tc>
                  <a:txBody>
                    <a:bodyPr/>
                    <a:lstStyle/>
                    <a:p>
                      <a:pPr marL="0" indent="5238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Std. Error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z value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err="1">
                          <a:solidFill>
                            <a:srgbClr val="000000"/>
                          </a:solidFill>
                          <a:effectLst/>
                          <a:latin typeface="Calibri"/>
                        </a:rPr>
                        <a:t>Pr</a:t>
                      </a:r>
                      <a:r>
                        <a:rPr lang="en-US" sz="900" b="0" i="0" u="none" strike="noStrike" dirty="0">
                          <a:solidFill>
                            <a:srgbClr val="000000"/>
                          </a:solidFill>
                          <a:effectLst/>
                          <a:latin typeface="Calibri"/>
                        </a:rPr>
                        <a:t>(&gt;|z|)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-9.608401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1.098417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-8.747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&lt; 2e-16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fixed.acidity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0.063392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0.044532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1.424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0.155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-2.330716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0.453931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-5.135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2.83E-07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chlorides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-3.925939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1.72687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-2.273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0.023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0.014464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0.009622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1.503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0.133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total.sulfur.dioxide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-0.012346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0.003021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-4.086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4.39E-05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2.536938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0.526708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4.817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1.46E-06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0.917475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0.085443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10.738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&lt; 2e-16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182880">
                <a:tc>
                  <a:txBody>
                    <a:bodyPr/>
                    <a:lstStyle/>
                    <a:p>
                      <a:pPr marL="0" indent="5238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dirty="0"/>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0">
                <a:tc gridSpan="6">
                  <a:txBody>
                    <a:bodyPr/>
                    <a:lstStyle/>
                    <a:p>
                      <a:pPr marL="0" indent="52388" algn="l" fontAlgn="b"/>
                      <a:r>
                        <a:rPr lang="en-US" sz="900" b="0" i="0" u="none" strike="noStrike" dirty="0" err="1">
                          <a:solidFill>
                            <a:srgbClr val="000000"/>
                          </a:solidFill>
                          <a:effectLst/>
                          <a:latin typeface="Calibri"/>
                        </a:rPr>
                        <a:t>Signif</a:t>
                      </a:r>
                      <a:r>
                        <a:rPr lang="en-US"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Null deviance: 1479.5  on 1070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Residual deviance: 1131.1  on 1063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1" i="0" u="none" strike="noStrike" dirty="0">
                          <a:solidFill>
                            <a:srgbClr val="FF0000"/>
                          </a:solidFill>
                          <a:effectLst/>
                          <a:latin typeface="Calibri"/>
                        </a:rPr>
                        <a:t>AIC: 1147.1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Number of Fisher Scoring iterations: 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TextBox 5"/>
          <p:cNvSpPr txBox="1"/>
          <p:nvPr/>
        </p:nvSpPr>
        <p:spPr>
          <a:xfrm>
            <a:off x="1863197" y="2503785"/>
            <a:ext cx="3094117" cy="369332"/>
          </a:xfrm>
          <a:prstGeom prst="rect">
            <a:avLst/>
          </a:prstGeom>
          <a:noFill/>
        </p:spPr>
        <p:txBody>
          <a:bodyPr wrap="none" rtlCol="0">
            <a:spAutoFit/>
          </a:bodyPr>
          <a:lstStyle/>
          <a:p>
            <a:r>
              <a:rPr lang="en-US" b="1" dirty="0" smtClean="0"/>
              <a:t>RED GLM with all variables</a:t>
            </a:r>
            <a:endParaRPr lang="en-US" b="1" dirty="0"/>
          </a:p>
        </p:txBody>
      </p:sp>
      <p:sp>
        <p:nvSpPr>
          <p:cNvPr id="7" name="TextBox 6"/>
          <p:cNvSpPr txBox="1"/>
          <p:nvPr/>
        </p:nvSpPr>
        <p:spPr>
          <a:xfrm>
            <a:off x="6786144" y="2503785"/>
            <a:ext cx="3637534" cy="369332"/>
          </a:xfrm>
          <a:prstGeom prst="rect">
            <a:avLst/>
          </a:prstGeom>
          <a:noFill/>
        </p:spPr>
        <p:txBody>
          <a:bodyPr wrap="none" rtlCol="0">
            <a:spAutoFit/>
          </a:bodyPr>
          <a:lstStyle/>
          <a:p>
            <a:r>
              <a:rPr lang="en-US" b="1" dirty="0" smtClean="0"/>
              <a:t>RED GLM with stepwise method</a:t>
            </a:r>
            <a:endParaRPr lang="en-US" b="1" dirty="0"/>
          </a:p>
        </p:txBody>
      </p:sp>
      <p:sp>
        <p:nvSpPr>
          <p:cNvPr id="8" name="TextBox 7"/>
          <p:cNvSpPr txBox="1"/>
          <p:nvPr/>
        </p:nvSpPr>
        <p:spPr>
          <a:xfrm>
            <a:off x="6288192" y="6463923"/>
            <a:ext cx="4988866" cy="261610"/>
          </a:xfrm>
          <a:prstGeom prst="rect">
            <a:avLst/>
          </a:prstGeom>
          <a:noFill/>
        </p:spPr>
        <p:txBody>
          <a:bodyPr wrap="none" rtlCol="0">
            <a:spAutoFit/>
          </a:bodyPr>
          <a:lstStyle/>
          <a:p>
            <a:r>
              <a:rPr lang="en-US" sz="1100" b="1" dirty="0" smtClean="0">
                <a:solidFill>
                  <a:schemeClr val="bg1"/>
                </a:solidFill>
              </a:rPr>
              <a:t>Move forward with GLM using stepwise method due to lower AIC value</a:t>
            </a:r>
            <a:endParaRPr lang="en-US" sz="1100" b="1" dirty="0">
              <a:solidFill>
                <a:schemeClr val="bg1"/>
              </a:solidFill>
            </a:endParaRPr>
          </a:p>
        </p:txBody>
      </p:sp>
      <p:sp>
        <p:nvSpPr>
          <p:cNvPr id="9" name="Oval 8"/>
          <p:cNvSpPr/>
          <p:nvPr/>
        </p:nvSpPr>
        <p:spPr>
          <a:xfrm>
            <a:off x="6188148" y="6045164"/>
            <a:ext cx="1005840" cy="2743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555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p:txBody>
          <a:bodyPr>
            <a:normAutofit/>
          </a:bodyPr>
          <a:lstStyle/>
          <a:p>
            <a:r>
              <a:rPr lang="en-US" sz="2900" dirty="0"/>
              <a:t>Analysis </a:t>
            </a:r>
            <a:r>
              <a:rPr lang="en-US" sz="2900" dirty="0" smtClean="0"/>
              <a:t>approach (White): </a:t>
            </a:r>
            <a:r>
              <a:rPr lang="en-US" sz="2900" dirty="0"/>
              <a:t>Investigate </a:t>
            </a:r>
            <a:r>
              <a:rPr lang="en-US" sz="2900" dirty="0" err="1"/>
              <a:t>glm</a:t>
            </a:r>
            <a:r>
              <a:rPr lang="en-US" sz="2900" dirty="0"/>
              <a:t> summary</a:t>
            </a:r>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70" y="1548166"/>
            <a:ext cx="9603275" cy="3294576"/>
          </a:xfrm>
        </p:spPr>
        <p:txBody>
          <a:bodyPr>
            <a:normAutofit/>
          </a:bodyPr>
          <a:lstStyle/>
          <a:p>
            <a:r>
              <a:rPr lang="en-US" dirty="0"/>
              <a:t>Analyzed the model using the summary function</a:t>
            </a:r>
          </a:p>
          <a:p>
            <a:r>
              <a:rPr lang="en-US" dirty="0"/>
              <a:t>Took note of each models AIC score and moved forward with the lowest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38734556"/>
              </p:ext>
            </p:extLst>
          </p:nvPr>
        </p:nvGraphicFramePr>
        <p:xfrm>
          <a:off x="1132722" y="2898409"/>
          <a:ext cx="4754880" cy="3813810"/>
        </p:xfrm>
        <a:graphic>
          <a:graphicData uri="http://schemas.openxmlformats.org/drawingml/2006/table">
            <a:tbl>
              <a:tblPr bandRow="1">
                <a:tableStyleId>{5C22544A-7EE6-4342-B048-85BDC9FD1C3A}</a:tableStyleId>
              </a:tblPr>
              <a:tblGrid>
                <a:gridCol w="1828800"/>
                <a:gridCol w="640080"/>
                <a:gridCol w="640080"/>
                <a:gridCol w="640080"/>
                <a:gridCol w="640080"/>
                <a:gridCol w="365760"/>
              </a:tblGrid>
              <a:tr h="91440">
                <a:tc gridSpan="6">
                  <a:txBody>
                    <a:bodyPr/>
                    <a:lstStyle/>
                    <a:p>
                      <a:pPr marL="0" indent="5238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 family = binomial, data = </a:t>
                      </a:r>
                      <a:r>
                        <a:rPr lang="en-US" sz="900" b="0" i="0" u="none" strike="noStrike" dirty="0" err="1">
                          <a:solidFill>
                            <a:srgbClr val="000000"/>
                          </a:solidFill>
                          <a:effectLst/>
                          <a:latin typeface="Calibri"/>
                        </a:rPr>
                        <a:t>whiteTrain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sv-SE" sz="900" b="0" i="0" u="none" strike="noStrike" dirty="0">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a:solidFill>
                            <a:srgbClr val="000000"/>
                          </a:solidFill>
                          <a:effectLst/>
                          <a:latin typeface="Calibri"/>
                        </a:rPr>
                        <a:t>-2.6902  -0.8957   0.4440   0.7977   2.5535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a:txBody>
                    <a:bodyPr/>
                    <a:lstStyle/>
                    <a:p>
                      <a:pPr marL="0" indent="5238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Std. Error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z value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err="1">
                          <a:solidFill>
                            <a:srgbClr val="000000"/>
                          </a:solidFill>
                          <a:effectLst/>
                          <a:latin typeface="Calibri"/>
                        </a:rPr>
                        <a:t>Pr</a:t>
                      </a:r>
                      <a:r>
                        <a:rPr lang="en-US" sz="900" b="0" i="0" u="none" strike="noStrike" dirty="0">
                          <a:solidFill>
                            <a:srgbClr val="000000"/>
                          </a:solidFill>
                          <a:effectLst/>
                          <a:latin typeface="Calibri"/>
                        </a:rPr>
                        <a:t>(&gt;|z|)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3.91E+02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9.08E+01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1.71E-05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fixed.acidity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7.80E-02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8.89E-02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0.878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3.80E-01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-6.39E+00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5.13E-01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-12.439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&lt;2.00E-16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citric.acid</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3.77E-01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3.65E-01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1.034</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3.01E-01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residual.sugar</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2.06E-01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3.41E-02</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6.036</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1.58E-09</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chlorides</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9.27E-01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2.06E+00</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0.451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6.52E-01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8.97E-03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3.43E-03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2.616</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0.00889</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total.sulfur.dioxide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-1.33E-03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1.48E-03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-0.897</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3.70E-01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density</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-4.04E+02</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9.20E+01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-4.385</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1.16E-05</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pH</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1.34E+00</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4.48E-01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2.993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0.00277</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2.32E+00</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4.47E-01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5.192</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2.08E-07</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5.43E-01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1.18E-01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4.598</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4.26E-06</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gridSpan="6">
                  <a:txBody>
                    <a:bodyPr/>
                    <a:lstStyle/>
                    <a:p>
                      <a:pPr marL="0" indent="5238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r>
              <a:tr h="91440">
                <a:tc gridSpan="6">
                  <a:txBody>
                    <a:bodyPr/>
                    <a:lstStyle/>
                    <a:p>
                      <a:pPr marL="0" indent="52388" algn="l" fontAlgn="b"/>
                      <a:r>
                        <a:rPr lang="fr-FR" sz="900" b="0" i="0" u="none" strike="noStrike" dirty="0" err="1">
                          <a:solidFill>
                            <a:srgbClr val="000000"/>
                          </a:solidFill>
                          <a:effectLst/>
                          <a:latin typeface="Calibri"/>
                        </a:rPr>
                        <a:t>Signif</a:t>
                      </a:r>
                      <a:r>
                        <a:rPr lang="fr-FR"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r>
              <a:tr h="91440">
                <a:tc gridSpan="6">
                  <a:txBody>
                    <a:bodyPr/>
                    <a:lstStyle/>
                    <a:p>
                      <a:pPr marL="0" indent="5238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    Null deviance: 4185.0  on 3281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Residual deviance: 3309.2  on 3270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1" i="0" u="none" strike="noStrike" dirty="0">
                          <a:solidFill>
                            <a:srgbClr val="FF0000"/>
                          </a:solidFill>
                          <a:effectLst/>
                          <a:latin typeface="Calibri"/>
                        </a:rPr>
                        <a:t>AIC: 3333.2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Number of Fisher Scoring iterations: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16520253"/>
              </p:ext>
            </p:extLst>
          </p:nvPr>
        </p:nvGraphicFramePr>
        <p:xfrm>
          <a:off x="6318910" y="2898409"/>
          <a:ext cx="4828612" cy="3373755"/>
        </p:xfrm>
        <a:graphic>
          <a:graphicData uri="http://schemas.openxmlformats.org/drawingml/2006/table">
            <a:tbl>
              <a:tblPr bandRow="1">
                <a:tableStyleId>{5C22544A-7EE6-4342-B048-85BDC9FD1C3A}</a:tableStyleId>
              </a:tblPr>
              <a:tblGrid>
                <a:gridCol w="1005840"/>
                <a:gridCol w="864253"/>
                <a:gridCol w="864253"/>
                <a:gridCol w="864253"/>
                <a:gridCol w="864253"/>
                <a:gridCol w="365760"/>
              </a:tblGrid>
              <a:tr h="0">
                <a:tc gridSpan="6">
                  <a:txBody>
                    <a:bodyPr/>
                    <a:lstStyle/>
                    <a:p>
                      <a:pPr marL="0" indent="5238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a:t>
                      </a:r>
                      <a:r>
                        <a:rPr lang="en-US" sz="900" b="0" i="0" u="none" strike="noStrike" dirty="0" err="1">
                          <a:solidFill>
                            <a:srgbClr val="000000"/>
                          </a:solidFill>
                          <a:effectLst/>
                          <a:latin typeface="Calibri"/>
                        </a:rPr>
                        <a:t>volatile.acidity</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residual.sugar</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free.sulfur.dioxide</a:t>
                      </a:r>
                      <a:r>
                        <a:rPr lang="en-US" sz="900" b="0" i="0" u="none" strike="noStrike" dirty="0">
                          <a:solidFill>
                            <a:srgbClr val="000000"/>
                          </a:solidFill>
                          <a:effectLst/>
                          <a:latin typeface="Calibri"/>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density + pH + </a:t>
                      </a:r>
                      <a:r>
                        <a:rPr lang="en-US" sz="900" b="0" i="0" u="none" strike="noStrike" dirty="0" err="1">
                          <a:solidFill>
                            <a:srgbClr val="000000"/>
                          </a:solidFill>
                          <a:effectLst/>
                          <a:latin typeface="Calibri"/>
                        </a:rPr>
                        <a:t>sulphates</a:t>
                      </a:r>
                      <a:r>
                        <a:rPr lang="en-US" sz="900" b="0" i="0" u="none" strike="noStrike" dirty="0">
                          <a:solidFill>
                            <a:srgbClr val="000000"/>
                          </a:solidFill>
                          <a:effectLst/>
                          <a:latin typeface="Calibri"/>
                        </a:rPr>
                        <a:t> + alcohol, family = binomial, data = </a:t>
                      </a:r>
                      <a:r>
                        <a:rPr lang="en-US" sz="900" b="0" i="0" u="none" strike="noStrike" dirty="0" err="1">
                          <a:solidFill>
                            <a:srgbClr val="000000"/>
                          </a:solidFill>
                          <a:effectLst/>
                          <a:latin typeface="Calibri"/>
                        </a:rPr>
                        <a:t>whiteTrain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sv-SE" sz="900" b="0" i="0" u="none" strike="noStrike" dirty="0">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-2.6893  -0.9029   0.4432   0.8029   2.5434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indent="5238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Std. Error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z value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Pr(&gt;|z|)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0">
                <a:tc>
                  <a:txBody>
                    <a:bodyPr/>
                    <a:lstStyle/>
                    <a:p>
                      <a:pPr marL="0" indent="5238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3.29E+02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5.59E+01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5.873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4.28E-09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0">
                <a:tc>
                  <a:txBody>
                    <a:bodyPr/>
                    <a:lstStyle/>
                    <a:p>
                      <a:pPr marL="0" indent="5238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-6.60E+00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4.95E-01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-13.337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&lt;2.00E-16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100415">
                <a:tc>
                  <a:txBody>
                    <a:bodyPr/>
                    <a:lstStyle/>
                    <a:p>
                      <a:pPr marL="0" indent="52388" algn="l" fontAlgn="b"/>
                      <a:r>
                        <a:rPr lang="en-US" sz="900" b="0" i="0" u="none" strike="noStrike" dirty="0" err="1">
                          <a:solidFill>
                            <a:srgbClr val="000000"/>
                          </a:solidFill>
                          <a:effectLst/>
                          <a:latin typeface="Calibri"/>
                        </a:rPr>
                        <a:t>residual.sugar</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1.82E-01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2.24E-02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8.117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4.78E-16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7.35E-03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2.74E-03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2.679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0.00739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density</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-3.40E+02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5.60E+01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-6.067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1.30E-09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pH</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9.67E-01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3.13E-01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3.093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0.00198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2.20E+00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4.34E-01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5.074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3.90E-07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6.25E-01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8.23E-02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7.593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3.13E-14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gridSpan="6">
                  <a:txBody>
                    <a:bodyPr/>
                    <a:lstStyle/>
                    <a:p>
                      <a:pPr marL="0" indent="5238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91440">
                <a:tc gridSpan="6">
                  <a:txBody>
                    <a:bodyPr/>
                    <a:lstStyle/>
                    <a:p>
                      <a:pPr marL="0" indent="52388" algn="l" fontAlgn="b"/>
                      <a:r>
                        <a:rPr lang="fr-FR" sz="900" b="0" i="0" u="none" strike="noStrike" dirty="0" err="1">
                          <a:solidFill>
                            <a:srgbClr val="000000"/>
                          </a:solidFill>
                          <a:effectLst/>
                          <a:latin typeface="Calibri"/>
                        </a:rPr>
                        <a:t>Signif</a:t>
                      </a:r>
                      <a:r>
                        <a:rPr lang="fr-FR"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Null deviance: 4185.0  on 3281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Residual deviance: 3312.4  on 3274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1" i="0" u="none" strike="noStrike" dirty="0">
                          <a:solidFill>
                            <a:srgbClr val="FF0000"/>
                          </a:solidFill>
                          <a:effectLst/>
                          <a:latin typeface="Calibri"/>
                        </a:rPr>
                        <a:t>AIC: 3328.4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Number of Fisher Scoring iterations: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TextBox 5"/>
          <p:cNvSpPr txBox="1"/>
          <p:nvPr/>
        </p:nvSpPr>
        <p:spPr>
          <a:xfrm>
            <a:off x="1748582" y="2503785"/>
            <a:ext cx="3323346" cy="369332"/>
          </a:xfrm>
          <a:prstGeom prst="rect">
            <a:avLst/>
          </a:prstGeom>
          <a:noFill/>
        </p:spPr>
        <p:txBody>
          <a:bodyPr wrap="none" rtlCol="0">
            <a:spAutoFit/>
          </a:bodyPr>
          <a:lstStyle/>
          <a:p>
            <a:pPr algn="ctr"/>
            <a:r>
              <a:rPr lang="en-US" b="1" dirty="0" smtClean="0"/>
              <a:t>WHITE GLM with all variables</a:t>
            </a:r>
            <a:endParaRPr lang="en-US" b="1" dirty="0"/>
          </a:p>
        </p:txBody>
      </p:sp>
      <p:sp>
        <p:nvSpPr>
          <p:cNvPr id="7" name="TextBox 6"/>
          <p:cNvSpPr txBox="1"/>
          <p:nvPr/>
        </p:nvSpPr>
        <p:spPr>
          <a:xfrm>
            <a:off x="6671529" y="2503785"/>
            <a:ext cx="3866764" cy="369332"/>
          </a:xfrm>
          <a:prstGeom prst="rect">
            <a:avLst/>
          </a:prstGeom>
          <a:noFill/>
        </p:spPr>
        <p:txBody>
          <a:bodyPr wrap="none" rtlCol="0">
            <a:spAutoFit/>
          </a:bodyPr>
          <a:lstStyle/>
          <a:p>
            <a:r>
              <a:rPr lang="en-US" b="1" dirty="0" smtClean="0"/>
              <a:t>WHITE GLM with stepwise method</a:t>
            </a:r>
            <a:endParaRPr lang="en-US" b="1" dirty="0"/>
          </a:p>
        </p:txBody>
      </p:sp>
      <p:sp>
        <p:nvSpPr>
          <p:cNvPr id="8" name="TextBox 7"/>
          <p:cNvSpPr txBox="1"/>
          <p:nvPr/>
        </p:nvSpPr>
        <p:spPr>
          <a:xfrm>
            <a:off x="6288192" y="6328330"/>
            <a:ext cx="4988866" cy="261610"/>
          </a:xfrm>
          <a:prstGeom prst="rect">
            <a:avLst/>
          </a:prstGeom>
          <a:noFill/>
        </p:spPr>
        <p:txBody>
          <a:bodyPr wrap="none" rtlCol="0">
            <a:spAutoFit/>
          </a:bodyPr>
          <a:lstStyle/>
          <a:p>
            <a:r>
              <a:rPr lang="en-US" sz="1100" b="1" dirty="0" smtClean="0">
                <a:solidFill>
                  <a:schemeClr val="bg1"/>
                </a:solidFill>
              </a:rPr>
              <a:t>Move forward with GLM using stepwise method due to lower AIC value</a:t>
            </a:r>
            <a:endParaRPr lang="en-US" sz="1100" b="1" dirty="0">
              <a:solidFill>
                <a:schemeClr val="bg1"/>
              </a:solidFill>
            </a:endParaRPr>
          </a:p>
        </p:txBody>
      </p:sp>
      <p:sp>
        <p:nvSpPr>
          <p:cNvPr id="9" name="Oval 8"/>
          <p:cNvSpPr/>
          <p:nvPr/>
        </p:nvSpPr>
        <p:spPr>
          <a:xfrm>
            <a:off x="6188148" y="5922332"/>
            <a:ext cx="1005840" cy="2743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377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30269" y="953324"/>
            <a:ext cx="10265611" cy="1049235"/>
          </a:xfrm>
        </p:spPr>
        <p:txBody>
          <a:bodyPr>
            <a:noAutofit/>
          </a:bodyPr>
          <a:lstStyle/>
          <a:p>
            <a:r>
              <a:rPr lang="en-US" sz="2400" dirty="0"/>
              <a:t>Model Evaluation and </a:t>
            </a:r>
            <a:r>
              <a:rPr lang="en-US" sz="2400" dirty="0" smtClean="0"/>
              <a:t>Metrics (Red Training Set): Predicted values, average probabilities, confusion </a:t>
            </a:r>
            <a:r>
              <a:rPr lang="en-US" sz="2400" dirty="0"/>
              <a:t>matrix, ROCR, </a:t>
            </a:r>
            <a:r>
              <a:rPr lang="en-US" sz="2400" dirty="0" smtClean="0"/>
              <a:t>AUC</a:t>
            </a:r>
            <a:endParaRPr lang="en-US" sz="24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69" y="1967295"/>
            <a:ext cx="10222541" cy="2554192"/>
          </a:xfrm>
        </p:spPr>
        <p:txBody>
          <a:bodyPr>
            <a:normAutofit/>
          </a:bodyPr>
          <a:lstStyle/>
          <a:p>
            <a:r>
              <a:rPr lang="en-US" sz="1600" dirty="0" smtClean="0"/>
              <a:t>Created prediction model and identified average probability of bad and good quality wines</a:t>
            </a: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7494815"/>
              </p:ext>
            </p:extLst>
          </p:nvPr>
        </p:nvGraphicFramePr>
        <p:xfrm>
          <a:off x="1078309" y="2694035"/>
          <a:ext cx="3566160" cy="457200"/>
        </p:xfrm>
        <a:graphic>
          <a:graphicData uri="http://schemas.openxmlformats.org/drawingml/2006/table">
            <a:tbl>
              <a:tblPr firstRow="1" bandRow="1">
                <a:tableStyleId>{5C22544A-7EE6-4342-B048-85BDC9FD1C3A}</a:tableStyleId>
              </a:tblPr>
              <a:tblGrid>
                <a:gridCol w="594360"/>
                <a:gridCol w="594360"/>
                <a:gridCol w="594360"/>
                <a:gridCol w="594360"/>
                <a:gridCol w="594360"/>
                <a:gridCol w="594360"/>
              </a:tblGrid>
              <a:tr h="228600">
                <a:tc>
                  <a:txBody>
                    <a:bodyPr/>
                    <a:lstStyle/>
                    <a:p>
                      <a:pPr algn="ctr" fontAlgn="b"/>
                      <a:r>
                        <a:rPr lang="en-US" sz="1100" b="1" i="0" u="none" strike="noStrike" dirty="0">
                          <a:solidFill>
                            <a:schemeClr val="bg1"/>
                          </a:solidFill>
                          <a:effectLst/>
                          <a:latin typeface="Calibri"/>
                        </a:rPr>
                        <a:t>Min.</a:t>
                      </a: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a:solidFill>
                            <a:schemeClr val="tx1"/>
                          </a:solidFill>
                          <a:effectLst/>
                          <a:latin typeface="Calibri"/>
                        </a:rPr>
                        <a:t>0.02852</a:t>
                      </a:r>
                    </a:p>
                  </a:txBody>
                  <a:tcPr marL="9525" marR="9525" marT="9525" marB="0" anchor="ctr"/>
                </a:tc>
                <a:tc>
                  <a:txBody>
                    <a:bodyPr/>
                    <a:lstStyle/>
                    <a:p>
                      <a:pPr algn="ctr" fontAlgn="b"/>
                      <a:r>
                        <a:rPr lang="en-US" sz="1100" b="0" i="0" u="none" strike="noStrike">
                          <a:solidFill>
                            <a:schemeClr val="tx1"/>
                          </a:solidFill>
                          <a:effectLst/>
                          <a:latin typeface="Calibri"/>
                        </a:rPr>
                        <a:t>0.29656</a:t>
                      </a:r>
                    </a:p>
                  </a:txBody>
                  <a:tcPr marL="9525" marR="9525" marT="9525" marB="0" anchor="ctr"/>
                </a:tc>
                <a:tc>
                  <a:txBody>
                    <a:bodyPr/>
                    <a:lstStyle/>
                    <a:p>
                      <a:pPr algn="ctr" fontAlgn="b"/>
                      <a:r>
                        <a:rPr lang="en-US" sz="1100" b="0" i="0" u="none" strike="noStrike" dirty="0">
                          <a:solidFill>
                            <a:schemeClr val="tx1"/>
                          </a:solidFill>
                          <a:effectLst/>
                          <a:latin typeface="Calibri"/>
                        </a:rPr>
                        <a:t>0.51166</a:t>
                      </a:r>
                    </a:p>
                  </a:txBody>
                  <a:tcPr marL="9525" marR="9525" marT="9525" marB="0" anchor="ctr"/>
                </a:tc>
                <a:tc>
                  <a:txBody>
                    <a:bodyPr/>
                    <a:lstStyle/>
                    <a:p>
                      <a:pPr algn="ctr" fontAlgn="b"/>
                      <a:r>
                        <a:rPr lang="en-US" sz="1100" b="0" i="0" u="none" strike="noStrike">
                          <a:solidFill>
                            <a:schemeClr val="tx1"/>
                          </a:solidFill>
                          <a:effectLst/>
                          <a:latin typeface="Calibri"/>
                        </a:rPr>
                        <a:t>0.53501</a:t>
                      </a:r>
                    </a:p>
                  </a:txBody>
                  <a:tcPr marL="9525" marR="9525" marT="9525" marB="0" anchor="ctr"/>
                </a:tc>
                <a:tc>
                  <a:txBody>
                    <a:bodyPr/>
                    <a:lstStyle/>
                    <a:p>
                      <a:pPr algn="ctr" fontAlgn="b"/>
                      <a:r>
                        <a:rPr lang="en-US" sz="1100" b="0" i="0" u="none" strike="noStrike" dirty="0">
                          <a:solidFill>
                            <a:schemeClr val="tx1"/>
                          </a:solidFill>
                          <a:effectLst/>
                          <a:latin typeface="Calibri"/>
                        </a:rPr>
                        <a:t>0.79278</a:t>
                      </a:r>
                    </a:p>
                  </a:txBody>
                  <a:tcPr marL="9525" marR="9525" marT="9525" marB="0" anchor="ctr"/>
                </a:tc>
                <a:tc>
                  <a:txBody>
                    <a:bodyPr/>
                    <a:lstStyle/>
                    <a:p>
                      <a:pPr algn="ctr" fontAlgn="b"/>
                      <a:r>
                        <a:rPr lang="en-US" sz="1100" b="0" i="0" u="none" strike="noStrike" dirty="0">
                          <a:solidFill>
                            <a:schemeClr val="tx1"/>
                          </a:solidFill>
                          <a:effectLst/>
                          <a:latin typeface="Calibri"/>
                        </a:rPr>
                        <a:t>0.99562</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8672329"/>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latin typeface="Calibri" panose="020F0502020204030204" pitchFamily="34" charset="0"/>
                        </a:rPr>
                        <a:t>0.378402 </a:t>
                      </a:r>
                    </a:p>
                  </a:txBody>
                  <a:tcPr marL="9525" marR="9525" marT="9525" marB="0" anchor="ctr"/>
                </a:tc>
                <a:tc>
                  <a:txBody>
                    <a:bodyPr/>
                    <a:lstStyle/>
                    <a:p>
                      <a:pPr algn="ctr" fontAlgn="b"/>
                      <a:r>
                        <a:rPr lang="en-US" sz="1100" dirty="0" smtClean="0">
                          <a:latin typeface="Calibri" panose="020F0502020204030204" pitchFamily="34" charset="0"/>
                        </a:rPr>
                        <a:t>0.671127 </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005" y="3126212"/>
            <a:ext cx="3379329"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659516973"/>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377</a:t>
                      </a:r>
                    </a:p>
                  </a:txBody>
                  <a:tcPr marL="9525" marR="9525" marT="9525" marB="0" anchor="ctr"/>
                </a:tc>
                <a:tc>
                  <a:txBody>
                    <a:bodyPr/>
                    <a:lstStyle/>
                    <a:p>
                      <a:pPr algn="ctr" fontAlgn="b"/>
                      <a:r>
                        <a:rPr lang="en-US" sz="1100" b="0" i="0" u="none" strike="noStrike" dirty="0">
                          <a:solidFill>
                            <a:srgbClr val="000000"/>
                          </a:solidFill>
                          <a:effectLst/>
                          <a:latin typeface="Calibri"/>
                        </a:rPr>
                        <a:t>121</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dirty="0">
                          <a:solidFill>
                            <a:srgbClr val="000000"/>
                          </a:solidFill>
                          <a:effectLst/>
                          <a:latin typeface="Calibri"/>
                        </a:rPr>
                        <a:t>150</a:t>
                      </a:r>
                    </a:p>
                  </a:txBody>
                  <a:tcPr marL="9525" marR="9525" marT="9525" marB="0" anchor="ctr"/>
                </a:tc>
                <a:tc>
                  <a:txBody>
                    <a:bodyPr/>
                    <a:lstStyle/>
                    <a:p>
                      <a:pPr algn="ctr" fontAlgn="b"/>
                      <a:r>
                        <a:rPr lang="en-US" sz="1100" b="0" i="0" u="none" strike="noStrike" dirty="0">
                          <a:solidFill>
                            <a:srgbClr val="000000"/>
                          </a:solidFill>
                          <a:effectLst/>
                          <a:latin typeface="Calibri"/>
                        </a:rPr>
                        <a:t>423</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a:solidFill>
                            <a:srgbClr val="000000"/>
                          </a:solidFill>
                          <a:effectLst/>
                          <a:latin typeface="Calibri"/>
                        </a:rPr>
                        <a:t>74%</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a:solidFill>
                            <a:srgbClr val="000000"/>
                          </a:solidFill>
                          <a:effectLst/>
                          <a:latin typeface="Calibri"/>
                        </a:rPr>
                        <a:t>76%</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75%</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15" name="TextBox 14"/>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44" y="3126212"/>
            <a:ext cx="3379328"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8786189" y="2673419"/>
            <a:ext cx="3108960" cy="276999"/>
          </a:xfrm>
          <a:prstGeom prst="rect">
            <a:avLst/>
          </a:prstGeom>
          <a:noFill/>
        </p:spPr>
        <p:txBody>
          <a:bodyPr wrap="square" rtlCol="0">
            <a:spAutoFit/>
          </a:bodyPr>
          <a:lstStyle/>
          <a:p>
            <a:r>
              <a:rPr lang="en-US" sz="1200" dirty="0"/>
              <a:t>Area Under the Curve (AUC) = </a:t>
            </a:r>
            <a:r>
              <a:rPr lang="en-US" sz="1200" dirty="0" smtClean="0"/>
              <a:t>81.4%</a:t>
            </a:r>
            <a:endParaRPr lang="en-US" sz="1200" dirty="0"/>
          </a:p>
        </p:txBody>
      </p:sp>
      <p:sp>
        <p:nvSpPr>
          <p:cNvPr id="20" name="TextBox 19"/>
          <p:cNvSpPr txBox="1"/>
          <p:nvPr/>
        </p:nvSpPr>
        <p:spPr>
          <a:xfrm>
            <a:off x="5296428" y="2673419"/>
            <a:ext cx="2651760" cy="461665"/>
          </a:xfrm>
          <a:prstGeom prst="rect">
            <a:avLst/>
          </a:prstGeom>
          <a:noFill/>
        </p:spPr>
        <p:txBody>
          <a:bodyPr wrap="square" rtlCol="0">
            <a:spAutoFit/>
          </a:bodyPr>
          <a:lstStyle/>
          <a:p>
            <a:pPr algn="ctr"/>
            <a:r>
              <a:rPr lang="en-US" sz="1200" dirty="0"/>
              <a:t>Sensitivity (red line) vs </a:t>
            </a:r>
          </a:p>
          <a:p>
            <a:pPr algn="ctr"/>
            <a:r>
              <a:rPr lang="en-US" sz="1200" dirty="0"/>
              <a:t>Specificity (blue line)</a:t>
            </a:r>
            <a:endParaRPr lang="en-US" sz="1200" dirty="0"/>
          </a:p>
        </p:txBody>
      </p:sp>
    </p:spTree>
    <p:extLst>
      <p:ext uri="{BB962C8B-B14F-4D97-AF65-F5344CB8AC3E}">
        <p14:creationId xmlns:p14="http://schemas.microsoft.com/office/powerpoint/2010/main" val="4214811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30269" y="953324"/>
            <a:ext cx="10265611" cy="1049235"/>
          </a:xfrm>
        </p:spPr>
        <p:txBody>
          <a:bodyPr>
            <a:normAutofit/>
          </a:bodyPr>
          <a:lstStyle/>
          <a:p>
            <a:r>
              <a:rPr lang="en-US" sz="2400" dirty="0"/>
              <a:t>Model Evaluation and </a:t>
            </a:r>
            <a:r>
              <a:rPr lang="en-US" sz="2400" dirty="0" smtClean="0"/>
              <a:t>Metrics (Red Testing Set): How does training model do against testing data set?</a:t>
            </a:r>
            <a:endParaRPr lang="en-US" sz="24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69" y="1967295"/>
            <a:ext cx="10222541" cy="2554192"/>
          </a:xfrm>
        </p:spPr>
        <p:txBody>
          <a:bodyPr>
            <a:normAutofit/>
          </a:bodyPr>
          <a:lstStyle/>
          <a:p>
            <a:r>
              <a:rPr lang="en-US" sz="1600" dirty="0" smtClean="0"/>
              <a:t>Apply prediction model from training set to testing to see how well it does on new observations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10015212"/>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181</a:t>
                      </a:r>
                    </a:p>
                  </a:txBody>
                  <a:tcPr marL="9525" marR="9525" marT="9525" marB="0" anchor="ctr"/>
                </a:tc>
                <a:tc>
                  <a:txBody>
                    <a:bodyPr/>
                    <a:lstStyle/>
                    <a:p>
                      <a:pPr algn="ctr" fontAlgn="b"/>
                      <a:r>
                        <a:rPr lang="en-US" sz="1100" b="0" i="0" u="none" strike="noStrike" dirty="0">
                          <a:solidFill>
                            <a:srgbClr val="000000"/>
                          </a:solidFill>
                          <a:effectLst/>
                          <a:latin typeface="Calibri"/>
                        </a:rPr>
                        <a:t>65</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a:solidFill>
                            <a:srgbClr val="000000"/>
                          </a:solidFill>
                          <a:effectLst/>
                          <a:latin typeface="Calibri"/>
                        </a:rPr>
                        <a:t>71</a:t>
                      </a:r>
                    </a:p>
                  </a:txBody>
                  <a:tcPr marL="9525" marR="9525" marT="9525" marB="0" anchor="ctr"/>
                </a:tc>
                <a:tc>
                  <a:txBody>
                    <a:bodyPr/>
                    <a:lstStyle/>
                    <a:p>
                      <a:pPr algn="ctr" fontAlgn="b"/>
                      <a:r>
                        <a:rPr lang="en-US" sz="1100" b="0" i="0" u="none" strike="noStrike" dirty="0">
                          <a:solidFill>
                            <a:srgbClr val="000000"/>
                          </a:solidFill>
                          <a:effectLst/>
                          <a:latin typeface="Calibri"/>
                        </a:rPr>
                        <a:t>211</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73%</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74%</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73%</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sp>
        <p:nvSpPr>
          <p:cNvPr id="19" name="TextBox 18"/>
          <p:cNvSpPr txBox="1"/>
          <p:nvPr/>
        </p:nvSpPr>
        <p:spPr>
          <a:xfrm>
            <a:off x="8760187" y="2673419"/>
            <a:ext cx="3108960" cy="276999"/>
          </a:xfrm>
          <a:prstGeom prst="rect">
            <a:avLst/>
          </a:prstGeom>
          <a:noFill/>
        </p:spPr>
        <p:txBody>
          <a:bodyPr wrap="square" rtlCol="0">
            <a:spAutoFit/>
          </a:bodyPr>
          <a:lstStyle/>
          <a:p>
            <a:r>
              <a:rPr lang="en-US" sz="1200" dirty="0"/>
              <a:t>Area Under the Curve (AUC) = </a:t>
            </a:r>
            <a:r>
              <a:rPr lang="en-US" sz="1200" dirty="0" smtClean="0"/>
              <a:t>82.8%</a:t>
            </a:r>
            <a:endParaRPr lang="en-US" sz="1200" dirty="0"/>
          </a:p>
        </p:txBody>
      </p:sp>
      <p:sp>
        <p:nvSpPr>
          <p:cNvPr id="20" name="TextBox 19"/>
          <p:cNvSpPr txBox="1"/>
          <p:nvPr/>
        </p:nvSpPr>
        <p:spPr>
          <a:xfrm>
            <a:off x="5296427" y="2673419"/>
            <a:ext cx="2651760" cy="461665"/>
          </a:xfrm>
          <a:prstGeom prst="rect">
            <a:avLst/>
          </a:prstGeom>
          <a:noFill/>
        </p:spPr>
        <p:txBody>
          <a:bodyPr wrap="square" rtlCol="0">
            <a:spAutoFit/>
          </a:bodyPr>
          <a:lstStyle/>
          <a:p>
            <a:pPr algn="ctr"/>
            <a:r>
              <a:rPr lang="en-US" sz="1200" dirty="0"/>
              <a:t>Sensitivity (red line) vs </a:t>
            </a:r>
            <a:endParaRPr lang="en-US" sz="1200" dirty="0" smtClean="0"/>
          </a:p>
          <a:p>
            <a:pPr algn="ctr"/>
            <a:r>
              <a:rPr lang="en-US" sz="1200" dirty="0" smtClean="0"/>
              <a:t>Specificity </a:t>
            </a:r>
            <a:r>
              <a:rPr lang="en-US" sz="1200" dirty="0"/>
              <a:t>(blue line)</a:t>
            </a:r>
          </a:p>
        </p:txBody>
      </p:sp>
      <p:graphicFrame>
        <p:nvGraphicFramePr>
          <p:cNvPr id="14" name="Table 13"/>
          <p:cNvGraphicFramePr>
            <a:graphicFrameLocks noGrp="1"/>
          </p:cNvGraphicFramePr>
          <p:nvPr>
            <p:extLst>
              <p:ext uri="{D42A27DB-BD31-4B8C-83A1-F6EECF244321}">
                <p14:modId xmlns:p14="http://schemas.microsoft.com/office/powerpoint/2010/main" val="1270981072"/>
              </p:ext>
            </p:extLst>
          </p:nvPr>
        </p:nvGraphicFramePr>
        <p:xfrm>
          <a:off x="1078309" y="2694035"/>
          <a:ext cx="3566160" cy="457200"/>
        </p:xfrm>
        <a:graphic>
          <a:graphicData uri="http://schemas.openxmlformats.org/drawingml/2006/table">
            <a:tbl>
              <a:tblPr firstRow="1" bandRow="1">
                <a:tableStyleId>{5C22544A-7EE6-4342-B048-85BDC9FD1C3A}</a:tableStyleId>
              </a:tblPr>
              <a:tblGrid>
                <a:gridCol w="594360"/>
                <a:gridCol w="594360"/>
                <a:gridCol w="594360"/>
                <a:gridCol w="594360"/>
                <a:gridCol w="594360"/>
                <a:gridCol w="594360"/>
              </a:tblGrid>
              <a:tr h="228600">
                <a:tc>
                  <a:txBody>
                    <a:bodyPr/>
                    <a:lstStyle/>
                    <a:p>
                      <a:pPr algn="ctr" fontAlgn="b"/>
                      <a:r>
                        <a:rPr lang="en-US" sz="1100" b="1" i="0" u="none" strike="noStrike" dirty="0">
                          <a:solidFill>
                            <a:schemeClr val="bg1"/>
                          </a:solidFill>
                          <a:effectLst/>
                          <a:latin typeface="Calibri"/>
                        </a:rPr>
                        <a:t>Min.</a:t>
                      </a: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smtClean="0">
                          <a:solidFill>
                            <a:srgbClr val="000000"/>
                          </a:solidFill>
                          <a:effectLst/>
                          <a:latin typeface="Calibri"/>
                        </a:rPr>
                        <a:t>0.02688</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0.28701</a:t>
                      </a:r>
                    </a:p>
                  </a:txBody>
                  <a:tcPr marL="9525" marR="9525" marT="9525" marB="0" anchor="ctr"/>
                </a:tc>
                <a:tc>
                  <a:txBody>
                    <a:bodyPr/>
                    <a:lstStyle/>
                    <a:p>
                      <a:pPr algn="ctr" fontAlgn="b"/>
                      <a:r>
                        <a:rPr lang="en-US" sz="1100" b="0" i="0" u="none" strike="noStrike" dirty="0">
                          <a:solidFill>
                            <a:srgbClr val="000000"/>
                          </a:solidFill>
                          <a:effectLst/>
                          <a:latin typeface="Calibri"/>
                        </a:rPr>
                        <a:t>0.51637</a:t>
                      </a:r>
                    </a:p>
                  </a:txBody>
                  <a:tcPr marL="9525" marR="9525" marT="9525" marB="0" anchor="ctr"/>
                </a:tc>
                <a:tc>
                  <a:txBody>
                    <a:bodyPr/>
                    <a:lstStyle/>
                    <a:p>
                      <a:pPr algn="ctr" fontAlgn="b"/>
                      <a:r>
                        <a:rPr lang="en-US" sz="1100" b="0" i="0" u="none" strike="noStrike" dirty="0">
                          <a:solidFill>
                            <a:srgbClr val="000000"/>
                          </a:solidFill>
                          <a:effectLst/>
                          <a:latin typeface="Calibri"/>
                        </a:rPr>
                        <a:t>0.52566</a:t>
                      </a:r>
                    </a:p>
                  </a:txBody>
                  <a:tcPr marL="9525" marR="9525" marT="9525" marB="0" anchor="ctr"/>
                </a:tc>
                <a:tc>
                  <a:txBody>
                    <a:bodyPr/>
                    <a:lstStyle/>
                    <a:p>
                      <a:pPr algn="ctr" fontAlgn="b"/>
                      <a:r>
                        <a:rPr lang="en-US" sz="1100" b="0" i="0" u="none" strike="noStrike" dirty="0">
                          <a:solidFill>
                            <a:srgbClr val="000000"/>
                          </a:solidFill>
                          <a:effectLst/>
                          <a:latin typeface="Calibri"/>
                        </a:rPr>
                        <a:t>0.77709</a:t>
                      </a:r>
                    </a:p>
                  </a:txBody>
                  <a:tcPr marL="9525" marR="9525" marT="9525" marB="0" anchor="ctr"/>
                </a:tc>
                <a:tc>
                  <a:txBody>
                    <a:bodyPr/>
                    <a:lstStyle/>
                    <a:p>
                      <a:pPr algn="ctr" fontAlgn="b"/>
                      <a:r>
                        <a:rPr lang="en-US" sz="1100" b="0" i="0" u="none" strike="noStrike" dirty="0">
                          <a:solidFill>
                            <a:srgbClr val="000000"/>
                          </a:solidFill>
                          <a:effectLst/>
                          <a:latin typeface="Calibri"/>
                        </a:rPr>
                        <a:t>0.98596</a:t>
                      </a:r>
                    </a:p>
                  </a:txBody>
                  <a:tcPr marL="9525" marR="9525" marT="9525" marB="0"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386036544"/>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rPr>
                        <a:t>0.3650934</a:t>
                      </a:r>
                      <a:endParaRPr lang="en-US" sz="1100" dirty="0" smtClean="0">
                        <a:latin typeface="Calibri" panose="020F0502020204030204" pitchFamily="34" charset="0"/>
                      </a:endParaRPr>
                    </a:p>
                  </a:txBody>
                  <a:tcPr marL="9525" marR="9525" marT="9525" marB="0" anchor="ctr"/>
                </a:tc>
                <a:tc>
                  <a:txBody>
                    <a:bodyPr/>
                    <a:lstStyle/>
                    <a:p>
                      <a:pPr algn="ctr" fontAlgn="b"/>
                      <a:r>
                        <a:rPr lang="en-US" sz="1100" dirty="0" smtClean="0">
                          <a:effectLst/>
                          <a:latin typeface="Calibri" panose="020F0502020204030204" pitchFamily="34" charset="0"/>
                        </a:rPr>
                        <a:t>0.6657357</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sp>
        <p:nvSpPr>
          <p:cNvPr id="18" name="TextBox 17"/>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21" name="TextBox 20"/>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224" y="3130808"/>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42" y="3130808"/>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565070" y="4963886"/>
            <a:ext cx="621106" cy="9025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87614" y="4994448"/>
            <a:ext cx="1045028" cy="861774"/>
          </a:xfrm>
          <a:prstGeom prst="rect">
            <a:avLst/>
          </a:prstGeom>
          <a:noFill/>
        </p:spPr>
        <p:txBody>
          <a:bodyPr wrap="square" rtlCol="0">
            <a:spAutoFit/>
          </a:bodyPr>
          <a:lstStyle/>
          <a:p>
            <a:r>
              <a:rPr lang="en-US" sz="1000" dirty="0" smtClean="0">
                <a:solidFill>
                  <a:srgbClr val="FF0000"/>
                </a:solidFill>
              </a:rPr>
              <a:t>All rates went down when applying test set but by less than 2%</a:t>
            </a:r>
            <a:endParaRPr lang="en-US" sz="1000" dirty="0">
              <a:solidFill>
                <a:srgbClr val="FF0000"/>
              </a:solidFill>
            </a:endParaRPr>
          </a:p>
        </p:txBody>
      </p:sp>
      <p:cxnSp>
        <p:nvCxnSpPr>
          <p:cNvPr id="7" name="Straight Arrow Connector 6"/>
          <p:cNvCxnSpPr/>
          <p:nvPr/>
        </p:nvCxnSpPr>
        <p:spPr>
          <a:xfrm flipH="1">
            <a:off x="3348842" y="5320145"/>
            <a:ext cx="451262" cy="1781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736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a:xfrm>
            <a:off x="1130270" y="1903746"/>
            <a:ext cx="9603275" cy="3661481"/>
          </a:xfrm>
        </p:spPr>
        <p:txBody>
          <a:bodyPr>
            <a:normAutofit fontScale="92500" lnSpcReduction="10000"/>
          </a:bodyPr>
          <a:lstStyle/>
          <a:p>
            <a:r>
              <a:rPr lang="en-US" dirty="0" smtClean="0"/>
              <a:t>Objective</a:t>
            </a:r>
          </a:p>
          <a:p>
            <a:r>
              <a:rPr lang="en-US" dirty="0" smtClean="0"/>
              <a:t>Background </a:t>
            </a:r>
          </a:p>
          <a:p>
            <a:r>
              <a:rPr lang="en-US" dirty="0" smtClean="0"/>
              <a:t>Data Set Details</a:t>
            </a:r>
          </a:p>
          <a:p>
            <a:r>
              <a:rPr lang="en-US" dirty="0" smtClean="0"/>
              <a:t>Data Wrangling</a:t>
            </a:r>
          </a:p>
          <a:p>
            <a:r>
              <a:rPr lang="en-US" dirty="0" smtClean="0"/>
              <a:t>Exploratory Data Analysis</a:t>
            </a:r>
          </a:p>
          <a:p>
            <a:r>
              <a:rPr lang="en-US" dirty="0" smtClean="0"/>
              <a:t>Analysis Approach</a:t>
            </a:r>
          </a:p>
          <a:p>
            <a:r>
              <a:rPr lang="en-US" dirty="0" smtClean="0"/>
              <a:t>Model Evaluation and Metrics</a:t>
            </a:r>
          </a:p>
          <a:p>
            <a:r>
              <a:rPr lang="en-US" dirty="0" smtClean="0"/>
              <a:t>Final Takeaways</a:t>
            </a:r>
          </a:p>
          <a:p>
            <a:endParaRPr lang="en-US" dirty="0"/>
          </a:p>
        </p:txBody>
      </p:sp>
    </p:spTree>
    <p:extLst>
      <p:ext uri="{BB962C8B-B14F-4D97-AF65-F5344CB8AC3E}">
        <p14:creationId xmlns:p14="http://schemas.microsoft.com/office/powerpoint/2010/main" val="113501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30269" y="953324"/>
            <a:ext cx="10265611" cy="1049235"/>
          </a:xfrm>
        </p:spPr>
        <p:txBody>
          <a:bodyPr>
            <a:normAutofit/>
          </a:bodyPr>
          <a:lstStyle/>
          <a:p>
            <a:r>
              <a:rPr lang="en-US" sz="2400" dirty="0"/>
              <a:t>Model Evaluation and Metrics </a:t>
            </a:r>
            <a:r>
              <a:rPr lang="en-US" sz="2400" dirty="0" smtClean="0"/>
              <a:t>(White Training </a:t>
            </a:r>
            <a:r>
              <a:rPr lang="en-US" sz="2400" dirty="0"/>
              <a:t>Set): Predicted values, average probabilities, confusion matrix, ROCR, AUC</a:t>
            </a:r>
            <a:endParaRPr lang="en-US" sz="24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69" y="1967295"/>
            <a:ext cx="10222541" cy="2554192"/>
          </a:xfrm>
        </p:spPr>
        <p:txBody>
          <a:bodyPr>
            <a:normAutofit/>
          </a:bodyPr>
          <a:lstStyle/>
          <a:p>
            <a:r>
              <a:rPr lang="en-US" sz="1600" dirty="0" smtClean="0"/>
              <a:t>Created prediction model and identified average probability of bad and good quality wines</a:t>
            </a: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2034557"/>
              </p:ext>
            </p:extLst>
          </p:nvPr>
        </p:nvGraphicFramePr>
        <p:xfrm>
          <a:off x="1078309" y="2694035"/>
          <a:ext cx="3566160" cy="457200"/>
        </p:xfrm>
        <a:graphic>
          <a:graphicData uri="http://schemas.openxmlformats.org/drawingml/2006/table">
            <a:tbl>
              <a:tblPr firstRow="1" bandRow="1">
                <a:tableStyleId>{5C22544A-7EE6-4342-B048-85BDC9FD1C3A}</a:tableStyleId>
              </a:tblPr>
              <a:tblGrid>
                <a:gridCol w="594360"/>
                <a:gridCol w="594360"/>
                <a:gridCol w="594360"/>
                <a:gridCol w="594360"/>
                <a:gridCol w="594360"/>
                <a:gridCol w="594360"/>
              </a:tblGrid>
              <a:tr h="228600">
                <a:tc>
                  <a:txBody>
                    <a:bodyPr/>
                    <a:lstStyle/>
                    <a:p>
                      <a:pPr algn="ctr" fontAlgn="b"/>
                      <a:r>
                        <a:rPr lang="en-US" sz="1100" b="1" i="0" u="none" strike="noStrike" dirty="0" smtClean="0">
                          <a:solidFill>
                            <a:schemeClr val="bg1"/>
                          </a:solidFill>
                          <a:effectLst/>
                          <a:latin typeface="Calibri"/>
                        </a:rPr>
                        <a:t>Min.</a:t>
                      </a:r>
                      <a:endParaRPr lang="en-US" sz="1100" b="1" i="0" u="none" strike="noStrike" dirty="0">
                        <a:solidFill>
                          <a:schemeClr val="bg1"/>
                        </a:solidFill>
                        <a:effectLst/>
                        <a:latin typeface="Calibri"/>
                      </a:endParaRP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0.002416</a:t>
                      </a:r>
                    </a:p>
                  </a:txBody>
                  <a:tcPr marL="9525" marR="9525" marT="9525" marB="0" anchor="ctr"/>
                </a:tc>
                <a:tc>
                  <a:txBody>
                    <a:bodyPr/>
                    <a:lstStyle/>
                    <a:p>
                      <a:pPr algn="ctr" fontAlgn="b"/>
                      <a:r>
                        <a:rPr lang="en-US" sz="1100" b="0" i="0" u="none" strike="noStrike">
                          <a:solidFill>
                            <a:srgbClr val="000000"/>
                          </a:solidFill>
                          <a:effectLst/>
                          <a:latin typeface="Calibri"/>
                        </a:rPr>
                        <a:t>0.502754</a:t>
                      </a:r>
                    </a:p>
                  </a:txBody>
                  <a:tcPr marL="9525" marR="9525" marT="9525" marB="0" anchor="ctr"/>
                </a:tc>
                <a:tc>
                  <a:txBody>
                    <a:bodyPr/>
                    <a:lstStyle/>
                    <a:p>
                      <a:pPr algn="ctr" fontAlgn="b"/>
                      <a:r>
                        <a:rPr lang="en-US" sz="1100" b="0" i="0" u="none" strike="noStrike">
                          <a:solidFill>
                            <a:srgbClr val="000000"/>
                          </a:solidFill>
                          <a:effectLst/>
                          <a:latin typeface="Calibri"/>
                        </a:rPr>
                        <a:t>0.705134</a:t>
                      </a:r>
                    </a:p>
                  </a:txBody>
                  <a:tcPr marL="9525" marR="9525" marT="9525" marB="0" anchor="ctr"/>
                </a:tc>
                <a:tc>
                  <a:txBody>
                    <a:bodyPr/>
                    <a:lstStyle/>
                    <a:p>
                      <a:pPr algn="ctr" fontAlgn="b"/>
                      <a:r>
                        <a:rPr lang="en-US" sz="1100" b="0" i="0" u="none" strike="noStrike">
                          <a:solidFill>
                            <a:srgbClr val="000000"/>
                          </a:solidFill>
                          <a:effectLst/>
                          <a:latin typeface="Calibri"/>
                        </a:rPr>
                        <a:t>0.665143</a:t>
                      </a:r>
                    </a:p>
                  </a:txBody>
                  <a:tcPr marL="9525" marR="9525" marT="9525" marB="0" anchor="ctr"/>
                </a:tc>
                <a:tc>
                  <a:txBody>
                    <a:bodyPr/>
                    <a:lstStyle/>
                    <a:p>
                      <a:pPr algn="ctr" fontAlgn="b"/>
                      <a:r>
                        <a:rPr lang="en-US" sz="1100" b="0" i="0" u="none" strike="noStrike">
                          <a:solidFill>
                            <a:srgbClr val="000000"/>
                          </a:solidFill>
                          <a:effectLst/>
                          <a:latin typeface="Calibri"/>
                        </a:rPr>
                        <a:t>0.86871</a:t>
                      </a:r>
                    </a:p>
                  </a:txBody>
                  <a:tcPr marL="9525" marR="9525" marT="9525" marB="0" anchor="ctr"/>
                </a:tc>
                <a:tc>
                  <a:txBody>
                    <a:bodyPr/>
                    <a:lstStyle/>
                    <a:p>
                      <a:pPr algn="ctr" fontAlgn="b"/>
                      <a:r>
                        <a:rPr lang="en-US" sz="1100" b="0" i="0" u="none" strike="noStrike" dirty="0">
                          <a:solidFill>
                            <a:srgbClr val="000000"/>
                          </a:solidFill>
                          <a:effectLst/>
                          <a:latin typeface="Calibri"/>
                        </a:rPr>
                        <a:t>0.992237</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9929611"/>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rPr>
                        <a:t>0.5011334</a:t>
                      </a:r>
                      <a:endParaRPr lang="en-US" sz="1100" dirty="0" smtClean="0">
                        <a:latin typeface="Calibri" panose="020F0502020204030204" pitchFamily="34" charset="0"/>
                      </a:endParaRPr>
                    </a:p>
                  </a:txBody>
                  <a:tcPr marL="9525" marR="9525" marT="9525" marB="0" anchor="ctr"/>
                </a:tc>
                <a:tc>
                  <a:txBody>
                    <a:bodyPr/>
                    <a:lstStyle/>
                    <a:p>
                      <a:pPr algn="ctr" fontAlgn="b"/>
                      <a:r>
                        <a:rPr lang="en-US" sz="1100" dirty="0" smtClean="0">
                          <a:effectLst/>
                          <a:latin typeface="Calibri" panose="020F0502020204030204" pitchFamily="34" charset="0"/>
                        </a:rPr>
                        <a:t>0.7477116 </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24993240"/>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543</a:t>
                      </a:r>
                    </a:p>
                  </a:txBody>
                  <a:tcPr marL="9525" marR="9525" marT="9525" marB="0" anchor="ctr"/>
                </a:tc>
                <a:tc>
                  <a:txBody>
                    <a:bodyPr/>
                    <a:lstStyle/>
                    <a:p>
                      <a:pPr algn="ctr" fontAlgn="b"/>
                      <a:r>
                        <a:rPr lang="en-US" sz="1100" b="0" i="0" u="none" strike="noStrike">
                          <a:solidFill>
                            <a:srgbClr val="000000"/>
                          </a:solidFill>
                          <a:effectLst/>
                          <a:latin typeface="Calibri"/>
                        </a:rPr>
                        <a:t>556</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dirty="0">
                          <a:solidFill>
                            <a:srgbClr val="000000"/>
                          </a:solidFill>
                          <a:effectLst/>
                          <a:latin typeface="Calibri"/>
                        </a:rPr>
                        <a:t>267</a:t>
                      </a:r>
                    </a:p>
                  </a:txBody>
                  <a:tcPr marL="9525" marR="9525" marT="9525" marB="0" anchor="ctr"/>
                </a:tc>
                <a:tc>
                  <a:txBody>
                    <a:bodyPr/>
                    <a:lstStyle/>
                    <a:p>
                      <a:pPr algn="ctr" fontAlgn="b"/>
                      <a:r>
                        <a:rPr lang="en-US" sz="1100" b="0" i="0" u="none" strike="noStrike" dirty="0">
                          <a:solidFill>
                            <a:srgbClr val="000000"/>
                          </a:solidFill>
                          <a:effectLst/>
                          <a:latin typeface="Calibri"/>
                        </a:rPr>
                        <a:t>1916</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88%</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49%</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75%</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15" name="TextBox 14"/>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sp>
        <p:nvSpPr>
          <p:cNvPr id="19" name="TextBox 18"/>
          <p:cNvSpPr txBox="1"/>
          <p:nvPr/>
        </p:nvSpPr>
        <p:spPr>
          <a:xfrm>
            <a:off x="8786188" y="2673419"/>
            <a:ext cx="3108960" cy="276999"/>
          </a:xfrm>
          <a:prstGeom prst="rect">
            <a:avLst/>
          </a:prstGeom>
          <a:noFill/>
        </p:spPr>
        <p:txBody>
          <a:bodyPr wrap="square" rtlCol="0">
            <a:spAutoFit/>
          </a:bodyPr>
          <a:lstStyle/>
          <a:p>
            <a:r>
              <a:rPr lang="en-US" sz="1200" dirty="0"/>
              <a:t>Area Under the Curve (AUC) = </a:t>
            </a:r>
            <a:r>
              <a:rPr lang="en-US" sz="1200" dirty="0" smtClean="0"/>
              <a:t>80%</a:t>
            </a:r>
            <a:endParaRPr lang="en-US" sz="1200" dirty="0"/>
          </a:p>
        </p:txBody>
      </p:sp>
      <p:sp>
        <p:nvSpPr>
          <p:cNvPr id="20" name="TextBox 19"/>
          <p:cNvSpPr txBox="1"/>
          <p:nvPr/>
        </p:nvSpPr>
        <p:spPr>
          <a:xfrm>
            <a:off x="5296427" y="2673419"/>
            <a:ext cx="2651760" cy="461665"/>
          </a:xfrm>
          <a:prstGeom prst="rect">
            <a:avLst/>
          </a:prstGeom>
          <a:noFill/>
        </p:spPr>
        <p:txBody>
          <a:bodyPr wrap="square" rtlCol="0">
            <a:spAutoFit/>
          </a:bodyPr>
          <a:lstStyle/>
          <a:p>
            <a:pPr algn="ctr"/>
            <a:r>
              <a:rPr lang="en-US" sz="1200" dirty="0"/>
              <a:t>Sensitivity (red line) vs </a:t>
            </a:r>
          </a:p>
          <a:p>
            <a:pPr algn="ctr"/>
            <a:r>
              <a:rPr lang="en-US" sz="1200" dirty="0"/>
              <a:t>Specificity (blue line)</a:t>
            </a:r>
            <a:endParaRPr lang="en-US" sz="1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003" y="3141365"/>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42" y="3141365"/>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025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30269" y="953324"/>
            <a:ext cx="10265611" cy="1049235"/>
          </a:xfrm>
        </p:spPr>
        <p:txBody>
          <a:bodyPr>
            <a:normAutofit/>
          </a:bodyPr>
          <a:lstStyle/>
          <a:p>
            <a:r>
              <a:rPr lang="en-US" sz="2400" dirty="0"/>
              <a:t>Model Evaluation and Metrics </a:t>
            </a:r>
            <a:r>
              <a:rPr lang="en-US" sz="2400" dirty="0" smtClean="0"/>
              <a:t>(White Testing </a:t>
            </a:r>
            <a:r>
              <a:rPr lang="en-US" sz="2400" dirty="0"/>
              <a:t>Set): How does training model do against testing data set?</a:t>
            </a:r>
            <a:endParaRPr lang="en-US" sz="24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69" y="1967295"/>
            <a:ext cx="10222541" cy="2554192"/>
          </a:xfrm>
        </p:spPr>
        <p:txBody>
          <a:bodyPr>
            <a:normAutofit/>
          </a:bodyPr>
          <a:lstStyle/>
          <a:p>
            <a:r>
              <a:rPr lang="en-US" sz="1600" dirty="0"/>
              <a:t>Apply prediction model from training set to testing to see how well it does on new observations</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001234148"/>
              </p:ext>
            </p:extLst>
          </p:nvPr>
        </p:nvGraphicFramePr>
        <p:xfrm>
          <a:off x="1078309" y="2694035"/>
          <a:ext cx="3840480" cy="457200"/>
        </p:xfrm>
        <a:graphic>
          <a:graphicData uri="http://schemas.openxmlformats.org/drawingml/2006/table">
            <a:tbl>
              <a:tblPr firstRow="1" bandRow="1">
                <a:tableStyleId>{5C22544A-7EE6-4342-B048-85BDC9FD1C3A}</a:tableStyleId>
              </a:tblPr>
              <a:tblGrid>
                <a:gridCol w="640080"/>
                <a:gridCol w="640080"/>
                <a:gridCol w="640080"/>
                <a:gridCol w="640080"/>
                <a:gridCol w="640080"/>
                <a:gridCol w="640080"/>
              </a:tblGrid>
              <a:tr h="228600">
                <a:tc>
                  <a:txBody>
                    <a:bodyPr/>
                    <a:lstStyle/>
                    <a:p>
                      <a:pPr algn="ctr" fontAlgn="b"/>
                      <a:r>
                        <a:rPr lang="en-US" sz="1100" b="1" i="0" u="none" strike="noStrike" dirty="0" smtClean="0">
                          <a:solidFill>
                            <a:schemeClr val="bg1"/>
                          </a:solidFill>
                          <a:effectLst/>
                          <a:latin typeface="Calibri"/>
                        </a:rPr>
                        <a:t>Min.</a:t>
                      </a:r>
                      <a:endParaRPr lang="en-US" sz="1100" b="1" i="0" u="none" strike="noStrike" dirty="0">
                        <a:solidFill>
                          <a:schemeClr val="bg1"/>
                        </a:solidFill>
                        <a:effectLst/>
                        <a:latin typeface="Calibri"/>
                      </a:endParaRP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0.0009725</a:t>
                      </a:r>
                    </a:p>
                  </a:txBody>
                  <a:tcPr marL="9525" marR="9525" marT="9525" marB="0" anchor="ctr"/>
                </a:tc>
                <a:tc>
                  <a:txBody>
                    <a:bodyPr/>
                    <a:lstStyle/>
                    <a:p>
                      <a:pPr algn="ctr" fontAlgn="b"/>
                      <a:r>
                        <a:rPr lang="en-US" sz="1100" b="0" i="0" u="none" strike="noStrike">
                          <a:solidFill>
                            <a:srgbClr val="000000"/>
                          </a:solidFill>
                          <a:effectLst/>
                          <a:latin typeface="Calibri"/>
                        </a:rPr>
                        <a:t>0.5063071</a:t>
                      </a:r>
                    </a:p>
                  </a:txBody>
                  <a:tcPr marL="9525" marR="9525" marT="9525" marB="0" anchor="ctr"/>
                </a:tc>
                <a:tc>
                  <a:txBody>
                    <a:bodyPr/>
                    <a:lstStyle/>
                    <a:p>
                      <a:pPr algn="ctr" fontAlgn="b"/>
                      <a:r>
                        <a:rPr lang="en-US" sz="1100" b="0" i="0" u="none" strike="noStrike">
                          <a:solidFill>
                            <a:srgbClr val="000000"/>
                          </a:solidFill>
                          <a:effectLst/>
                          <a:latin typeface="Calibri"/>
                        </a:rPr>
                        <a:t>0.71176</a:t>
                      </a:r>
                    </a:p>
                  </a:txBody>
                  <a:tcPr marL="9525" marR="9525" marT="9525" marB="0" anchor="ctr"/>
                </a:tc>
                <a:tc>
                  <a:txBody>
                    <a:bodyPr/>
                    <a:lstStyle/>
                    <a:p>
                      <a:pPr algn="ctr" fontAlgn="b"/>
                      <a:r>
                        <a:rPr lang="en-US" sz="1100" b="0" i="0" u="none" strike="noStrike" dirty="0">
                          <a:solidFill>
                            <a:srgbClr val="000000"/>
                          </a:solidFill>
                          <a:effectLst/>
                          <a:latin typeface="Calibri"/>
                        </a:rPr>
                        <a:t>0.6657905</a:t>
                      </a:r>
                    </a:p>
                  </a:txBody>
                  <a:tcPr marL="9525" marR="9525" marT="9525" marB="0" anchor="ctr"/>
                </a:tc>
                <a:tc>
                  <a:txBody>
                    <a:bodyPr/>
                    <a:lstStyle/>
                    <a:p>
                      <a:pPr algn="ctr" fontAlgn="b"/>
                      <a:r>
                        <a:rPr lang="en-US" sz="1100" b="0" i="0" u="none" strike="noStrike">
                          <a:solidFill>
                            <a:srgbClr val="000000"/>
                          </a:solidFill>
                          <a:effectLst/>
                          <a:latin typeface="Calibri"/>
                        </a:rPr>
                        <a:t>0.8660665</a:t>
                      </a:r>
                    </a:p>
                  </a:txBody>
                  <a:tcPr marL="9525" marR="9525" marT="9525" marB="0" anchor="ctr"/>
                </a:tc>
                <a:tc>
                  <a:txBody>
                    <a:bodyPr/>
                    <a:lstStyle/>
                    <a:p>
                      <a:pPr algn="ctr" fontAlgn="b"/>
                      <a:r>
                        <a:rPr lang="en-US" sz="1100" b="0" i="0" u="none" strike="noStrike" dirty="0">
                          <a:solidFill>
                            <a:srgbClr val="000000"/>
                          </a:solidFill>
                          <a:effectLst/>
                          <a:latin typeface="Calibri"/>
                        </a:rPr>
                        <a:t>0.9926941</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29810868"/>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rPr>
                        <a:t>0.4997906</a:t>
                      </a:r>
                      <a:endParaRPr lang="en-US" sz="1100" dirty="0" smtClean="0">
                        <a:latin typeface="Calibri" panose="020F0502020204030204" pitchFamily="34" charset="0"/>
                      </a:endParaRPr>
                    </a:p>
                  </a:txBody>
                  <a:tcPr marL="9525" marR="9525" marT="9525" marB="0" anchor="ctr"/>
                </a:tc>
                <a:tc>
                  <a:txBody>
                    <a:bodyPr/>
                    <a:lstStyle/>
                    <a:p>
                      <a:pPr algn="ctr" fontAlgn="b"/>
                      <a:r>
                        <a:rPr lang="en-US" sz="1100" dirty="0" smtClean="0">
                          <a:effectLst/>
                          <a:latin typeface="Calibri" panose="020F0502020204030204" pitchFamily="34" charset="0"/>
                        </a:rPr>
                        <a:t>0.7493309</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95279297"/>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264</a:t>
                      </a:r>
                    </a:p>
                  </a:txBody>
                  <a:tcPr marL="9525" marR="9525" marT="9525" marB="0" anchor="ctr"/>
                </a:tc>
                <a:tc>
                  <a:txBody>
                    <a:bodyPr/>
                    <a:lstStyle/>
                    <a:p>
                      <a:pPr algn="ctr" fontAlgn="b"/>
                      <a:r>
                        <a:rPr lang="en-US" sz="1100" b="0" i="0" u="none" strike="noStrike">
                          <a:solidFill>
                            <a:srgbClr val="000000"/>
                          </a:solidFill>
                          <a:effectLst/>
                          <a:latin typeface="Calibri"/>
                        </a:rPr>
                        <a:t>277</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a:solidFill>
                            <a:srgbClr val="000000"/>
                          </a:solidFill>
                          <a:effectLst/>
                          <a:latin typeface="Calibri"/>
                        </a:rPr>
                        <a:t>118</a:t>
                      </a:r>
                    </a:p>
                  </a:txBody>
                  <a:tcPr marL="9525" marR="9525" marT="9525" marB="0" anchor="ctr"/>
                </a:tc>
                <a:tc>
                  <a:txBody>
                    <a:bodyPr/>
                    <a:lstStyle/>
                    <a:p>
                      <a:pPr algn="ctr" fontAlgn="b"/>
                      <a:r>
                        <a:rPr lang="en-US" sz="1100" b="0" i="0" u="none" strike="noStrike" dirty="0">
                          <a:solidFill>
                            <a:srgbClr val="000000"/>
                          </a:solidFill>
                          <a:effectLst/>
                          <a:latin typeface="Calibri"/>
                        </a:rPr>
                        <a:t>957</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89%</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49%</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76%</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15" name="TextBox 14"/>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sp>
        <p:nvSpPr>
          <p:cNvPr id="19" name="TextBox 18"/>
          <p:cNvSpPr txBox="1"/>
          <p:nvPr/>
        </p:nvSpPr>
        <p:spPr>
          <a:xfrm>
            <a:off x="8786188" y="2673419"/>
            <a:ext cx="3108960" cy="276999"/>
          </a:xfrm>
          <a:prstGeom prst="rect">
            <a:avLst/>
          </a:prstGeom>
          <a:noFill/>
        </p:spPr>
        <p:txBody>
          <a:bodyPr wrap="square" rtlCol="0">
            <a:spAutoFit/>
          </a:bodyPr>
          <a:lstStyle/>
          <a:p>
            <a:r>
              <a:rPr lang="en-US" sz="1200" dirty="0"/>
              <a:t>Area Under the Curve (AUC) = </a:t>
            </a:r>
            <a:r>
              <a:rPr lang="en-US" sz="1200" dirty="0" smtClean="0"/>
              <a:t>80.2%</a:t>
            </a:r>
            <a:endParaRPr lang="en-US" sz="1200" dirty="0"/>
          </a:p>
        </p:txBody>
      </p:sp>
      <p:sp>
        <p:nvSpPr>
          <p:cNvPr id="20" name="TextBox 19"/>
          <p:cNvSpPr txBox="1"/>
          <p:nvPr/>
        </p:nvSpPr>
        <p:spPr>
          <a:xfrm>
            <a:off x="5296427" y="2673419"/>
            <a:ext cx="2651760" cy="461665"/>
          </a:xfrm>
          <a:prstGeom prst="rect">
            <a:avLst/>
          </a:prstGeom>
          <a:noFill/>
        </p:spPr>
        <p:txBody>
          <a:bodyPr wrap="square" rtlCol="0">
            <a:spAutoFit/>
          </a:bodyPr>
          <a:lstStyle/>
          <a:p>
            <a:pPr algn="ctr"/>
            <a:r>
              <a:rPr lang="en-US" sz="1200" dirty="0"/>
              <a:t>Sensitivity (red line) vs </a:t>
            </a:r>
          </a:p>
          <a:p>
            <a:pPr algn="ctr"/>
            <a:r>
              <a:rPr lang="en-US" sz="1200" dirty="0"/>
              <a:t>Specificity (blue line)</a:t>
            </a:r>
            <a:endParaRPr lang="en-US" sz="1200"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224" y="3139952"/>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616" y="3139952"/>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13"/>
          <p:cNvSpPr/>
          <p:nvPr/>
        </p:nvSpPr>
        <p:spPr>
          <a:xfrm>
            <a:off x="2565070" y="4963886"/>
            <a:ext cx="621106" cy="9025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87614" y="4697573"/>
            <a:ext cx="1045028" cy="1169551"/>
          </a:xfrm>
          <a:prstGeom prst="rect">
            <a:avLst/>
          </a:prstGeom>
          <a:noFill/>
        </p:spPr>
        <p:txBody>
          <a:bodyPr wrap="square" rtlCol="0">
            <a:spAutoFit/>
          </a:bodyPr>
          <a:lstStyle/>
          <a:p>
            <a:r>
              <a:rPr lang="en-US" sz="1000" dirty="0" smtClean="0">
                <a:solidFill>
                  <a:srgbClr val="FF0000"/>
                </a:solidFill>
              </a:rPr>
              <a:t>Sensitivity and accuracy rates improved slightly when applying test set</a:t>
            </a:r>
            <a:endParaRPr lang="en-US" sz="1000" dirty="0">
              <a:solidFill>
                <a:srgbClr val="FF0000"/>
              </a:solidFill>
            </a:endParaRPr>
          </a:p>
        </p:txBody>
      </p:sp>
      <p:cxnSp>
        <p:nvCxnSpPr>
          <p:cNvPr id="18" name="Straight Arrow Connector 17"/>
          <p:cNvCxnSpPr/>
          <p:nvPr/>
        </p:nvCxnSpPr>
        <p:spPr>
          <a:xfrm flipH="1">
            <a:off x="3348842" y="5320145"/>
            <a:ext cx="451262" cy="1781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852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EC3115-8952-45EF-ABB8-E70852739110}"/>
              </a:ext>
            </a:extLst>
          </p:cNvPr>
          <p:cNvSpPr>
            <a:spLocks noGrp="1"/>
          </p:cNvSpPr>
          <p:nvPr>
            <p:ph type="title"/>
          </p:nvPr>
        </p:nvSpPr>
        <p:spPr/>
        <p:txBody>
          <a:bodyPr>
            <a:normAutofit/>
          </a:bodyPr>
          <a:lstStyle/>
          <a:p>
            <a:r>
              <a:rPr lang="en-US" dirty="0" smtClean="0"/>
              <a:t>Final Takeaways</a:t>
            </a:r>
            <a:endParaRPr lang="en-US" dirty="0"/>
          </a:p>
        </p:txBody>
      </p:sp>
      <p:sp>
        <p:nvSpPr>
          <p:cNvPr id="3" name="Content Placeholder 2">
            <a:extLst>
              <a:ext uri="{FF2B5EF4-FFF2-40B4-BE49-F238E27FC236}">
                <a16:creationId xmlns="" xmlns:a16="http://schemas.microsoft.com/office/drawing/2014/main" id="{4EE2ED00-5AA2-4EFF-8DF6-83AE40874A61}"/>
              </a:ext>
            </a:extLst>
          </p:cNvPr>
          <p:cNvSpPr>
            <a:spLocks noGrp="1"/>
          </p:cNvSpPr>
          <p:nvPr>
            <p:ph idx="1"/>
          </p:nvPr>
        </p:nvSpPr>
        <p:spPr>
          <a:xfrm>
            <a:off x="6353298" y="1661144"/>
            <a:ext cx="5284519" cy="4217142"/>
          </a:xfrm>
        </p:spPr>
        <p:txBody>
          <a:bodyPr>
            <a:noAutofit/>
          </a:bodyPr>
          <a:lstStyle/>
          <a:p>
            <a:r>
              <a:rPr lang="en-US" sz="1500" dirty="0"/>
              <a:t>M</a:t>
            </a:r>
            <a:r>
              <a:rPr lang="en-US" sz="1500" dirty="0" smtClean="0"/>
              <a:t>oderation </a:t>
            </a:r>
            <a:r>
              <a:rPr lang="en-US" sz="1500" dirty="0" smtClean="0"/>
              <a:t>and balance is key in creating good quality wines</a:t>
            </a:r>
          </a:p>
          <a:p>
            <a:r>
              <a:rPr lang="en-US" sz="1500" dirty="0" smtClean="0"/>
              <a:t>The physiochemical properties that have the most significant impact on wine quality tie into the basic characteristics of wine:</a:t>
            </a:r>
          </a:p>
          <a:p>
            <a:pPr marL="800100" lvl="1" indent="-342900">
              <a:buFont typeface="+mj-lt"/>
              <a:buAutoNum type="arabicPeriod"/>
            </a:pPr>
            <a:r>
              <a:rPr lang="en-US" sz="1500" dirty="0" smtClean="0"/>
              <a:t>Sweetness (White)</a:t>
            </a:r>
            <a:endParaRPr lang="en-US" sz="1500" dirty="0"/>
          </a:p>
          <a:p>
            <a:pPr marL="800100" lvl="1" indent="-342900">
              <a:buFont typeface="+mj-lt"/>
              <a:buAutoNum type="arabicPeriod"/>
            </a:pPr>
            <a:r>
              <a:rPr lang="en-US" sz="1500" dirty="0" smtClean="0"/>
              <a:t>Acidity(Both)</a:t>
            </a:r>
            <a:endParaRPr lang="en-US" sz="1500" dirty="0"/>
          </a:p>
          <a:p>
            <a:pPr marL="800100" lvl="1" indent="-342900">
              <a:buFont typeface="+mj-lt"/>
              <a:buAutoNum type="arabicPeriod"/>
            </a:pPr>
            <a:r>
              <a:rPr lang="en-US" sz="1500" dirty="0" smtClean="0"/>
              <a:t>Tannin (Red)</a:t>
            </a:r>
            <a:endParaRPr lang="en-US" sz="1500" dirty="0"/>
          </a:p>
          <a:p>
            <a:pPr marL="800100" lvl="1" indent="-342900">
              <a:buFont typeface="+mj-lt"/>
              <a:buAutoNum type="arabicPeriod"/>
            </a:pPr>
            <a:r>
              <a:rPr lang="en-US" sz="1500" dirty="0" smtClean="0"/>
              <a:t>Alcohol (Both)</a:t>
            </a:r>
            <a:endParaRPr lang="en-US" sz="1500" dirty="0"/>
          </a:p>
          <a:p>
            <a:pPr marL="800100" lvl="1" indent="-342900">
              <a:buFont typeface="+mj-lt"/>
              <a:buAutoNum type="arabicPeriod"/>
            </a:pPr>
            <a:r>
              <a:rPr lang="en-US" sz="1500" dirty="0" smtClean="0"/>
              <a:t>Body (Both)</a:t>
            </a:r>
          </a:p>
          <a:p>
            <a:r>
              <a:rPr lang="en-US" sz="1500" dirty="0" smtClean="0"/>
              <a:t>With </a:t>
            </a:r>
            <a:r>
              <a:rPr lang="en-US" sz="1500" smtClean="0"/>
              <a:t>this prediction model, </a:t>
            </a:r>
            <a:r>
              <a:rPr lang="en-US" sz="1500" dirty="0" smtClean="0"/>
              <a:t>winemakers will have a better understanding of </a:t>
            </a:r>
            <a:r>
              <a:rPr lang="en-US" sz="1500" dirty="0" smtClean="0"/>
              <a:t>their </a:t>
            </a:r>
            <a:r>
              <a:rPr lang="en-US" sz="1500" dirty="0" smtClean="0"/>
              <a:t>wines and </a:t>
            </a:r>
            <a:r>
              <a:rPr lang="en-US" sz="1500" dirty="0" smtClean="0"/>
              <a:t>produce </a:t>
            </a:r>
            <a:r>
              <a:rPr lang="en-US" sz="1500" dirty="0" smtClean="0"/>
              <a:t>better quality wines</a:t>
            </a:r>
            <a:endParaRPr lang="en-US" sz="1500" dirty="0" smtClean="0"/>
          </a:p>
        </p:txBody>
      </p:sp>
      <p:sp>
        <p:nvSpPr>
          <p:cNvPr id="4" name="Oval 3"/>
          <p:cNvSpPr/>
          <p:nvPr/>
        </p:nvSpPr>
        <p:spPr>
          <a:xfrm>
            <a:off x="832809" y="2018831"/>
            <a:ext cx="192024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32809" y="3023350"/>
            <a:ext cx="192024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453" y="2502050"/>
            <a:ext cx="872903" cy="369332"/>
          </a:xfrm>
          <a:prstGeom prst="rect">
            <a:avLst/>
          </a:prstGeom>
          <a:noFill/>
        </p:spPr>
        <p:txBody>
          <a:bodyPr wrap="square" rtlCol="0">
            <a:spAutoFit/>
          </a:bodyPr>
          <a:lstStyle/>
          <a:p>
            <a:pPr algn="ctr"/>
            <a:r>
              <a:rPr lang="en-US" dirty="0" smtClean="0"/>
              <a:t>Red</a:t>
            </a:r>
            <a:endParaRPr lang="en-US" dirty="0"/>
          </a:p>
        </p:txBody>
      </p:sp>
      <p:sp>
        <p:nvSpPr>
          <p:cNvPr id="10" name="TextBox 9"/>
          <p:cNvSpPr txBox="1"/>
          <p:nvPr/>
        </p:nvSpPr>
        <p:spPr>
          <a:xfrm>
            <a:off x="27453" y="4424446"/>
            <a:ext cx="872903" cy="369332"/>
          </a:xfrm>
          <a:prstGeom prst="rect">
            <a:avLst/>
          </a:prstGeom>
          <a:noFill/>
        </p:spPr>
        <p:txBody>
          <a:bodyPr wrap="square" rtlCol="0">
            <a:spAutoFit/>
          </a:bodyPr>
          <a:lstStyle/>
          <a:p>
            <a:pPr algn="ctr"/>
            <a:r>
              <a:rPr lang="en-US" dirty="0" smtClean="0"/>
              <a:t>White</a:t>
            </a:r>
            <a:endParaRPr lang="en-US" dirty="0"/>
          </a:p>
        </p:txBody>
      </p:sp>
      <p:sp>
        <p:nvSpPr>
          <p:cNvPr id="11" name="TextBox 10"/>
          <p:cNvSpPr txBox="1"/>
          <p:nvPr/>
        </p:nvSpPr>
        <p:spPr>
          <a:xfrm>
            <a:off x="27453" y="3442287"/>
            <a:ext cx="872903" cy="369332"/>
          </a:xfrm>
          <a:prstGeom prst="rect">
            <a:avLst/>
          </a:prstGeom>
          <a:noFill/>
        </p:spPr>
        <p:txBody>
          <a:bodyPr wrap="square" rtlCol="0">
            <a:spAutoFit/>
          </a:bodyPr>
          <a:lstStyle/>
          <a:p>
            <a:pPr algn="ctr"/>
            <a:r>
              <a:rPr lang="en-US" dirty="0" smtClean="0"/>
              <a:t>Both</a:t>
            </a:r>
            <a:endParaRPr lang="en-US" dirty="0"/>
          </a:p>
        </p:txBody>
      </p:sp>
      <p:grpSp>
        <p:nvGrpSpPr>
          <p:cNvPr id="25" name="Group 24"/>
          <p:cNvGrpSpPr/>
          <p:nvPr/>
        </p:nvGrpSpPr>
        <p:grpSpPr>
          <a:xfrm>
            <a:off x="1047725" y="4350991"/>
            <a:ext cx="1490408" cy="646331"/>
            <a:chOff x="513350" y="4184741"/>
            <a:chExt cx="1490408" cy="646331"/>
          </a:xfrm>
        </p:grpSpPr>
        <p:sp>
          <p:nvSpPr>
            <p:cNvPr id="8" name="TextBox 7"/>
            <p:cNvSpPr txBox="1"/>
            <p:nvPr/>
          </p:nvSpPr>
          <p:spPr>
            <a:xfrm>
              <a:off x="513350" y="4184741"/>
              <a:ext cx="1490408" cy="646331"/>
            </a:xfrm>
            <a:prstGeom prst="rect">
              <a:avLst/>
            </a:prstGeom>
            <a:noFill/>
          </p:spPr>
          <p:txBody>
            <a:bodyPr wrap="square" rtlCol="0">
              <a:spAutoFit/>
            </a:bodyPr>
            <a:lstStyle/>
            <a:p>
              <a:pPr algn="ctr" fontAlgn="b"/>
              <a:r>
                <a:rPr lang="en-US" sz="1200" dirty="0" err="1" smtClean="0"/>
                <a:t>residual.sugar</a:t>
              </a:r>
              <a:endParaRPr lang="en-US" sz="1200" dirty="0"/>
            </a:p>
            <a:p>
              <a:pPr algn="ctr" fontAlgn="b"/>
              <a:r>
                <a:rPr lang="en-US" sz="1200" dirty="0" smtClean="0"/>
                <a:t>density</a:t>
              </a:r>
              <a:endParaRPr lang="en-US" sz="1200" dirty="0"/>
            </a:p>
            <a:p>
              <a:pPr algn="ctr" fontAlgn="b"/>
              <a:r>
                <a:rPr lang="en-US" sz="1200" dirty="0" smtClean="0"/>
                <a:t>pH</a:t>
              </a:r>
              <a:endParaRPr lang="en-US" sz="1200" dirty="0"/>
            </a:p>
          </p:txBody>
        </p:sp>
        <p:cxnSp>
          <p:nvCxnSpPr>
            <p:cNvPr id="17" name="Straight Arrow Connector 16"/>
            <p:cNvCxnSpPr/>
            <p:nvPr/>
          </p:nvCxnSpPr>
          <p:spPr>
            <a:xfrm flipH="1" flipV="1">
              <a:off x="651524" y="4220583"/>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64711" y="4602762"/>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H="1" flipV="1">
              <a:off x="919499" y="4442862"/>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82411" y="2344061"/>
            <a:ext cx="1621037" cy="646331"/>
            <a:chOff x="641270" y="2260936"/>
            <a:chExt cx="1621037" cy="646331"/>
          </a:xfrm>
        </p:grpSpPr>
        <p:sp>
          <p:nvSpPr>
            <p:cNvPr id="7" name="TextBox 6"/>
            <p:cNvSpPr txBox="1"/>
            <p:nvPr/>
          </p:nvSpPr>
          <p:spPr>
            <a:xfrm>
              <a:off x="641270" y="2260936"/>
              <a:ext cx="1621037" cy="646331"/>
            </a:xfrm>
            <a:prstGeom prst="rect">
              <a:avLst/>
            </a:prstGeom>
            <a:noFill/>
          </p:spPr>
          <p:txBody>
            <a:bodyPr wrap="square" rtlCol="0">
              <a:spAutoFit/>
            </a:bodyPr>
            <a:lstStyle/>
            <a:p>
              <a:pPr algn="ctr" fontAlgn="b"/>
              <a:r>
                <a:rPr lang="en-US" sz="1200" dirty="0" err="1" smtClean="0"/>
                <a:t>fixed.acidity</a:t>
              </a:r>
              <a:endParaRPr lang="en-US" sz="1200" dirty="0"/>
            </a:p>
            <a:p>
              <a:pPr algn="ctr" fontAlgn="b"/>
              <a:r>
                <a:rPr lang="en-US" sz="1200" dirty="0"/>
                <a:t>chlorides</a:t>
              </a:r>
            </a:p>
            <a:p>
              <a:pPr algn="ctr" fontAlgn="b"/>
              <a:r>
                <a:rPr lang="en-US" sz="1200" dirty="0" err="1" smtClean="0"/>
                <a:t>total.sulfur.dioxide</a:t>
              </a:r>
              <a:endParaRPr lang="en-US" sz="1200" dirty="0"/>
            </a:p>
          </p:txBody>
        </p:sp>
        <p:cxnSp>
          <p:nvCxnSpPr>
            <p:cNvPr id="13" name="Straight Arrow Connector 12"/>
            <p:cNvCxnSpPr/>
            <p:nvPr/>
          </p:nvCxnSpPr>
          <p:spPr>
            <a:xfrm flipH="1" flipV="1">
              <a:off x="913557" y="2296613"/>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H="1" flipV="1">
              <a:off x="1060199" y="2519057"/>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H="1" flipV="1">
              <a:off x="706533" y="2705961"/>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047725" y="3368006"/>
            <a:ext cx="1490408" cy="830997"/>
            <a:chOff x="2332835" y="2168603"/>
            <a:chExt cx="1490408" cy="830997"/>
          </a:xfrm>
        </p:grpSpPr>
        <p:cxnSp>
          <p:nvCxnSpPr>
            <p:cNvPr id="22" name="Straight Arrow Connector 21"/>
            <p:cNvCxnSpPr/>
            <p:nvPr/>
          </p:nvCxnSpPr>
          <p:spPr>
            <a:xfrm flipH="1" flipV="1">
              <a:off x="2332835" y="2407025"/>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32835" y="2168603"/>
              <a:ext cx="1490408" cy="830997"/>
            </a:xfrm>
            <a:prstGeom prst="rect">
              <a:avLst/>
            </a:prstGeom>
            <a:noFill/>
          </p:spPr>
          <p:txBody>
            <a:bodyPr wrap="square" rtlCol="0">
              <a:spAutoFit/>
            </a:bodyPr>
            <a:lstStyle/>
            <a:p>
              <a:pPr algn="ctr" fontAlgn="b"/>
              <a:r>
                <a:rPr lang="en-US" sz="1200" dirty="0" err="1"/>
                <a:t>volatile.acidity</a:t>
              </a:r>
              <a:endParaRPr lang="en-US" sz="1200" dirty="0"/>
            </a:p>
            <a:p>
              <a:pPr algn="ctr"/>
              <a:r>
                <a:rPr lang="en-US" sz="1200" dirty="0" err="1"/>
                <a:t>free.sulfur.dioxide</a:t>
              </a:r>
              <a:endParaRPr lang="en-US" sz="1200" dirty="0"/>
            </a:p>
            <a:p>
              <a:pPr algn="ctr" fontAlgn="b"/>
              <a:r>
                <a:rPr lang="en-US" sz="1200" dirty="0" err="1"/>
                <a:t>sulphates</a:t>
              </a:r>
              <a:endParaRPr lang="en-US" sz="1200" dirty="0"/>
            </a:p>
            <a:p>
              <a:pPr algn="ctr"/>
              <a:r>
                <a:rPr lang="en-US" sz="1200" dirty="0" smtClean="0"/>
                <a:t>alcohol</a:t>
              </a:r>
            </a:p>
          </p:txBody>
        </p:sp>
        <p:cxnSp>
          <p:nvCxnSpPr>
            <p:cNvPr id="21" name="Straight Arrow Connector 20"/>
            <p:cNvCxnSpPr/>
            <p:nvPr/>
          </p:nvCxnSpPr>
          <p:spPr>
            <a:xfrm rot="10800000" flipH="1" flipV="1">
              <a:off x="2463429" y="2225035"/>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635965" y="2584101"/>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713602" y="2769879"/>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1" name="Table 30"/>
          <p:cNvGraphicFramePr>
            <a:graphicFrameLocks noGrp="1"/>
          </p:cNvGraphicFramePr>
          <p:nvPr>
            <p:extLst>
              <p:ext uri="{D42A27DB-BD31-4B8C-83A1-F6EECF244321}">
                <p14:modId xmlns:p14="http://schemas.microsoft.com/office/powerpoint/2010/main" val="1283686141"/>
              </p:ext>
            </p:extLst>
          </p:nvPr>
        </p:nvGraphicFramePr>
        <p:xfrm>
          <a:off x="2934526" y="1821690"/>
          <a:ext cx="3383280" cy="3566160"/>
        </p:xfrm>
        <a:graphic>
          <a:graphicData uri="http://schemas.openxmlformats.org/drawingml/2006/table">
            <a:tbl>
              <a:tblPr firstRow="1" bandRow="1">
                <a:tableStyleId>{5C22544A-7EE6-4342-B048-85BDC9FD1C3A}</a:tableStyleId>
              </a:tblPr>
              <a:tblGrid>
                <a:gridCol w="1371600"/>
                <a:gridCol w="1005840"/>
                <a:gridCol w="1005840"/>
              </a:tblGrid>
              <a:tr h="274320">
                <a:tc>
                  <a:txBody>
                    <a:bodyPr/>
                    <a:lstStyle/>
                    <a:p>
                      <a:pPr algn="l" fontAlgn="b"/>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400" b="1" i="0" u="none" strike="noStrike" dirty="0">
                          <a:solidFill>
                            <a:schemeClr val="bg1"/>
                          </a:solidFill>
                          <a:effectLst/>
                          <a:latin typeface="Calibri"/>
                        </a:rPr>
                        <a:t>Red Wine</a:t>
                      </a:r>
                    </a:p>
                  </a:txBody>
                  <a:tcPr marL="9525" marT="9525" marB="0" anchor="ctr"/>
                </a:tc>
                <a:tc>
                  <a:txBody>
                    <a:bodyPr/>
                    <a:lstStyle/>
                    <a:p>
                      <a:pPr algn="r" fontAlgn="b"/>
                      <a:r>
                        <a:rPr lang="en-US" sz="1400" b="1" i="0" u="none" strike="noStrike" dirty="0">
                          <a:solidFill>
                            <a:schemeClr val="bg1"/>
                          </a:solidFill>
                          <a:effectLst/>
                          <a:latin typeface="Calibri"/>
                        </a:rPr>
                        <a:t>White Wine</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(Intercept)</a:t>
                      </a:r>
                    </a:p>
                  </a:txBody>
                  <a:tcPr marL="9525" marR="9525" marT="9525" marB="0" anchor="ctr"/>
                </a:tc>
                <a:tc>
                  <a:txBody>
                    <a:bodyPr/>
                    <a:lstStyle/>
                    <a:p>
                      <a:pPr algn="r" fontAlgn="b"/>
                      <a:r>
                        <a:rPr lang="en-US" sz="1200" b="0" i="0" u="none" strike="noStrike" dirty="0">
                          <a:solidFill>
                            <a:srgbClr val="000000"/>
                          </a:solidFill>
                          <a:effectLst/>
                          <a:latin typeface="Calibri"/>
                        </a:rPr>
                        <a:t>-9.608401</a:t>
                      </a:r>
                    </a:p>
                  </a:txBody>
                  <a:tcPr marL="9525" marT="9525" marB="0" anchor="ctr"/>
                </a:tc>
                <a:tc>
                  <a:txBody>
                    <a:bodyPr/>
                    <a:lstStyle/>
                    <a:p>
                      <a:pPr algn="r" fontAlgn="b"/>
                      <a:r>
                        <a:rPr lang="en-US" sz="1200" b="0" i="0" u="none" strike="noStrike">
                          <a:solidFill>
                            <a:srgbClr val="000000"/>
                          </a:solidFill>
                          <a:effectLst/>
                          <a:latin typeface="Calibri"/>
                        </a:rPr>
                        <a:t>3.29E+02</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fixed.acidity</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0.063392</a:t>
                      </a:r>
                    </a:p>
                  </a:txBody>
                  <a:tcPr marL="9525" marT="9525" marB="0" anchor="ctr"/>
                </a:tc>
                <a:tc>
                  <a:txBody>
                    <a:bodyPr/>
                    <a:lstStyle/>
                    <a:p>
                      <a:pPr algn="r" fontAlgn="b"/>
                      <a:endParaRPr lang="en-US" sz="1200" b="0" i="0" u="none" strike="noStrike">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volatile.acidity</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-2.330716</a:t>
                      </a:r>
                    </a:p>
                  </a:txBody>
                  <a:tcPr marL="9525" marT="9525" marB="0" anchor="ctr"/>
                </a:tc>
                <a:tc>
                  <a:txBody>
                    <a:bodyPr/>
                    <a:lstStyle/>
                    <a:p>
                      <a:pPr algn="r" fontAlgn="b"/>
                      <a:r>
                        <a:rPr lang="en-US" sz="1200" b="0" i="0" u="none" strike="noStrike">
                          <a:solidFill>
                            <a:srgbClr val="000000"/>
                          </a:solidFill>
                          <a:effectLst/>
                          <a:latin typeface="Calibri"/>
                        </a:rPr>
                        <a:t>-6.60E+00</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citric.acid</a:t>
                      </a:r>
                      <a:endParaRPr lang="en-US" sz="1200" b="0" i="0" u="none" strike="noStrike" dirty="0">
                        <a:solidFill>
                          <a:srgbClr val="000000"/>
                        </a:solidFill>
                        <a:effectLst/>
                        <a:latin typeface="Calibri"/>
                      </a:endParaRPr>
                    </a:p>
                  </a:txBody>
                  <a:tcPr marL="9525" marR="9525" marT="9525" marB="0" anchor="ctr"/>
                </a:tc>
                <a:tc>
                  <a:txBody>
                    <a:bodyPr/>
                    <a:lstStyle/>
                    <a:p>
                      <a:pPr algn="r" fontAlgn="b"/>
                      <a:endParaRPr lang="en-US" sz="1200" b="0" i="0" u="none" strike="noStrike">
                        <a:solidFill>
                          <a:srgbClr val="000000"/>
                        </a:solidFill>
                        <a:effectLst/>
                        <a:latin typeface="Calibri"/>
                      </a:endParaRPr>
                    </a:p>
                  </a:txBody>
                  <a:tcPr marL="9525" marT="9525" marB="0" anchor="ctr"/>
                </a:tc>
                <a:tc>
                  <a:txBody>
                    <a:bodyPr/>
                    <a:lstStyle/>
                    <a:p>
                      <a:pPr algn="r" fontAlgn="b"/>
                      <a:endParaRPr lang="en-US" sz="1200" b="0" i="0" u="none" strike="noStrike">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residual.sugar</a:t>
                      </a:r>
                      <a:endParaRPr lang="en-US" sz="1200" b="0" i="0" u="none" strike="noStrike" dirty="0">
                        <a:solidFill>
                          <a:srgbClr val="000000"/>
                        </a:solidFill>
                        <a:effectLst/>
                        <a:latin typeface="Calibri"/>
                      </a:endParaRPr>
                    </a:p>
                  </a:txBody>
                  <a:tcPr marL="9525" marR="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c>
                  <a:txBody>
                    <a:bodyPr/>
                    <a:lstStyle/>
                    <a:p>
                      <a:pPr algn="r" fontAlgn="b"/>
                      <a:r>
                        <a:rPr lang="en-US" sz="1200" b="0" i="0" u="none" strike="noStrike" dirty="0">
                          <a:solidFill>
                            <a:srgbClr val="000000"/>
                          </a:solidFill>
                          <a:effectLst/>
                          <a:latin typeface="Calibri"/>
                        </a:rPr>
                        <a:t>1.82E-01</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chlorides</a:t>
                      </a:r>
                    </a:p>
                  </a:txBody>
                  <a:tcPr marL="9525" marR="9525" marT="9525" marB="0" anchor="ctr"/>
                </a:tc>
                <a:tc>
                  <a:txBody>
                    <a:bodyPr/>
                    <a:lstStyle/>
                    <a:p>
                      <a:pPr algn="r" fontAlgn="b"/>
                      <a:r>
                        <a:rPr lang="en-US" sz="1200" b="0" i="0" u="none" strike="noStrike" dirty="0">
                          <a:solidFill>
                            <a:srgbClr val="000000"/>
                          </a:solidFill>
                          <a:effectLst/>
                          <a:latin typeface="Calibri"/>
                        </a:rPr>
                        <a:t>-3.925939</a:t>
                      </a:r>
                    </a:p>
                  </a:txBody>
                  <a:tcPr marL="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free.sulfur.dioxide</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0.014464</a:t>
                      </a:r>
                    </a:p>
                  </a:txBody>
                  <a:tcPr marL="9525" marT="9525" marB="0" anchor="ctr"/>
                </a:tc>
                <a:tc>
                  <a:txBody>
                    <a:bodyPr/>
                    <a:lstStyle/>
                    <a:p>
                      <a:pPr algn="r" fontAlgn="b"/>
                      <a:r>
                        <a:rPr lang="en-US" sz="1200" b="0" i="0" u="none" strike="noStrike" dirty="0">
                          <a:solidFill>
                            <a:srgbClr val="000000"/>
                          </a:solidFill>
                          <a:effectLst/>
                          <a:latin typeface="Calibri"/>
                        </a:rPr>
                        <a:t>7.35E-03</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total.sulfur.dioxide</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-0.012346</a:t>
                      </a:r>
                    </a:p>
                  </a:txBody>
                  <a:tcPr marL="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density</a:t>
                      </a:r>
                    </a:p>
                  </a:txBody>
                  <a:tcPr marL="9525" marR="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c>
                  <a:txBody>
                    <a:bodyPr/>
                    <a:lstStyle/>
                    <a:p>
                      <a:pPr algn="r" fontAlgn="b"/>
                      <a:r>
                        <a:rPr lang="en-US" sz="1200" b="0" i="0" u="none" strike="noStrike" dirty="0">
                          <a:solidFill>
                            <a:srgbClr val="000000"/>
                          </a:solidFill>
                          <a:effectLst/>
                          <a:latin typeface="Calibri"/>
                        </a:rPr>
                        <a:t>-3.40E+02</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pH</a:t>
                      </a:r>
                    </a:p>
                  </a:txBody>
                  <a:tcPr marL="9525" marR="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c>
                  <a:txBody>
                    <a:bodyPr/>
                    <a:lstStyle/>
                    <a:p>
                      <a:pPr algn="r" fontAlgn="b"/>
                      <a:r>
                        <a:rPr lang="en-US" sz="1200" b="0" i="0" u="none" strike="noStrike" dirty="0">
                          <a:solidFill>
                            <a:srgbClr val="000000"/>
                          </a:solidFill>
                          <a:effectLst/>
                          <a:latin typeface="Calibri"/>
                        </a:rPr>
                        <a:t>9.67E-01</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sulphates</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2.536938</a:t>
                      </a:r>
                    </a:p>
                  </a:txBody>
                  <a:tcPr marL="9525" marT="9525" marB="0" anchor="ctr"/>
                </a:tc>
                <a:tc>
                  <a:txBody>
                    <a:bodyPr/>
                    <a:lstStyle/>
                    <a:p>
                      <a:pPr algn="r" fontAlgn="b"/>
                      <a:r>
                        <a:rPr lang="en-US" sz="1200" b="0" i="0" u="none" strike="noStrike" dirty="0">
                          <a:solidFill>
                            <a:srgbClr val="000000"/>
                          </a:solidFill>
                          <a:effectLst/>
                          <a:latin typeface="Calibri"/>
                        </a:rPr>
                        <a:t>2.20E+00</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alcohol</a:t>
                      </a:r>
                    </a:p>
                  </a:txBody>
                  <a:tcPr marL="9525" marR="9525" marT="9525" marB="0" anchor="ctr"/>
                </a:tc>
                <a:tc>
                  <a:txBody>
                    <a:bodyPr/>
                    <a:lstStyle/>
                    <a:p>
                      <a:pPr algn="r" fontAlgn="b"/>
                      <a:r>
                        <a:rPr lang="en-US" sz="1200" b="0" i="0" u="none" strike="noStrike" dirty="0">
                          <a:solidFill>
                            <a:srgbClr val="000000"/>
                          </a:solidFill>
                          <a:effectLst/>
                          <a:latin typeface="Calibri"/>
                        </a:rPr>
                        <a:t>0.917475</a:t>
                      </a:r>
                    </a:p>
                  </a:txBody>
                  <a:tcPr marL="9525" marT="9525" marB="0" anchor="ctr"/>
                </a:tc>
                <a:tc>
                  <a:txBody>
                    <a:bodyPr/>
                    <a:lstStyle/>
                    <a:p>
                      <a:pPr algn="r" fontAlgn="b"/>
                      <a:r>
                        <a:rPr lang="en-US" sz="1200" b="0" i="0" u="none" strike="noStrike" dirty="0">
                          <a:solidFill>
                            <a:srgbClr val="000000"/>
                          </a:solidFill>
                          <a:effectLst/>
                          <a:latin typeface="Calibri"/>
                        </a:rPr>
                        <a:t>6.25E-01</a:t>
                      </a:r>
                    </a:p>
                  </a:txBody>
                  <a:tcPr marL="9525" marT="9525" marB="0" anchor="ctr"/>
                </a:tc>
              </a:tr>
            </a:tbl>
          </a:graphicData>
        </a:graphic>
      </p:graphicFrame>
      <p:sp>
        <p:nvSpPr>
          <p:cNvPr id="32" name="TextBox 31"/>
          <p:cNvSpPr txBox="1"/>
          <p:nvPr/>
        </p:nvSpPr>
        <p:spPr>
          <a:xfrm>
            <a:off x="648356" y="1448787"/>
            <a:ext cx="2289145" cy="600164"/>
          </a:xfrm>
          <a:prstGeom prst="rect">
            <a:avLst/>
          </a:prstGeom>
          <a:noFill/>
        </p:spPr>
        <p:txBody>
          <a:bodyPr wrap="square" rtlCol="0">
            <a:spAutoFit/>
          </a:bodyPr>
          <a:lstStyle/>
          <a:p>
            <a:pPr algn="ctr"/>
            <a:r>
              <a:rPr lang="en-US" sz="1100" b="1" dirty="0" smtClean="0"/>
              <a:t>Good quality wines  tend to show below physiochemical values</a:t>
            </a:r>
            <a:endParaRPr lang="en-US" sz="1100" b="1" dirty="0"/>
          </a:p>
        </p:txBody>
      </p:sp>
    </p:spTree>
    <p:extLst>
      <p:ext uri="{BB962C8B-B14F-4D97-AF65-F5344CB8AC3E}">
        <p14:creationId xmlns:p14="http://schemas.microsoft.com/office/powerpoint/2010/main" val="2668918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1D7513-F41C-480C-ABC3-01035A2AE2CE}"/>
              </a:ext>
            </a:extLst>
          </p:cNvPr>
          <p:cNvSpPr>
            <a:spLocks noGrp="1"/>
          </p:cNvSpPr>
          <p:nvPr>
            <p:ph type="title"/>
          </p:nvPr>
        </p:nvSpPr>
        <p:spPr/>
        <p:txBody>
          <a:bodyPr>
            <a:normAutofit/>
          </a:bodyPr>
          <a:lstStyle/>
          <a:p>
            <a:r>
              <a:rPr lang="en-US" dirty="0" smtClean="0"/>
              <a:t>Objective: Use physiochemical tests to predict the quality of wine</a:t>
            </a:r>
            <a:endParaRPr lang="en-US" dirty="0"/>
          </a:p>
        </p:txBody>
      </p:sp>
      <p:sp>
        <p:nvSpPr>
          <p:cNvPr id="3" name="Content Placeholder 2">
            <a:extLst>
              <a:ext uri="{FF2B5EF4-FFF2-40B4-BE49-F238E27FC236}">
                <a16:creationId xmlns="" xmlns:a16="http://schemas.microsoft.com/office/drawing/2014/main" id="{565F3B09-F1C3-44C8-8D28-2D51645FA6EB}"/>
              </a:ext>
            </a:extLst>
          </p:cNvPr>
          <p:cNvSpPr>
            <a:spLocks noGrp="1"/>
          </p:cNvSpPr>
          <p:nvPr>
            <p:ph idx="1"/>
          </p:nvPr>
        </p:nvSpPr>
        <p:spPr>
          <a:xfrm>
            <a:off x="1130270" y="1969893"/>
            <a:ext cx="7838338" cy="4134023"/>
          </a:xfrm>
        </p:spPr>
        <p:txBody>
          <a:bodyPr>
            <a:noAutofit/>
          </a:bodyPr>
          <a:lstStyle/>
          <a:p>
            <a:r>
              <a:rPr lang="en-US" sz="1800" dirty="0" smtClean="0"/>
              <a:t>Empower winemakers to make cost effective decisions</a:t>
            </a:r>
          </a:p>
          <a:p>
            <a:r>
              <a:rPr lang="en-US" sz="1800" dirty="0" smtClean="0"/>
              <a:t>Give winemakers insight into their wine to make improvements</a:t>
            </a:r>
          </a:p>
          <a:p>
            <a:r>
              <a:rPr lang="en-US" sz="1800" dirty="0" smtClean="0"/>
              <a:t>Quality of wine can determine the price point. Better quality can lead to more revenue.</a:t>
            </a:r>
          </a:p>
          <a:p>
            <a:r>
              <a:rPr lang="en-US" sz="1800" dirty="0" smtClean="0"/>
              <a:t>Eliminate and reduce resource expenditures on wines that are predicted as bad quality</a:t>
            </a:r>
          </a:p>
          <a:p>
            <a:r>
              <a:rPr lang="en-US" sz="1800" dirty="0" smtClean="0"/>
              <a:t>Repurpose bad quality wines by creating wine blends</a:t>
            </a:r>
          </a:p>
          <a:p>
            <a:r>
              <a:rPr lang="en-US" sz="1800" dirty="0" smtClean="0"/>
              <a:t>Provide customers with a better wine experience</a:t>
            </a:r>
          </a:p>
          <a:p>
            <a:r>
              <a:rPr lang="en-US" sz="1800" dirty="0" smtClean="0"/>
              <a:t>Give winemakers sense of pride in the product they are producing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2358" y="2569779"/>
            <a:ext cx="2413439" cy="2632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713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F79DA-B57D-4ED8-AB25-AECAF795DE5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 xmlns:a16="http://schemas.microsoft.com/office/drawing/2014/main" id="{F20F3A2F-2616-4F48-B4E9-92D6B43DC78D}"/>
              </a:ext>
            </a:extLst>
          </p:cNvPr>
          <p:cNvSpPr>
            <a:spLocks noGrp="1"/>
          </p:cNvSpPr>
          <p:nvPr>
            <p:ph idx="1"/>
          </p:nvPr>
        </p:nvSpPr>
        <p:spPr>
          <a:xfrm>
            <a:off x="1114502" y="1684697"/>
            <a:ext cx="6437181" cy="4006660"/>
          </a:xfrm>
        </p:spPr>
        <p:txBody>
          <a:bodyPr>
            <a:noAutofit/>
          </a:bodyPr>
          <a:lstStyle/>
          <a:p>
            <a:r>
              <a:rPr lang="en-US" sz="1800" dirty="0"/>
              <a:t>Wine is produced through the process of turning grapes into wine by fermentation. Grapes are picked off the vines, fermented into alcohol and bottled. The longer the wine ages in the bottle tends to lead to a better wine.</a:t>
            </a:r>
          </a:p>
          <a:p>
            <a:r>
              <a:rPr lang="en-US" sz="1800" dirty="0"/>
              <a:t>There are many varieties of grapes and even more </a:t>
            </a:r>
            <a:r>
              <a:rPr lang="en-US" sz="1800" dirty="0" smtClean="0"/>
              <a:t>wines</a:t>
            </a:r>
            <a:endParaRPr lang="en-US" sz="1800" dirty="0"/>
          </a:p>
          <a:p>
            <a:r>
              <a:rPr lang="en-US" sz="1800" dirty="0" smtClean="0"/>
              <a:t>Most wines that are scored by critics are given a score based on the 50-100 scale introduced by Robert M. Parker Jr.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724" y="1372594"/>
            <a:ext cx="2400781" cy="2454852"/>
          </a:xfrm>
          <a:prstGeom prst="rect">
            <a:avLst/>
          </a:prstGeom>
        </p:spPr>
      </p:pic>
      <p:sp>
        <p:nvSpPr>
          <p:cNvPr id="5" name="Rectangle 4"/>
          <p:cNvSpPr/>
          <p:nvPr/>
        </p:nvSpPr>
        <p:spPr>
          <a:xfrm>
            <a:off x="7843764" y="4013033"/>
            <a:ext cx="3775426" cy="1785104"/>
          </a:xfrm>
          <a:prstGeom prst="rect">
            <a:avLst/>
          </a:prstGeom>
        </p:spPr>
        <p:txBody>
          <a:bodyPr wrap="square">
            <a:spAutoFit/>
          </a:bodyPr>
          <a:lstStyle/>
          <a:p>
            <a:r>
              <a:rPr lang="en-US" b="1" dirty="0"/>
              <a:t>5 Basic characteristics of wine:</a:t>
            </a:r>
          </a:p>
          <a:p>
            <a:pPr marL="800100" lvl="1" indent="-342900">
              <a:buFont typeface="+mj-lt"/>
              <a:buAutoNum type="arabicPeriod"/>
            </a:pPr>
            <a:r>
              <a:rPr lang="en-US" dirty="0"/>
              <a:t>Sweetness</a:t>
            </a:r>
          </a:p>
          <a:p>
            <a:pPr marL="800100" lvl="1" indent="-342900">
              <a:buFont typeface="+mj-lt"/>
              <a:buAutoNum type="arabicPeriod"/>
            </a:pPr>
            <a:r>
              <a:rPr lang="en-US" dirty="0"/>
              <a:t>Acidity</a:t>
            </a:r>
          </a:p>
          <a:p>
            <a:pPr marL="800100" lvl="1" indent="-342900">
              <a:buFont typeface="+mj-lt"/>
              <a:buAutoNum type="arabicPeriod"/>
            </a:pPr>
            <a:r>
              <a:rPr lang="en-US" dirty="0"/>
              <a:t>Tannin</a:t>
            </a:r>
          </a:p>
          <a:p>
            <a:pPr marL="800100" lvl="1" indent="-342900">
              <a:buFont typeface="+mj-lt"/>
              <a:buAutoNum type="arabicPeriod"/>
            </a:pPr>
            <a:r>
              <a:rPr lang="en-US" dirty="0"/>
              <a:t>Alcohol</a:t>
            </a:r>
          </a:p>
          <a:p>
            <a:pPr marL="800100" lvl="1" indent="-342900">
              <a:buFont typeface="+mj-lt"/>
              <a:buAutoNum type="arabicPeriod"/>
            </a:pPr>
            <a:r>
              <a:rPr lang="en-US" dirty="0"/>
              <a:t>Body</a:t>
            </a:r>
          </a:p>
        </p:txBody>
      </p:sp>
    </p:spTree>
    <p:extLst>
      <p:ext uri="{BB962C8B-B14F-4D97-AF65-F5344CB8AC3E}">
        <p14:creationId xmlns:p14="http://schemas.microsoft.com/office/powerpoint/2010/main" val="346634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22765-174B-4E4D-AEE3-E655CF69325D}"/>
              </a:ext>
            </a:extLst>
          </p:cNvPr>
          <p:cNvSpPr>
            <a:spLocks noGrp="1"/>
          </p:cNvSpPr>
          <p:nvPr>
            <p:ph type="title"/>
          </p:nvPr>
        </p:nvSpPr>
        <p:spPr/>
        <p:txBody>
          <a:bodyPr/>
          <a:lstStyle/>
          <a:p>
            <a:r>
              <a:rPr lang="en-US" dirty="0"/>
              <a:t>Wine Quality Data Set</a:t>
            </a:r>
            <a:br>
              <a:rPr lang="en-US" dirty="0"/>
            </a:br>
            <a:r>
              <a:rPr lang="en-US" sz="2000" dirty="0"/>
              <a:t>Data set from UCI Machine Learning Repository (</a:t>
            </a:r>
            <a:r>
              <a:rPr lang="en-US" sz="2000" dirty="0">
                <a:hlinkClick r:id="rId2"/>
              </a:rPr>
              <a:t>Link</a:t>
            </a:r>
            <a:r>
              <a:rPr lang="en-US" sz="2000" dirty="0"/>
              <a:t>)</a:t>
            </a:r>
            <a:endParaRPr lang="en-US" dirty="0"/>
          </a:p>
        </p:txBody>
      </p:sp>
      <p:graphicFrame>
        <p:nvGraphicFramePr>
          <p:cNvPr id="6" name="Table 5">
            <a:extLst>
              <a:ext uri="{FF2B5EF4-FFF2-40B4-BE49-F238E27FC236}">
                <a16:creationId xmlns="" xmlns:a16="http://schemas.microsoft.com/office/drawing/2014/main" id="{F8F98CC5-C34D-421A-BE8D-87CCEA8AD34E}"/>
              </a:ext>
            </a:extLst>
          </p:cNvPr>
          <p:cNvGraphicFramePr>
            <a:graphicFrameLocks noGrp="1"/>
          </p:cNvGraphicFramePr>
          <p:nvPr>
            <p:extLst>
              <p:ext uri="{D42A27DB-BD31-4B8C-83A1-F6EECF244321}">
                <p14:modId xmlns:p14="http://schemas.microsoft.com/office/powerpoint/2010/main" val="2713881897"/>
              </p:ext>
            </p:extLst>
          </p:nvPr>
        </p:nvGraphicFramePr>
        <p:xfrm>
          <a:off x="1220031" y="1866129"/>
          <a:ext cx="9423751" cy="3865880"/>
        </p:xfrm>
        <a:graphic>
          <a:graphicData uri="http://schemas.openxmlformats.org/drawingml/2006/table">
            <a:tbl>
              <a:tblPr firstRow="1" bandRow="1">
                <a:tableStyleId>{5C22544A-7EE6-4342-B048-85BDC9FD1C3A}</a:tableStyleId>
              </a:tblPr>
              <a:tblGrid>
                <a:gridCol w="3170131">
                  <a:extLst>
                    <a:ext uri="{9D8B030D-6E8A-4147-A177-3AD203B41FA5}">
                      <a16:colId xmlns="" xmlns:a16="http://schemas.microsoft.com/office/drawing/2014/main" val="655267804"/>
                    </a:ext>
                  </a:extLst>
                </a:gridCol>
                <a:gridCol w="3126810">
                  <a:extLst>
                    <a:ext uri="{9D8B030D-6E8A-4147-A177-3AD203B41FA5}">
                      <a16:colId xmlns="" xmlns:a16="http://schemas.microsoft.com/office/drawing/2014/main" val="1935072609"/>
                    </a:ext>
                  </a:extLst>
                </a:gridCol>
                <a:gridCol w="3126810">
                  <a:extLst>
                    <a:ext uri="{9D8B030D-6E8A-4147-A177-3AD203B41FA5}">
                      <a16:colId xmlns="" xmlns:a16="http://schemas.microsoft.com/office/drawing/2014/main" val="2358173162"/>
                    </a:ext>
                  </a:extLst>
                </a:gridCol>
              </a:tblGrid>
              <a:tr h="370840">
                <a:tc>
                  <a:txBody>
                    <a:bodyPr/>
                    <a:lstStyle/>
                    <a:p>
                      <a:r>
                        <a:rPr lang="en-US" dirty="0"/>
                        <a:t>Data Set Characteristics</a:t>
                      </a:r>
                    </a:p>
                  </a:txBody>
                  <a:tcPr/>
                </a:tc>
                <a:tc gridSpan="2">
                  <a:txBody>
                    <a:bodyPr/>
                    <a:lstStyle/>
                    <a:p>
                      <a:r>
                        <a:rPr lang="en-US" dirty="0"/>
                        <a:t>Overall</a:t>
                      </a:r>
                    </a:p>
                  </a:txBody>
                  <a:tcPr/>
                </a:tc>
                <a:tc hMerge="1">
                  <a:txBody>
                    <a:bodyPr/>
                    <a:lstStyle/>
                    <a:p>
                      <a:endParaRPr lang="en-US"/>
                    </a:p>
                  </a:txBody>
                  <a:tcPr/>
                </a:tc>
                <a:extLst>
                  <a:ext uri="{0D108BD9-81ED-4DB2-BD59-A6C34878D82A}">
                    <a16:rowId xmlns="" xmlns:a16="http://schemas.microsoft.com/office/drawing/2014/main" val="1922937786"/>
                  </a:ext>
                </a:extLst>
              </a:tr>
              <a:tr h="370840">
                <a:tc>
                  <a:txBody>
                    <a:bodyPr/>
                    <a:lstStyle/>
                    <a:p>
                      <a:r>
                        <a:rPr lang="en-US" sz="1400" dirty="0"/>
                        <a:t>Type</a:t>
                      </a:r>
                    </a:p>
                  </a:txBody>
                  <a:tcPr/>
                </a:tc>
                <a:tc gridSpan="2">
                  <a:txBody>
                    <a:bodyPr/>
                    <a:lstStyle/>
                    <a:p>
                      <a:r>
                        <a:rPr lang="en-US" sz="1400" dirty="0"/>
                        <a:t>Portuguese "</a:t>
                      </a:r>
                      <a:r>
                        <a:rPr lang="en-US" sz="1400" dirty="0" err="1"/>
                        <a:t>Vinho</a:t>
                      </a:r>
                      <a:r>
                        <a:rPr lang="en-US" sz="1400" dirty="0"/>
                        <a:t> Verde"</a:t>
                      </a:r>
                    </a:p>
                  </a:txBody>
                  <a:tcPr/>
                </a:tc>
                <a:tc hMerge="1">
                  <a:txBody>
                    <a:bodyPr/>
                    <a:lstStyle/>
                    <a:p>
                      <a:endParaRPr lang="en-US"/>
                    </a:p>
                  </a:txBody>
                  <a:tcPr/>
                </a:tc>
                <a:extLst>
                  <a:ext uri="{0D108BD9-81ED-4DB2-BD59-A6C34878D82A}">
                    <a16:rowId xmlns="" xmlns:a16="http://schemas.microsoft.com/office/drawing/2014/main" val="833553395"/>
                  </a:ext>
                </a:extLst>
              </a:tr>
              <a:tr h="370840">
                <a:tc>
                  <a:txBody>
                    <a:bodyPr/>
                    <a:lstStyle/>
                    <a:p>
                      <a:r>
                        <a:rPr lang="en-US" sz="1400" dirty="0"/>
                        <a:t>Observations</a:t>
                      </a:r>
                    </a:p>
                  </a:txBody>
                  <a:tcPr/>
                </a:tc>
                <a:tc gridSpan="2">
                  <a:txBody>
                    <a:bodyPr/>
                    <a:lstStyle/>
                    <a:p>
                      <a:r>
                        <a:rPr lang="en-US" sz="1400" dirty="0" smtClean="0"/>
                        <a:t>6,497 </a:t>
                      </a:r>
                      <a:r>
                        <a:rPr lang="en-US" sz="1400" dirty="0"/>
                        <a:t>(Red: </a:t>
                      </a:r>
                      <a:r>
                        <a:rPr lang="en-US" sz="1400" dirty="0" smtClean="0"/>
                        <a:t>1,599; White</a:t>
                      </a:r>
                      <a:r>
                        <a:rPr lang="en-US" sz="1400" dirty="0"/>
                        <a:t>: </a:t>
                      </a:r>
                      <a:r>
                        <a:rPr lang="en-US" sz="1400" dirty="0" smtClean="0"/>
                        <a:t>4,898)</a:t>
                      </a:r>
                      <a:endParaRPr lang="en-US" sz="1400" dirty="0"/>
                    </a:p>
                  </a:txBody>
                  <a:tcPr/>
                </a:tc>
                <a:tc hMerge="1">
                  <a:txBody>
                    <a:bodyPr/>
                    <a:lstStyle/>
                    <a:p>
                      <a:endParaRPr lang="en-US"/>
                    </a:p>
                  </a:txBody>
                  <a:tcPr/>
                </a:tc>
                <a:extLst>
                  <a:ext uri="{0D108BD9-81ED-4DB2-BD59-A6C34878D82A}">
                    <a16:rowId xmlns="" xmlns:a16="http://schemas.microsoft.com/office/drawing/2014/main" val="3855076785"/>
                  </a:ext>
                </a:extLst>
              </a:tr>
              <a:tr h="370840">
                <a:tc>
                  <a:txBody>
                    <a:bodyPr/>
                    <a:lstStyle/>
                    <a:p>
                      <a:r>
                        <a:rPr lang="en-US" sz="1400" dirty="0"/>
                        <a:t>Missing values</a:t>
                      </a:r>
                    </a:p>
                  </a:txBody>
                  <a:tcPr/>
                </a:tc>
                <a:tc gridSpan="2">
                  <a:txBody>
                    <a:bodyPr/>
                    <a:lstStyle/>
                    <a:p>
                      <a:r>
                        <a:rPr lang="en-US" sz="1400" dirty="0"/>
                        <a:t>None</a:t>
                      </a:r>
                    </a:p>
                  </a:txBody>
                  <a:tcPr/>
                </a:tc>
                <a:tc hMerge="1">
                  <a:txBody>
                    <a:bodyPr/>
                    <a:lstStyle/>
                    <a:p>
                      <a:endParaRPr lang="en-US"/>
                    </a:p>
                  </a:txBody>
                  <a:tcPr/>
                </a:tc>
                <a:extLst>
                  <a:ext uri="{0D108BD9-81ED-4DB2-BD59-A6C34878D82A}">
                    <a16:rowId xmlns="" xmlns:a16="http://schemas.microsoft.com/office/drawing/2014/main" val="980696145"/>
                  </a:ext>
                </a:extLst>
              </a:tr>
              <a:tr h="370840">
                <a:tc>
                  <a:txBody>
                    <a:bodyPr/>
                    <a:lstStyle/>
                    <a:p>
                      <a:r>
                        <a:rPr lang="en-US" sz="1400" dirty="0"/>
                        <a:t>Attributes</a:t>
                      </a:r>
                    </a:p>
                  </a:txBody>
                  <a:tcPr/>
                </a:tc>
                <a:tc>
                  <a:txBody>
                    <a:bodyPr/>
                    <a:lstStyle/>
                    <a:p>
                      <a:r>
                        <a:rPr lang="en-US" sz="1400" dirty="0"/>
                        <a:t>12</a:t>
                      </a:r>
                    </a:p>
                    <a:p>
                      <a:r>
                        <a:rPr lang="en-US" sz="1400" dirty="0"/>
                        <a:t>1 - fixed acidity </a:t>
                      </a:r>
                      <a:br>
                        <a:rPr lang="en-US" sz="1400" dirty="0"/>
                      </a:br>
                      <a:r>
                        <a:rPr lang="en-US" sz="1400" dirty="0"/>
                        <a:t>2 - volatile acidity </a:t>
                      </a:r>
                      <a:br>
                        <a:rPr lang="en-US" sz="1400" dirty="0"/>
                      </a:br>
                      <a:r>
                        <a:rPr lang="en-US" sz="1400" dirty="0"/>
                        <a:t>3 - citric acid </a:t>
                      </a:r>
                      <a:br>
                        <a:rPr lang="en-US" sz="1400" dirty="0"/>
                      </a:br>
                      <a:r>
                        <a:rPr lang="en-US" sz="1400" dirty="0"/>
                        <a:t>4 - residual sugar </a:t>
                      </a:r>
                      <a:br>
                        <a:rPr lang="en-US" sz="1400" dirty="0"/>
                      </a:br>
                      <a:r>
                        <a:rPr lang="en-US" sz="1400" dirty="0"/>
                        <a:t>5 - chlorides </a:t>
                      </a:r>
                      <a:br>
                        <a:rPr lang="en-US" sz="1400" dirty="0"/>
                      </a:br>
                      <a:r>
                        <a:rPr lang="en-US" sz="1400" dirty="0"/>
                        <a:t>6 - free sulfur dioxide </a:t>
                      </a:r>
                      <a:br>
                        <a:rPr lang="en-US" sz="1400" dirty="0"/>
                      </a:br>
                      <a:r>
                        <a:rPr lang="en-US" sz="1400" dirty="0"/>
                        <a:t>7 - total sulfur dioxide</a:t>
                      </a:r>
                    </a:p>
                    <a:p>
                      <a:r>
                        <a:rPr lang="en-US" sz="1400" dirty="0"/>
                        <a:t>8 - density  </a:t>
                      </a:r>
                    </a:p>
                  </a:txBody>
                  <a:tcPr/>
                </a:tc>
                <a:tc>
                  <a:txBody>
                    <a:bodyPr/>
                    <a:lstStyle/>
                    <a:p>
                      <a:r>
                        <a:rPr lang="en-US" sz="1400" dirty="0"/>
                        <a:t/>
                      </a:r>
                      <a:br>
                        <a:rPr lang="en-US" sz="1400" dirty="0"/>
                      </a:br>
                      <a:r>
                        <a:rPr lang="en-US" sz="1400" dirty="0"/>
                        <a:t>9 - pH </a:t>
                      </a:r>
                      <a:br>
                        <a:rPr lang="en-US" sz="1400" dirty="0"/>
                      </a:br>
                      <a:r>
                        <a:rPr lang="en-US" sz="1400" dirty="0"/>
                        <a:t>10 - </a:t>
                      </a:r>
                      <a:r>
                        <a:rPr lang="en-US" sz="1400" dirty="0" err="1"/>
                        <a:t>sulphates</a:t>
                      </a:r>
                      <a:r>
                        <a:rPr lang="en-US" sz="1400" dirty="0"/>
                        <a:t> </a:t>
                      </a:r>
                      <a:br>
                        <a:rPr lang="en-US" sz="1400" dirty="0"/>
                      </a:br>
                      <a:r>
                        <a:rPr lang="en-US" sz="1400" dirty="0"/>
                        <a:t>11 - alcohol </a:t>
                      </a:r>
                      <a:br>
                        <a:rPr lang="en-US" sz="1400" dirty="0"/>
                      </a:br>
                      <a:r>
                        <a:rPr lang="en-US" sz="1400" dirty="0"/>
                        <a:t>Output variable (based on sensory data): </a:t>
                      </a:r>
                      <a:br>
                        <a:rPr lang="en-US" sz="1400" dirty="0"/>
                      </a:br>
                      <a:r>
                        <a:rPr lang="en-US" sz="1400" dirty="0"/>
                        <a:t>12 - quality (score between 0 and 10)</a:t>
                      </a:r>
                    </a:p>
                  </a:txBody>
                  <a:tcPr/>
                </a:tc>
                <a:extLst>
                  <a:ext uri="{0D108BD9-81ED-4DB2-BD59-A6C34878D82A}">
                    <a16:rowId xmlns="" xmlns:a16="http://schemas.microsoft.com/office/drawing/2014/main" val="756742753"/>
                  </a:ext>
                </a:extLst>
              </a:tr>
              <a:tr h="370840">
                <a:tc>
                  <a:txBody>
                    <a:bodyPr/>
                    <a:lstStyle/>
                    <a:p>
                      <a:r>
                        <a:rPr lang="en-US" sz="1400" dirty="0"/>
                        <a:t>Year Provided</a:t>
                      </a:r>
                    </a:p>
                  </a:txBody>
                  <a:tcPr/>
                </a:tc>
                <a:tc gridSpan="2">
                  <a:txBody>
                    <a:bodyPr/>
                    <a:lstStyle/>
                    <a:p>
                      <a:r>
                        <a:rPr lang="en-US" sz="1400" dirty="0"/>
                        <a:t>2009-10-07</a:t>
                      </a:r>
                    </a:p>
                  </a:txBody>
                  <a:tcPr/>
                </a:tc>
                <a:tc hMerge="1">
                  <a:txBody>
                    <a:bodyPr/>
                    <a:lstStyle/>
                    <a:p>
                      <a:endParaRPr lang="en-US"/>
                    </a:p>
                  </a:txBody>
                  <a:tcPr/>
                </a:tc>
                <a:extLst>
                  <a:ext uri="{0D108BD9-81ED-4DB2-BD59-A6C34878D82A}">
                    <a16:rowId xmlns="" xmlns:a16="http://schemas.microsoft.com/office/drawing/2014/main" val="2427768367"/>
                  </a:ext>
                </a:extLst>
              </a:tr>
            </a:tbl>
          </a:graphicData>
        </a:graphic>
      </p:graphicFrame>
    </p:spTree>
    <p:extLst>
      <p:ext uri="{BB962C8B-B14F-4D97-AF65-F5344CB8AC3E}">
        <p14:creationId xmlns:p14="http://schemas.microsoft.com/office/powerpoint/2010/main" val="269114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EC055A-DB06-4807-8EBE-69FF471D1379}"/>
              </a:ext>
            </a:extLst>
          </p:cNvPr>
          <p:cNvSpPr>
            <a:spLocks noGrp="1"/>
          </p:cNvSpPr>
          <p:nvPr>
            <p:ph type="title"/>
          </p:nvPr>
        </p:nvSpPr>
        <p:spPr/>
        <p:txBody>
          <a:bodyPr/>
          <a:lstStyle/>
          <a:p>
            <a:r>
              <a:rPr lang="en-US" dirty="0"/>
              <a:t>Data Wrangling: Prepping the Data Set</a:t>
            </a:r>
          </a:p>
        </p:txBody>
      </p:sp>
      <p:sp>
        <p:nvSpPr>
          <p:cNvPr id="3" name="Content Placeholder 2">
            <a:extLst>
              <a:ext uri="{FF2B5EF4-FFF2-40B4-BE49-F238E27FC236}">
                <a16:creationId xmlns="" xmlns:a16="http://schemas.microsoft.com/office/drawing/2014/main" id="{2A0FED50-F36F-414F-A392-48848BE96C0C}"/>
              </a:ext>
            </a:extLst>
          </p:cNvPr>
          <p:cNvSpPr>
            <a:spLocks noGrp="1"/>
          </p:cNvSpPr>
          <p:nvPr>
            <p:ph idx="1"/>
          </p:nvPr>
        </p:nvSpPr>
        <p:spPr>
          <a:xfrm>
            <a:off x="1130270" y="1754676"/>
            <a:ext cx="9603275" cy="3294576"/>
          </a:xfrm>
        </p:spPr>
        <p:txBody>
          <a:bodyPr>
            <a:normAutofit/>
          </a:bodyPr>
          <a:lstStyle/>
          <a:p>
            <a:r>
              <a:rPr lang="en-US" dirty="0" smtClean="0"/>
              <a:t>Since </a:t>
            </a:r>
            <a:r>
              <a:rPr lang="en-US" dirty="0"/>
              <a:t>no missing values in the data set, not much data wrangling </a:t>
            </a:r>
            <a:r>
              <a:rPr lang="en-US" dirty="0" smtClean="0"/>
              <a:t>was needed </a:t>
            </a:r>
            <a:r>
              <a:rPr lang="en-US" dirty="0"/>
              <a:t>to be performed </a:t>
            </a:r>
            <a:r>
              <a:rPr lang="en-US" dirty="0" smtClean="0"/>
              <a:t>to </a:t>
            </a:r>
            <a:r>
              <a:rPr lang="en-US" dirty="0"/>
              <a:t>get the data set ready for analysis</a:t>
            </a:r>
          </a:p>
          <a:p>
            <a:r>
              <a:rPr lang="en-US" dirty="0"/>
              <a:t>Red and white wines are appreciated for their different qualities and are therefore going to be kept as separate data sets to focus on physiochemical properties specific to the wine color</a:t>
            </a:r>
          </a:p>
          <a:p>
            <a:r>
              <a:rPr lang="en-US" dirty="0"/>
              <a:t>Wine quality rating was transformed into binary values to be used in a logistic regression analysis</a:t>
            </a:r>
          </a:p>
        </p:txBody>
      </p:sp>
      <p:graphicFrame>
        <p:nvGraphicFramePr>
          <p:cNvPr id="4" name="Table 3">
            <a:extLst>
              <a:ext uri="{FF2B5EF4-FFF2-40B4-BE49-F238E27FC236}">
                <a16:creationId xmlns="" xmlns:a16="http://schemas.microsoft.com/office/drawing/2014/main" id="{B93ACA88-FDDB-481A-B633-FE89C6DE1292}"/>
              </a:ext>
            </a:extLst>
          </p:cNvPr>
          <p:cNvGraphicFramePr>
            <a:graphicFrameLocks noGrp="1"/>
          </p:cNvGraphicFramePr>
          <p:nvPr>
            <p:extLst>
              <p:ext uri="{D42A27DB-BD31-4B8C-83A1-F6EECF244321}">
                <p14:modId xmlns:p14="http://schemas.microsoft.com/office/powerpoint/2010/main" val="4174019435"/>
              </p:ext>
            </p:extLst>
          </p:nvPr>
        </p:nvGraphicFramePr>
        <p:xfrm>
          <a:off x="3363495" y="4753324"/>
          <a:ext cx="5760720" cy="1097280"/>
        </p:xfrm>
        <a:graphic>
          <a:graphicData uri="http://schemas.openxmlformats.org/drawingml/2006/table">
            <a:tbl>
              <a:tblPr firstRow="1" bandRow="1">
                <a:tableStyleId>{5C22544A-7EE6-4342-B048-85BDC9FD1C3A}</a:tableStyleId>
              </a:tblPr>
              <a:tblGrid>
                <a:gridCol w="1920240">
                  <a:extLst>
                    <a:ext uri="{9D8B030D-6E8A-4147-A177-3AD203B41FA5}">
                      <a16:colId xmlns="" xmlns:a16="http://schemas.microsoft.com/office/drawing/2014/main" val="2857295190"/>
                    </a:ext>
                  </a:extLst>
                </a:gridCol>
                <a:gridCol w="1920240">
                  <a:extLst>
                    <a:ext uri="{9D8B030D-6E8A-4147-A177-3AD203B41FA5}">
                      <a16:colId xmlns="" xmlns:a16="http://schemas.microsoft.com/office/drawing/2014/main" val="3554362386"/>
                    </a:ext>
                  </a:extLst>
                </a:gridCol>
                <a:gridCol w="1920240">
                  <a:extLst>
                    <a:ext uri="{9D8B030D-6E8A-4147-A177-3AD203B41FA5}">
                      <a16:colId xmlns="" xmlns:a16="http://schemas.microsoft.com/office/drawing/2014/main" val="407572369"/>
                    </a:ext>
                  </a:extLst>
                </a:gridCol>
              </a:tblGrid>
              <a:tr h="365760">
                <a:tc>
                  <a:txBody>
                    <a:bodyPr/>
                    <a:lstStyle/>
                    <a:p>
                      <a:pPr algn="ctr"/>
                      <a:r>
                        <a:rPr lang="en-US" dirty="0"/>
                        <a:t>Quality</a:t>
                      </a:r>
                    </a:p>
                  </a:txBody>
                  <a:tcPr anchor="ctr"/>
                </a:tc>
                <a:tc>
                  <a:txBody>
                    <a:bodyPr/>
                    <a:lstStyle/>
                    <a:p>
                      <a:pPr algn="ctr"/>
                      <a:r>
                        <a:rPr lang="en-US" dirty="0"/>
                        <a:t>Quality Rating</a:t>
                      </a:r>
                    </a:p>
                  </a:txBody>
                  <a:tcPr anchor="ctr"/>
                </a:tc>
                <a:tc>
                  <a:txBody>
                    <a:bodyPr/>
                    <a:lstStyle/>
                    <a:p>
                      <a:pPr algn="ctr"/>
                      <a:r>
                        <a:rPr lang="en-US" dirty="0"/>
                        <a:t>Binary Variable</a:t>
                      </a:r>
                    </a:p>
                  </a:txBody>
                  <a:tcPr anchor="ctr"/>
                </a:tc>
                <a:extLst>
                  <a:ext uri="{0D108BD9-81ED-4DB2-BD59-A6C34878D82A}">
                    <a16:rowId xmlns="" xmlns:a16="http://schemas.microsoft.com/office/drawing/2014/main" val="2337440904"/>
                  </a:ext>
                </a:extLst>
              </a:tr>
              <a:tr h="365760">
                <a:tc>
                  <a:txBody>
                    <a:bodyPr/>
                    <a:lstStyle/>
                    <a:p>
                      <a:pPr algn="ctr"/>
                      <a:r>
                        <a:rPr lang="en-US" dirty="0"/>
                        <a:t>Bad</a:t>
                      </a:r>
                    </a:p>
                  </a:txBody>
                  <a:tcPr anchor="ctr"/>
                </a:tc>
                <a:tc>
                  <a:txBody>
                    <a:bodyPr/>
                    <a:lstStyle/>
                    <a:p>
                      <a:pPr algn="ctr"/>
                      <a:r>
                        <a:rPr lang="en-US" dirty="0"/>
                        <a:t>0 – 5</a:t>
                      </a:r>
                    </a:p>
                  </a:txBody>
                  <a:tcPr anchor="ctr"/>
                </a:tc>
                <a:tc>
                  <a:txBody>
                    <a:bodyPr/>
                    <a:lstStyle/>
                    <a:p>
                      <a:pPr algn="ctr"/>
                      <a:r>
                        <a:rPr lang="en-US" dirty="0"/>
                        <a:t>0</a:t>
                      </a:r>
                    </a:p>
                  </a:txBody>
                  <a:tcPr anchor="ctr"/>
                </a:tc>
                <a:extLst>
                  <a:ext uri="{0D108BD9-81ED-4DB2-BD59-A6C34878D82A}">
                    <a16:rowId xmlns="" xmlns:a16="http://schemas.microsoft.com/office/drawing/2014/main" val="2443799768"/>
                  </a:ext>
                </a:extLst>
              </a:tr>
              <a:tr h="365760">
                <a:tc>
                  <a:txBody>
                    <a:bodyPr/>
                    <a:lstStyle/>
                    <a:p>
                      <a:pPr algn="ctr"/>
                      <a:r>
                        <a:rPr lang="en-US" dirty="0"/>
                        <a:t>Good</a:t>
                      </a:r>
                    </a:p>
                  </a:txBody>
                  <a:tcPr anchor="ctr"/>
                </a:tc>
                <a:tc>
                  <a:txBody>
                    <a:bodyPr/>
                    <a:lstStyle/>
                    <a:p>
                      <a:pPr algn="ctr"/>
                      <a:r>
                        <a:rPr lang="en-US" dirty="0"/>
                        <a:t>6 – 10</a:t>
                      </a:r>
                    </a:p>
                  </a:txBody>
                  <a:tcPr anchor="ctr"/>
                </a:tc>
                <a:tc>
                  <a:txBody>
                    <a:bodyPr/>
                    <a:lstStyle/>
                    <a:p>
                      <a:pPr algn="ctr"/>
                      <a:r>
                        <a:rPr lang="en-US" dirty="0"/>
                        <a:t>1</a:t>
                      </a:r>
                    </a:p>
                  </a:txBody>
                  <a:tcPr anchor="ctr"/>
                </a:tc>
                <a:extLst>
                  <a:ext uri="{0D108BD9-81ED-4DB2-BD59-A6C34878D82A}">
                    <a16:rowId xmlns="" xmlns:a16="http://schemas.microsoft.com/office/drawing/2014/main" val="3950124846"/>
                  </a:ext>
                </a:extLst>
              </a:tr>
            </a:tbl>
          </a:graphicData>
        </a:graphic>
      </p:graphicFrame>
    </p:spTree>
    <p:extLst>
      <p:ext uri="{BB962C8B-B14F-4D97-AF65-F5344CB8AC3E}">
        <p14:creationId xmlns:p14="http://schemas.microsoft.com/office/powerpoint/2010/main" val="1612486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635" y="2221602"/>
            <a:ext cx="3958957" cy="329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537" y="2221602"/>
            <a:ext cx="3958957" cy="329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Bar charts</a:t>
            </a:r>
            <a:endParaRPr lang="en-US" dirty="0"/>
          </a:p>
        </p:txBody>
      </p:sp>
      <p:sp>
        <p:nvSpPr>
          <p:cNvPr id="15" name="TextBox 14"/>
          <p:cNvSpPr txBox="1"/>
          <p:nvPr/>
        </p:nvSpPr>
        <p:spPr>
          <a:xfrm>
            <a:off x="3295095" y="1865280"/>
            <a:ext cx="1330037" cy="369332"/>
          </a:xfrm>
          <a:prstGeom prst="rect">
            <a:avLst/>
          </a:prstGeom>
          <a:noFill/>
        </p:spPr>
        <p:txBody>
          <a:bodyPr wrap="square" rtlCol="0">
            <a:spAutoFit/>
          </a:bodyPr>
          <a:lstStyle/>
          <a:p>
            <a:pPr algn="ctr"/>
            <a:r>
              <a:rPr lang="en-US" b="1" dirty="0" smtClean="0"/>
              <a:t>Red Wines</a:t>
            </a:r>
            <a:endParaRPr lang="en-US" b="1" dirty="0"/>
          </a:p>
        </p:txBody>
      </p:sp>
      <p:sp>
        <p:nvSpPr>
          <p:cNvPr id="19" name="TextBox 18"/>
          <p:cNvSpPr txBox="1"/>
          <p:nvPr/>
        </p:nvSpPr>
        <p:spPr>
          <a:xfrm>
            <a:off x="7887877" y="1865280"/>
            <a:ext cx="1688276" cy="369332"/>
          </a:xfrm>
          <a:prstGeom prst="rect">
            <a:avLst/>
          </a:prstGeom>
          <a:noFill/>
        </p:spPr>
        <p:txBody>
          <a:bodyPr wrap="square" rtlCol="0">
            <a:spAutoFit/>
          </a:bodyPr>
          <a:lstStyle/>
          <a:p>
            <a:pPr algn="ctr"/>
            <a:r>
              <a:rPr lang="en-US" b="1" dirty="0" smtClean="0"/>
              <a:t>White Wines</a:t>
            </a:r>
            <a:endParaRPr lang="en-US" b="1" dirty="0"/>
          </a:p>
        </p:txBody>
      </p:sp>
      <p:sp>
        <p:nvSpPr>
          <p:cNvPr id="16" name="TextBox 15"/>
          <p:cNvSpPr txBox="1"/>
          <p:nvPr/>
        </p:nvSpPr>
        <p:spPr>
          <a:xfrm>
            <a:off x="2992582" y="2493823"/>
            <a:ext cx="914400" cy="307777"/>
          </a:xfrm>
          <a:prstGeom prst="rect">
            <a:avLst/>
          </a:prstGeom>
          <a:noFill/>
        </p:spPr>
        <p:txBody>
          <a:bodyPr wrap="square" rtlCol="0">
            <a:spAutoFit/>
          </a:bodyPr>
          <a:lstStyle/>
          <a:p>
            <a:pPr algn="ctr"/>
            <a:r>
              <a:rPr lang="en-US" sz="1400" b="1" dirty="0" smtClean="0">
                <a:solidFill>
                  <a:schemeClr val="accent6"/>
                </a:solidFill>
                <a:latin typeface="Calibri" panose="020F0502020204030204" pitchFamily="34" charset="0"/>
              </a:rPr>
              <a:t>744; 47%</a:t>
            </a:r>
            <a:endParaRPr lang="en-US" sz="1400" b="1" dirty="0">
              <a:solidFill>
                <a:schemeClr val="accent6"/>
              </a:solidFill>
              <a:latin typeface="Calibri" panose="020F0502020204030204" pitchFamily="34" charset="0"/>
            </a:endParaRPr>
          </a:p>
        </p:txBody>
      </p:sp>
      <p:sp>
        <p:nvSpPr>
          <p:cNvPr id="21" name="TextBox 20"/>
          <p:cNvSpPr txBox="1"/>
          <p:nvPr/>
        </p:nvSpPr>
        <p:spPr>
          <a:xfrm>
            <a:off x="4498777" y="2189940"/>
            <a:ext cx="910787" cy="307777"/>
          </a:xfrm>
          <a:prstGeom prst="rect">
            <a:avLst/>
          </a:prstGeom>
          <a:noFill/>
        </p:spPr>
        <p:txBody>
          <a:bodyPr wrap="square" rtlCol="0">
            <a:spAutoFit/>
          </a:bodyPr>
          <a:lstStyle/>
          <a:p>
            <a:pPr algn="ctr"/>
            <a:r>
              <a:rPr lang="en-US" sz="1400" b="1" dirty="0" smtClean="0">
                <a:solidFill>
                  <a:schemeClr val="accent4"/>
                </a:solidFill>
                <a:latin typeface="Calibri" panose="020F0502020204030204" pitchFamily="34" charset="0"/>
              </a:rPr>
              <a:t>855; 53%</a:t>
            </a:r>
            <a:endParaRPr lang="en-US" sz="1400" b="1" dirty="0">
              <a:solidFill>
                <a:schemeClr val="accent4"/>
              </a:solidFill>
              <a:latin typeface="Calibri" panose="020F0502020204030204" pitchFamily="34" charset="0"/>
            </a:endParaRPr>
          </a:p>
        </p:txBody>
      </p:sp>
      <p:sp>
        <p:nvSpPr>
          <p:cNvPr id="22" name="TextBox 21"/>
          <p:cNvSpPr txBox="1"/>
          <p:nvPr/>
        </p:nvSpPr>
        <p:spPr>
          <a:xfrm>
            <a:off x="7716979" y="3393495"/>
            <a:ext cx="1127027" cy="307777"/>
          </a:xfrm>
          <a:prstGeom prst="rect">
            <a:avLst/>
          </a:prstGeom>
          <a:noFill/>
        </p:spPr>
        <p:txBody>
          <a:bodyPr wrap="square" rtlCol="0">
            <a:spAutoFit/>
          </a:bodyPr>
          <a:lstStyle/>
          <a:p>
            <a:pPr algn="ctr"/>
            <a:r>
              <a:rPr lang="en-US" sz="1400" b="1" dirty="0" smtClean="0">
                <a:solidFill>
                  <a:schemeClr val="accent6"/>
                </a:solidFill>
                <a:latin typeface="Calibri" panose="020F0502020204030204" pitchFamily="34" charset="0"/>
              </a:rPr>
              <a:t>1640; 33%</a:t>
            </a:r>
            <a:endParaRPr lang="en-US" sz="1400" b="1" dirty="0">
              <a:solidFill>
                <a:schemeClr val="accent6"/>
              </a:solidFill>
              <a:latin typeface="Calibri" panose="020F0502020204030204" pitchFamily="34" charset="0"/>
            </a:endParaRPr>
          </a:p>
        </p:txBody>
      </p:sp>
      <p:sp>
        <p:nvSpPr>
          <p:cNvPr id="23" name="TextBox 22"/>
          <p:cNvSpPr txBox="1"/>
          <p:nvPr/>
        </p:nvSpPr>
        <p:spPr>
          <a:xfrm>
            <a:off x="9294424" y="2175237"/>
            <a:ext cx="1005840" cy="274320"/>
          </a:xfrm>
          <a:prstGeom prst="rect">
            <a:avLst/>
          </a:prstGeom>
          <a:noFill/>
        </p:spPr>
        <p:txBody>
          <a:bodyPr wrap="square" rtlCol="0">
            <a:spAutoFit/>
          </a:bodyPr>
          <a:lstStyle/>
          <a:p>
            <a:pPr algn="ctr"/>
            <a:r>
              <a:rPr lang="en-US" sz="1400" b="1" dirty="0" smtClean="0">
                <a:solidFill>
                  <a:schemeClr val="accent4"/>
                </a:solidFill>
                <a:latin typeface="Calibri" panose="020F0502020204030204" pitchFamily="34" charset="0"/>
              </a:rPr>
              <a:t>3258; 67%</a:t>
            </a:r>
            <a:endParaRPr lang="en-US" sz="1400" b="1" dirty="0">
              <a:solidFill>
                <a:schemeClr val="accent4"/>
              </a:solidFill>
              <a:latin typeface="Calibri" panose="020F0502020204030204" pitchFamily="34" charset="0"/>
            </a:endParaRPr>
          </a:p>
        </p:txBody>
      </p:sp>
      <p:sp>
        <p:nvSpPr>
          <p:cNvPr id="17" name="TextBox 16"/>
          <p:cNvSpPr txBox="1"/>
          <p:nvPr/>
        </p:nvSpPr>
        <p:spPr>
          <a:xfrm>
            <a:off x="1887557" y="5529280"/>
            <a:ext cx="4145113" cy="338554"/>
          </a:xfrm>
          <a:prstGeom prst="rect">
            <a:avLst/>
          </a:prstGeom>
          <a:noFill/>
        </p:spPr>
        <p:txBody>
          <a:bodyPr wrap="square" rtlCol="0">
            <a:spAutoFit/>
          </a:bodyPr>
          <a:lstStyle/>
          <a:p>
            <a:pPr algn="ctr"/>
            <a:r>
              <a:rPr lang="en-US" sz="1600" dirty="0" smtClean="0"/>
              <a:t>Red wine data set is close to balanced</a:t>
            </a:r>
            <a:endParaRPr lang="en-US" sz="1600" dirty="0"/>
          </a:p>
        </p:txBody>
      </p:sp>
      <p:sp>
        <p:nvSpPr>
          <p:cNvPr id="26" name="TextBox 25"/>
          <p:cNvSpPr txBox="1"/>
          <p:nvPr/>
        </p:nvSpPr>
        <p:spPr>
          <a:xfrm>
            <a:off x="6659459" y="5534551"/>
            <a:ext cx="4145113" cy="584775"/>
          </a:xfrm>
          <a:prstGeom prst="rect">
            <a:avLst/>
          </a:prstGeom>
          <a:noFill/>
        </p:spPr>
        <p:txBody>
          <a:bodyPr wrap="square" rtlCol="0">
            <a:spAutoFit/>
          </a:bodyPr>
          <a:lstStyle/>
          <a:p>
            <a:pPr algn="ctr"/>
            <a:r>
              <a:rPr lang="en-US" sz="1600" dirty="0" smtClean="0"/>
              <a:t>White wine data set </a:t>
            </a:r>
            <a:r>
              <a:rPr lang="en-US" sz="1600" dirty="0" smtClean="0"/>
              <a:t>has an imbalanced of </a:t>
            </a:r>
            <a:r>
              <a:rPr lang="en-US" sz="1600" dirty="0" smtClean="0"/>
              <a:t>good and bad quality wines</a:t>
            </a:r>
            <a:endParaRPr lang="en-US" sz="1600" dirty="0"/>
          </a:p>
        </p:txBody>
      </p:sp>
    </p:spTree>
    <p:extLst>
      <p:ext uri="{BB962C8B-B14F-4D97-AF65-F5344CB8AC3E}">
        <p14:creationId xmlns:p14="http://schemas.microsoft.com/office/powerpoint/2010/main" val="2953636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Structure of Data Sets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5645211"/>
              </p:ext>
            </p:extLst>
          </p:nvPr>
        </p:nvGraphicFramePr>
        <p:xfrm>
          <a:off x="476336" y="2023973"/>
          <a:ext cx="5627585" cy="3849979"/>
        </p:xfrm>
        <a:graphic>
          <a:graphicData uri="http://schemas.openxmlformats.org/drawingml/2006/table">
            <a:tbl>
              <a:tblPr firstRow="1" bandRow="1">
                <a:tableStyleId>{5C22544A-7EE6-4342-B048-85BDC9FD1C3A}</a:tableStyleId>
              </a:tblPr>
              <a:tblGrid>
                <a:gridCol w="5627585"/>
              </a:tblGrid>
              <a:tr h="274318">
                <a:tc>
                  <a:txBody>
                    <a:bodyPr/>
                    <a:lstStyle/>
                    <a:p>
                      <a:pPr marL="0" indent="58738" algn="l" fontAlgn="b"/>
                      <a:r>
                        <a:rPr lang="en-US" sz="1800" b="1" i="0" u="none" strike="noStrike" dirty="0">
                          <a:solidFill>
                            <a:schemeClr val="bg1"/>
                          </a:solidFill>
                          <a:effectLst/>
                          <a:latin typeface="Calibri"/>
                        </a:rPr>
                        <a:t>&gt; </a:t>
                      </a:r>
                      <a:r>
                        <a:rPr lang="en-US" sz="1800" b="1" i="0" u="none" strike="noStrike" dirty="0" err="1">
                          <a:solidFill>
                            <a:schemeClr val="bg1"/>
                          </a:solidFill>
                          <a:effectLst/>
                          <a:latin typeface="Calibri"/>
                        </a:rPr>
                        <a:t>str</a:t>
                      </a:r>
                      <a:r>
                        <a:rPr lang="en-US" sz="1800" b="1" i="0" u="none" strike="noStrike" dirty="0">
                          <a:solidFill>
                            <a:schemeClr val="bg1"/>
                          </a:solidFill>
                          <a:effectLst/>
                          <a:latin typeface="Calibri"/>
                        </a:rPr>
                        <a:t>(red)</a:t>
                      </a:r>
                    </a:p>
                  </a:txBody>
                  <a:tcPr marL="9525" marR="9525" marT="9525" marB="0" anchor="ctr"/>
                </a:tc>
              </a:tr>
              <a:tr h="274318">
                <a:tc>
                  <a:txBody>
                    <a:bodyPr/>
                    <a:lstStyle/>
                    <a:p>
                      <a:pPr marL="0" indent="58738" algn="l" fontAlgn="b"/>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data.frame</a:t>
                      </a:r>
                      <a:r>
                        <a:rPr lang="en-US" sz="1200" b="0" i="0" u="none" strike="noStrike" dirty="0">
                          <a:solidFill>
                            <a:srgbClr val="000000"/>
                          </a:solidFill>
                          <a:effectLst/>
                          <a:latin typeface="Calibri"/>
                        </a:rPr>
                        <a:t>':   1599 obs. of  12 variables:</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fixed.acidity       : num  7.4 7.8 7.8 11.2 7.4 7.4 7.9 7.3 7.8 7.5 ...</a:t>
                      </a:r>
                    </a:p>
                  </a:txBody>
                  <a:tcPr marL="9525" marR="9525" marT="9525" marB="0" anchor="ctr"/>
                </a:tc>
              </a:tr>
              <a:tr h="274318">
                <a:tc>
                  <a:txBody>
                    <a:bodyPr/>
                    <a:lstStyle/>
                    <a:p>
                      <a:pPr marL="0" indent="58738" algn="l" fontAlgn="b"/>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volatile.acidity</a:t>
                      </a:r>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num</a:t>
                      </a:r>
                      <a:r>
                        <a:rPr lang="en-US" sz="1200" b="0" i="0" u="none" strike="noStrike" dirty="0">
                          <a:solidFill>
                            <a:srgbClr val="000000"/>
                          </a:solidFill>
                          <a:effectLst/>
                          <a:latin typeface="Calibri"/>
                        </a:rPr>
                        <a:t>  0.7 0.88 0.76 0.28 0.7 0.66 0.6 0.65 0.58 0.5 ...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citric.acid         : num  0 0 0.04 0.56 0 0 0.06 0 0.02 0.36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residual.sugar      : num  1.9 2.6 2.3 1.9 1.9 1.8 1.6 1.2 2 6.1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chlorides           : num  0.076 0.098 0.092 0.075 0.076 0.075 0.069 0.065 0.073 0.071 ...</a:t>
                      </a:r>
                    </a:p>
                  </a:txBody>
                  <a:tcPr marL="9525" marR="9525" marT="9525" marB="0" anchor="ctr"/>
                </a:tc>
              </a:tr>
              <a:tr h="274318">
                <a:tc>
                  <a:txBody>
                    <a:bodyPr/>
                    <a:lstStyle/>
                    <a:p>
                      <a:pPr marL="0" indent="58738" algn="l" fontAlgn="b"/>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free.sulfur.dioxide</a:t>
                      </a:r>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num</a:t>
                      </a:r>
                      <a:r>
                        <a:rPr lang="en-US" sz="1200" b="0" i="0" u="none" strike="noStrike" dirty="0">
                          <a:solidFill>
                            <a:srgbClr val="000000"/>
                          </a:solidFill>
                          <a:effectLst/>
                          <a:latin typeface="Calibri"/>
                        </a:rPr>
                        <a:t>  11 25 15 17 11 13 15 15 9 17 ...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total.sulfur.dioxide: num  34 67 54 60 34 40 59 21 18 102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density             : num  0.998 0.997 0.997 0.998 0.998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pH                  : num  3.51 3.2 3.26 3.16 3.51 3.51 3.3 3.39 3.36 3.35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sulphates           : num  0.56 0.68 0.65 0.58 0.56 0.56 0.46 0.47 0.57 0.8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alcohol             : num  9.4 9.8 9.8 9.8 9.4 9.4 9.4 10 9.5 10.5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binary              : num  0 0 0 1 0 0 0 1 1 0 ...</a:t>
                      </a:r>
                    </a:p>
                  </a:txBody>
                  <a:tcPr marL="9525" marR="9525" marT="9525" marB="0"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943644623"/>
              </p:ext>
            </p:extLst>
          </p:nvPr>
        </p:nvGraphicFramePr>
        <p:xfrm>
          <a:off x="6257634" y="2023973"/>
          <a:ext cx="5627585" cy="3849979"/>
        </p:xfrm>
        <a:graphic>
          <a:graphicData uri="http://schemas.openxmlformats.org/drawingml/2006/table">
            <a:tbl>
              <a:tblPr firstRow="1" bandRow="1">
                <a:tableStyleId>{5C22544A-7EE6-4342-B048-85BDC9FD1C3A}</a:tableStyleId>
              </a:tblPr>
              <a:tblGrid>
                <a:gridCol w="5627585"/>
              </a:tblGrid>
              <a:tr h="274318">
                <a:tc>
                  <a:txBody>
                    <a:bodyPr/>
                    <a:lstStyle/>
                    <a:p>
                      <a:pPr marL="0" indent="58738" algn="l" defTabSz="914400" rtl="0" eaLnBrk="1" fontAlgn="b" latinLnBrk="0" hangingPunct="1"/>
                      <a:r>
                        <a:rPr lang="en-US" sz="1800" b="1" i="0" u="none" strike="noStrike" kern="1200" dirty="0">
                          <a:solidFill>
                            <a:schemeClr val="bg1"/>
                          </a:solidFill>
                          <a:effectLst/>
                          <a:latin typeface="Calibri"/>
                          <a:ea typeface="+mn-ea"/>
                          <a:cs typeface="+mn-cs"/>
                        </a:rPr>
                        <a:t>&gt; </a:t>
                      </a:r>
                      <a:r>
                        <a:rPr lang="en-US" sz="1800" b="1" i="0" u="none" strike="noStrike" kern="1200" dirty="0" err="1">
                          <a:solidFill>
                            <a:schemeClr val="bg1"/>
                          </a:solidFill>
                          <a:effectLst/>
                          <a:latin typeface="Calibri"/>
                          <a:ea typeface="+mn-ea"/>
                          <a:cs typeface="+mn-cs"/>
                        </a:rPr>
                        <a:t>str</a:t>
                      </a:r>
                      <a:r>
                        <a:rPr lang="en-US" sz="1800" b="1" i="0" u="none" strike="noStrike" kern="1200" dirty="0">
                          <a:solidFill>
                            <a:schemeClr val="bg1"/>
                          </a:solidFill>
                          <a:effectLst/>
                          <a:latin typeface="Calibri"/>
                          <a:ea typeface="+mn-ea"/>
                          <a:cs typeface="+mn-cs"/>
                        </a:rPr>
                        <a:t>(white)</a:t>
                      </a:r>
                    </a:p>
                  </a:txBody>
                  <a:tcPr marL="9525" marR="9525" marT="9525" marB="0" anchor="ctr"/>
                </a:tc>
              </a:tr>
              <a:tr h="274318">
                <a:tc>
                  <a:txBody>
                    <a:bodyPr/>
                    <a:lstStyle/>
                    <a:p>
                      <a:pPr marL="0" indent="58738" algn="l" defTabSz="914400" rtl="0" eaLnBrk="1" fontAlgn="b" latinLnBrk="0" hangingPunct="1"/>
                      <a:r>
                        <a:rPr lang="en-US" sz="1200" b="0" i="0" u="none" strike="noStrike" kern="1200" dirty="0">
                          <a:solidFill>
                            <a:srgbClr val="000000"/>
                          </a:solidFill>
                          <a:effectLst/>
                          <a:latin typeface="Calibri"/>
                          <a:ea typeface="+mn-ea"/>
                          <a:cs typeface="+mn-cs"/>
                        </a:rPr>
                        <a:t>'</a:t>
                      </a:r>
                      <a:r>
                        <a:rPr lang="en-US" sz="1200" b="0" i="0" u="none" strike="noStrike" kern="1200" dirty="0" err="1">
                          <a:solidFill>
                            <a:srgbClr val="000000"/>
                          </a:solidFill>
                          <a:effectLst/>
                          <a:latin typeface="Calibri"/>
                          <a:ea typeface="+mn-ea"/>
                          <a:cs typeface="+mn-cs"/>
                        </a:rPr>
                        <a:t>data.frame</a:t>
                      </a:r>
                      <a:r>
                        <a:rPr lang="en-US" sz="1200" b="0" i="0" u="none" strike="noStrike" kern="1200" dirty="0">
                          <a:solidFill>
                            <a:srgbClr val="000000"/>
                          </a:solidFill>
                          <a:effectLst/>
                          <a:latin typeface="Calibri"/>
                          <a:ea typeface="+mn-ea"/>
                          <a:cs typeface="+mn-cs"/>
                        </a:rPr>
                        <a:t>':   4898 obs. of  12 variables:</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fixed.acidity       : num  7 6.3 8.1 7.2 7.2 8.1 6.2 7 6.3 8.1 ...</a:t>
                      </a:r>
                    </a:p>
                  </a:txBody>
                  <a:tcPr marL="9525" marR="9525" marT="9525" marB="0" anchor="ctr"/>
                </a:tc>
              </a:tr>
              <a:tr h="274318">
                <a:tc>
                  <a:txBody>
                    <a:bodyPr/>
                    <a:lstStyle/>
                    <a:p>
                      <a:pPr marL="0" indent="58738" algn="l" defTabSz="914400" rtl="0" eaLnBrk="1" fontAlgn="b" latinLnBrk="0" hangingPunct="1"/>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volatile.acidity</a:t>
                      </a:r>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num</a:t>
                      </a:r>
                      <a:r>
                        <a:rPr lang="en-US" sz="1200" b="0" i="0" u="none" strike="noStrike" kern="1200" dirty="0">
                          <a:solidFill>
                            <a:srgbClr val="000000"/>
                          </a:solidFill>
                          <a:effectLst/>
                          <a:latin typeface="Calibri"/>
                          <a:ea typeface="+mn-ea"/>
                          <a:cs typeface="+mn-cs"/>
                        </a:rPr>
                        <a:t>  0.27 0.3 0.28 0.23 0.23 0.28 0.32 0.27 0.3 0.22 ...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citric.acid         : num  0.36 0.34 0.4 0.32 0.32 0.4 0.16 0.36 0.34 0.43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residual.sugar      : num  20.7 1.6 6.9 8.5 8.5 6.9 7 20.7 1.6 1.5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chlorides           : num  0.045 0.049 0.05 0.058 0.058 0.05 0.045 0.045 0.049 0.044 ...</a:t>
                      </a:r>
                    </a:p>
                  </a:txBody>
                  <a:tcPr marL="9525" marR="9525" marT="9525" marB="0" anchor="ctr"/>
                </a:tc>
              </a:tr>
              <a:tr h="274318">
                <a:tc>
                  <a:txBody>
                    <a:bodyPr/>
                    <a:lstStyle/>
                    <a:p>
                      <a:pPr marL="0" indent="58738" algn="l" defTabSz="914400" rtl="0" eaLnBrk="1" fontAlgn="b" latinLnBrk="0" hangingPunct="1"/>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free.sulfur.dioxide</a:t>
                      </a:r>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num</a:t>
                      </a:r>
                      <a:r>
                        <a:rPr lang="en-US" sz="1200" b="0" i="0" u="none" strike="noStrike" kern="1200" dirty="0">
                          <a:solidFill>
                            <a:srgbClr val="000000"/>
                          </a:solidFill>
                          <a:effectLst/>
                          <a:latin typeface="Calibri"/>
                          <a:ea typeface="+mn-ea"/>
                          <a:cs typeface="+mn-cs"/>
                        </a:rPr>
                        <a:t>  45 14 30 47 47 30 30 45 14 28 ...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total.sulfur.dioxide: num  170 132 97 186 186 97 136 170 132 129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density             : num  1.001 0.994 0.995 0.996 0.996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pH                  : num  3 3.3 3.26 3.19 3.19 3.26 3.18 3 3.3 3.22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sulphates           : num  0.45 0.49 0.44 0.4 0.4 0.44 0.47 0.45 0.49 0.45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alcohol             : num  8.8 9.5 10.1 9.9 9.9 10.1 9.6 8.8 9.5 11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binary              : num  1 1 1 1 1 1 1 1 1 1 ...</a:t>
                      </a:r>
                    </a:p>
                  </a:txBody>
                  <a:tcPr marL="9525" marR="9525" marT="9525" marB="0" anchor="ctr"/>
                </a:tc>
              </a:tr>
            </a:tbl>
          </a:graphicData>
        </a:graphic>
      </p:graphicFrame>
    </p:spTree>
    <p:extLst>
      <p:ext uri="{BB962C8B-B14F-4D97-AF65-F5344CB8AC3E}">
        <p14:creationId xmlns:p14="http://schemas.microsoft.com/office/powerpoint/2010/main" val="2778868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Summary of Data Sets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83599708"/>
              </p:ext>
            </p:extLst>
          </p:nvPr>
        </p:nvGraphicFramePr>
        <p:xfrm>
          <a:off x="808836" y="2023973"/>
          <a:ext cx="5303520" cy="3566134"/>
        </p:xfrm>
        <a:graphic>
          <a:graphicData uri="http://schemas.openxmlformats.org/drawingml/2006/table">
            <a:tbl>
              <a:tblPr firstRow="1" bandRow="1">
                <a:tableStyleId>{5C22544A-7EE6-4342-B048-85BDC9FD1C3A}</a:tableStyleId>
              </a:tblPr>
              <a:tblGrid>
                <a:gridCol w="1463040"/>
                <a:gridCol w="640080"/>
                <a:gridCol w="640080"/>
                <a:gridCol w="640080"/>
                <a:gridCol w="640080"/>
                <a:gridCol w="640080"/>
                <a:gridCol w="640080"/>
              </a:tblGrid>
              <a:tr h="274318">
                <a:tc>
                  <a:txBody>
                    <a:bodyPr/>
                    <a:lstStyle/>
                    <a:p>
                      <a:pPr marL="0" indent="58738" algn="l" fontAlgn="ctr"/>
                      <a:r>
                        <a:rPr lang="en-US" sz="1000" b="1" i="0" u="none" strike="noStrike" dirty="0" smtClean="0">
                          <a:solidFill>
                            <a:schemeClr val="bg1"/>
                          </a:solidFill>
                          <a:effectLst/>
                          <a:latin typeface="Segoe UI"/>
                        </a:rPr>
                        <a:t>Red Wine Summary</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Min</a:t>
                      </a:r>
                      <a:r>
                        <a:rPr lang="en-US" sz="1000" b="1" i="0" u="none" strike="noStrike" dirty="0">
                          <a:solidFill>
                            <a:schemeClr val="bg1"/>
                          </a:solidFill>
                          <a:effectLst/>
                          <a:latin typeface="Segoe UI"/>
                        </a:rPr>
                        <a:t>.  </a:t>
                      </a:r>
                    </a:p>
                  </a:txBody>
                  <a:tcPr marL="9525" marR="9525" marT="9525" marB="0" anchor="ctr"/>
                </a:tc>
                <a:tc>
                  <a:txBody>
                    <a:bodyPr/>
                    <a:lstStyle/>
                    <a:p>
                      <a:pPr algn="ctr" fontAlgn="ctr"/>
                      <a:r>
                        <a:rPr lang="en-US" sz="1000" b="1" i="0" u="none" strike="noStrike" dirty="0" smtClean="0">
                          <a:solidFill>
                            <a:schemeClr val="bg1"/>
                          </a:solidFill>
                          <a:effectLst/>
                          <a:latin typeface="Segoe UI"/>
                        </a:rPr>
                        <a:t>1st </a:t>
                      </a:r>
                      <a:r>
                        <a:rPr lang="en-US" sz="1000" b="1" i="0" u="none" strike="noStrike" dirty="0">
                          <a:solidFill>
                            <a:schemeClr val="bg1"/>
                          </a:solidFill>
                          <a:effectLst/>
                          <a:latin typeface="Segoe UI"/>
                        </a:rPr>
                        <a:t>Qu. </a:t>
                      </a:r>
                    </a:p>
                  </a:txBody>
                  <a:tcPr marL="9525" marR="9525" marT="9525" marB="0" anchor="ctr"/>
                </a:tc>
                <a:tc>
                  <a:txBody>
                    <a:bodyPr/>
                    <a:lstStyle/>
                    <a:p>
                      <a:pPr algn="ctr" fontAlgn="ctr"/>
                      <a:r>
                        <a:rPr lang="en-US" sz="1000" b="1" i="0" u="none" strike="noStrike" dirty="0" smtClean="0">
                          <a:solidFill>
                            <a:schemeClr val="bg1"/>
                          </a:solidFill>
                          <a:effectLst/>
                          <a:latin typeface="Segoe UI"/>
                        </a:rPr>
                        <a:t>Median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Mean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3rd </a:t>
                      </a:r>
                      <a:r>
                        <a:rPr lang="en-US" sz="1000" b="1" i="0" u="none" strike="noStrike" dirty="0">
                          <a:solidFill>
                            <a:schemeClr val="bg1"/>
                          </a:solidFill>
                          <a:effectLst/>
                          <a:latin typeface="Segoe UI"/>
                        </a:rPr>
                        <a:t>Qu. </a:t>
                      </a:r>
                    </a:p>
                  </a:txBody>
                  <a:tcPr marL="9525" marR="9525" marT="9525" marB="0" anchor="ctr"/>
                </a:tc>
                <a:tc>
                  <a:txBody>
                    <a:bodyPr/>
                    <a:lstStyle/>
                    <a:p>
                      <a:pPr algn="ctr" fontAlgn="ctr"/>
                      <a:r>
                        <a:rPr lang="en-US" sz="1000" b="1" i="0" u="none" strike="noStrike" dirty="0" smtClean="0">
                          <a:solidFill>
                            <a:schemeClr val="bg1"/>
                          </a:solidFill>
                          <a:effectLst/>
                          <a:latin typeface="Segoe UI"/>
                        </a:rPr>
                        <a:t>Max</a:t>
                      </a:r>
                      <a:r>
                        <a:rPr lang="en-US" sz="1000" b="1" i="0" u="none" strike="noStrike" dirty="0">
                          <a:solidFill>
                            <a:schemeClr val="bg1"/>
                          </a:solidFill>
                          <a:effectLst/>
                          <a:latin typeface="Segoe UI"/>
                        </a:rPr>
                        <a:t>.  </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fixed.acidity</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4.6</a:t>
                      </a:r>
                    </a:p>
                  </a:txBody>
                  <a:tcPr marL="9525" marR="9525" marT="9525" marB="0" anchor="ctr"/>
                </a:tc>
                <a:tc>
                  <a:txBody>
                    <a:bodyPr/>
                    <a:lstStyle/>
                    <a:p>
                      <a:pPr algn="ctr" fontAlgn="ctr"/>
                      <a:r>
                        <a:rPr lang="en-US" sz="1000" b="0" i="0" u="none" strike="noStrike">
                          <a:solidFill>
                            <a:srgbClr val="000000"/>
                          </a:solidFill>
                          <a:effectLst/>
                          <a:latin typeface="Segoe UI"/>
                        </a:rPr>
                        <a:t>7.1</a:t>
                      </a:r>
                    </a:p>
                  </a:txBody>
                  <a:tcPr marL="9525" marR="9525" marT="9525" marB="0" anchor="ctr"/>
                </a:tc>
                <a:tc>
                  <a:txBody>
                    <a:bodyPr/>
                    <a:lstStyle/>
                    <a:p>
                      <a:pPr algn="ctr" fontAlgn="ctr"/>
                      <a:r>
                        <a:rPr lang="en-US" sz="1000" b="0" i="0" u="none" strike="noStrike">
                          <a:solidFill>
                            <a:srgbClr val="000000"/>
                          </a:solidFill>
                          <a:effectLst/>
                          <a:latin typeface="Segoe UI"/>
                        </a:rPr>
                        <a:t>7.9</a:t>
                      </a:r>
                    </a:p>
                  </a:txBody>
                  <a:tcPr marL="9525" marR="9525" marT="9525" marB="0" anchor="ctr"/>
                </a:tc>
                <a:tc>
                  <a:txBody>
                    <a:bodyPr/>
                    <a:lstStyle/>
                    <a:p>
                      <a:pPr algn="ctr" fontAlgn="ctr"/>
                      <a:r>
                        <a:rPr lang="en-US" sz="1000" b="0" i="0" u="none" strike="noStrike">
                          <a:solidFill>
                            <a:srgbClr val="000000"/>
                          </a:solidFill>
                          <a:effectLst/>
                          <a:latin typeface="Segoe UI"/>
                        </a:rPr>
                        <a:t>8.32</a:t>
                      </a:r>
                    </a:p>
                  </a:txBody>
                  <a:tcPr marL="9525" marR="9525" marT="9525" marB="0" anchor="ctr"/>
                </a:tc>
                <a:tc>
                  <a:txBody>
                    <a:bodyPr/>
                    <a:lstStyle/>
                    <a:p>
                      <a:pPr algn="ctr" fontAlgn="ctr"/>
                      <a:r>
                        <a:rPr lang="en-US" sz="1000" b="0" i="0" u="none" strike="noStrike">
                          <a:solidFill>
                            <a:srgbClr val="000000"/>
                          </a:solidFill>
                          <a:effectLst/>
                          <a:latin typeface="Segoe UI"/>
                        </a:rPr>
                        <a:t>9.2</a:t>
                      </a:r>
                    </a:p>
                  </a:txBody>
                  <a:tcPr marL="9525" marR="9525" marT="9525" marB="0" anchor="ctr"/>
                </a:tc>
                <a:tc>
                  <a:txBody>
                    <a:bodyPr/>
                    <a:lstStyle/>
                    <a:p>
                      <a:pPr algn="ctr" fontAlgn="ctr"/>
                      <a:r>
                        <a:rPr lang="en-US" sz="1000" b="0" i="0" u="none" strike="noStrike">
                          <a:solidFill>
                            <a:srgbClr val="000000"/>
                          </a:solidFill>
                          <a:effectLst/>
                          <a:latin typeface="Segoe UI"/>
                        </a:rPr>
                        <a:t>15.9</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volatile.acidity</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0.12</a:t>
                      </a:r>
                    </a:p>
                  </a:txBody>
                  <a:tcPr marL="9525" marR="9525" marT="9525" marB="0" anchor="ctr"/>
                </a:tc>
                <a:tc>
                  <a:txBody>
                    <a:bodyPr/>
                    <a:lstStyle/>
                    <a:p>
                      <a:pPr algn="ctr" fontAlgn="ctr"/>
                      <a:r>
                        <a:rPr lang="en-US" sz="1000" b="0" i="0" u="none" strike="noStrike" dirty="0">
                          <a:solidFill>
                            <a:srgbClr val="000000"/>
                          </a:solidFill>
                          <a:effectLst/>
                          <a:latin typeface="Segoe UI"/>
                        </a:rPr>
                        <a:t>0.39</a:t>
                      </a:r>
                    </a:p>
                  </a:txBody>
                  <a:tcPr marL="9525" marR="9525" marT="9525" marB="0" anchor="ctr"/>
                </a:tc>
                <a:tc>
                  <a:txBody>
                    <a:bodyPr/>
                    <a:lstStyle/>
                    <a:p>
                      <a:pPr algn="ctr" fontAlgn="ctr"/>
                      <a:r>
                        <a:rPr lang="en-US" sz="1000" b="0" i="0" u="none" strike="noStrike">
                          <a:solidFill>
                            <a:srgbClr val="000000"/>
                          </a:solidFill>
                          <a:effectLst/>
                          <a:latin typeface="Segoe UI"/>
                        </a:rPr>
                        <a:t>0.52</a:t>
                      </a:r>
                    </a:p>
                  </a:txBody>
                  <a:tcPr marL="9525" marR="9525" marT="9525" marB="0" anchor="ctr"/>
                </a:tc>
                <a:tc>
                  <a:txBody>
                    <a:bodyPr/>
                    <a:lstStyle/>
                    <a:p>
                      <a:pPr algn="ctr" fontAlgn="ctr"/>
                      <a:r>
                        <a:rPr lang="en-US" sz="1000" b="0" i="0" u="none" strike="noStrike">
                          <a:solidFill>
                            <a:srgbClr val="000000"/>
                          </a:solidFill>
                          <a:effectLst/>
                          <a:latin typeface="Segoe UI"/>
                        </a:rPr>
                        <a:t>0.5278</a:t>
                      </a:r>
                    </a:p>
                  </a:txBody>
                  <a:tcPr marL="9525" marR="9525" marT="9525" marB="0" anchor="ctr"/>
                </a:tc>
                <a:tc>
                  <a:txBody>
                    <a:bodyPr/>
                    <a:lstStyle/>
                    <a:p>
                      <a:pPr algn="ctr" fontAlgn="ctr"/>
                      <a:r>
                        <a:rPr lang="en-US" sz="1000" b="0" i="0" u="none" strike="noStrike">
                          <a:solidFill>
                            <a:srgbClr val="000000"/>
                          </a:solidFill>
                          <a:effectLst/>
                          <a:latin typeface="Segoe UI"/>
                        </a:rPr>
                        <a:t>0.64</a:t>
                      </a:r>
                    </a:p>
                  </a:txBody>
                  <a:tcPr marL="9525" marR="9525" marT="9525" marB="0" anchor="ctr"/>
                </a:tc>
                <a:tc>
                  <a:txBody>
                    <a:bodyPr/>
                    <a:lstStyle/>
                    <a:p>
                      <a:pPr algn="ctr" fontAlgn="ctr"/>
                      <a:r>
                        <a:rPr lang="en-US" sz="1000" b="0" i="0" u="none" strike="noStrike">
                          <a:solidFill>
                            <a:srgbClr val="000000"/>
                          </a:solidFill>
                          <a:effectLst/>
                          <a:latin typeface="Segoe UI"/>
                        </a:rPr>
                        <a:t>1.58</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citric.acid</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0</a:t>
                      </a:r>
                    </a:p>
                  </a:txBody>
                  <a:tcPr marL="9525" marR="9525" marT="9525" marB="0" anchor="ctr"/>
                </a:tc>
                <a:tc>
                  <a:txBody>
                    <a:bodyPr/>
                    <a:lstStyle/>
                    <a:p>
                      <a:pPr algn="ctr" fontAlgn="ctr"/>
                      <a:r>
                        <a:rPr lang="en-US" sz="1000" b="0" i="0" u="none" strike="noStrike" dirty="0">
                          <a:solidFill>
                            <a:srgbClr val="000000"/>
                          </a:solidFill>
                          <a:effectLst/>
                          <a:latin typeface="Segoe UI"/>
                        </a:rPr>
                        <a:t>0.09</a:t>
                      </a:r>
                    </a:p>
                  </a:txBody>
                  <a:tcPr marL="9525" marR="9525" marT="9525" marB="0" anchor="ctr"/>
                </a:tc>
                <a:tc>
                  <a:txBody>
                    <a:bodyPr/>
                    <a:lstStyle/>
                    <a:p>
                      <a:pPr algn="ctr" fontAlgn="ctr"/>
                      <a:r>
                        <a:rPr lang="en-US" sz="1000" b="0" i="0" u="none" strike="noStrike">
                          <a:solidFill>
                            <a:srgbClr val="000000"/>
                          </a:solidFill>
                          <a:effectLst/>
                          <a:latin typeface="Segoe UI"/>
                        </a:rPr>
                        <a:t>0.26</a:t>
                      </a:r>
                    </a:p>
                  </a:txBody>
                  <a:tcPr marL="9525" marR="9525" marT="9525" marB="0" anchor="ctr"/>
                </a:tc>
                <a:tc>
                  <a:txBody>
                    <a:bodyPr/>
                    <a:lstStyle/>
                    <a:p>
                      <a:pPr algn="ctr" fontAlgn="ctr"/>
                      <a:r>
                        <a:rPr lang="en-US" sz="1000" b="0" i="0" u="none" strike="noStrike">
                          <a:solidFill>
                            <a:srgbClr val="000000"/>
                          </a:solidFill>
                          <a:effectLst/>
                          <a:latin typeface="Segoe UI"/>
                        </a:rPr>
                        <a:t>0.271</a:t>
                      </a:r>
                    </a:p>
                  </a:txBody>
                  <a:tcPr marL="9525" marR="9525" marT="9525" marB="0" anchor="ctr"/>
                </a:tc>
                <a:tc>
                  <a:txBody>
                    <a:bodyPr/>
                    <a:lstStyle/>
                    <a:p>
                      <a:pPr algn="ctr" fontAlgn="ctr"/>
                      <a:r>
                        <a:rPr lang="en-US" sz="1000" b="0" i="0" u="none" strike="noStrike">
                          <a:solidFill>
                            <a:srgbClr val="000000"/>
                          </a:solidFill>
                          <a:effectLst/>
                          <a:latin typeface="Segoe UI"/>
                        </a:rPr>
                        <a:t>0.42</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residual.sugar</a:t>
                      </a:r>
                    </a:p>
                  </a:txBody>
                  <a:tcPr marL="9525" marR="9525" marT="9525" marB="0" anchor="ctr"/>
                </a:tc>
                <a:tc>
                  <a:txBody>
                    <a:bodyPr/>
                    <a:lstStyle/>
                    <a:p>
                      <a:pPr algn="ctr" fontAlgn="ctr"/>
                      <a:r>
                        <a:rPr lang="en-US" sz="1000" b="0" i="0" u="none" strike="noStrike" dirty="0">
                          <a:solidFill>
                            <a:srgbClr val="000000"/>
                          </a:solidFill>
                          <a:effectLst/>
                          <a:latin typeface="Segoe UI"/>
                        </a:rPr>
                        <a:t>0.9</a:t>
                      </a:r>
                    </a:p>
                  </a:txBody>
                  <a:tcPr marL="9525" marR="9525" marT="9525" marB="0" anchor="ctr"/>
                </a:tc>
                <a:tc>
                  <a:txBody>
                    <a:bodyPr/>
                    <a:lstStyle/>
                    <a:p>
                      <a:pPr algn="ctr" fontAlgn="ctr"/>
                      <a:r>
                        <a:rPr lang="en-US" sz="1000" b="0" i="0" u="none" strike="noStrike">
                          <a:solidFill>
                            <a:srgbClr val="000000"/>
                          </a:solidFill>
                          <a:effectLst/>
                          <a:latin typeface="Segoe UI"/>
                        </a:rPr>
                        <a:t>1.9</a:t>
                      </a:r>
                    </a:p>
                  </a:txBody>
                  <a:tcPr marL="9525" marR="9525" marT="9525" marB="0" anchor="ctr"/>
                </a:tc>
                <a:tc>
                  <a:txBody>
                    <a:bodyPr/>
                    <a:lstStyle/>
                    <a:p>
                      <a:pPr algn="ctr" fontAlgn="ctr"/>
                      <a:r>
                        <a:rPr lang="en-US" sz="1000" b="0" i="0" u="none" strike="noStrike" dirty="0">
                          <a:solidFill>
                            <a:srgbClr val="000000"/>
                          </a:solidFill>
                          <a:effectLst/>
                          <a:latin typeface="Segoe UI"/>
                        </a:rPr>
                        <a:t>2.2</a:t>
                      </a:r>
                    </a:p>
                  </a:txBody>
                  <a:tcPr marL="9525" marR="9525" marT="9525" marB="0" anchor="ctr"/>
                </a:tc>
                <a:tc>
                  <a:txBody>
                    <a:bodyPr/>
                    <a:lstStyle/>
                    <a:p>
                      <a:pPr algn="ctr" fontAlgn="ctr"/>
                      <a:r>
                        <a:rPr lang="en-US" sz="1000" b="0" i="0" u="none" strike="noStrike" dirty="0">
                          <a:solidFill>
                            <a:srgbClr val="000000"/>
                          </a:solidFill>
                          <a:effectLst/>
                          <a:latin typeface="Segoe UI"/>
                        </a:rPr>
                        <a:t>2.539</a:t>
                      </a:r>
                    </a:p>
                  </a:txBody>
                  <a:tcPr marL="9525" marR="9525" marT="9525" marB="0" anchor="ctr"/>
                </a:tc>
                <a:tc>
                  <a:txBody>
                    <a:bodyPr/>
                    <a:lstStyle/>
                    <a:p>
                      <a:pPr algn="ctr" fontAlgn="ctr"/>
                      <a:r>
                        <a:rPr lang="en-US" sz="1000" b="0" i="0" u="none" strike="noStrike">
                          <a:solidFill>
                            <a:srgbClr val="000000"/>
                          </a:solidFill>
                          <a:effectLst/>
                          <a:latin typeface="Segoe UI"/>
                        </a:rPr>
                        <a:t>2.6</a:t>
                      </a:r>
                    </a:p>
                  </a:txBody>
                  <a:tcPr marL="9525" marR="9525" marT="9525" marB="0" anchor="ctr"/>
                </a:tc>
                <a:tc>
                  <a:txBody>
                    <a:bodyPr/>
                    <a:lstStyle/>
                    <a:p>
                      <a:pPr algn="ctr" fontAlgn="ctr"/>
                      <a:r>
                        <a:rPr lang="en-US" sz="1000" b="0" i="0" u="none" strike="noStrike" dirty="0">
                          <a:solidFill>
                            <a:srgbClr val="000000"/>
                          </a:solidFill>
                          <a:effectLst/>
                          <a:latin typeface="Segoe UI"/>
                        </a:rPr>
                        <a:t>15.5</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chlorides</a:t>
                      </a:r>
                    </a:p>
                  </a:txBody>
                  <a:tcPr marL="9525" marR="9525" marT="9525" marB="0" anchor="ctr"/>
                </a:tc>
                <a:tc>
                  <a:txBody>
                    <a:bodyPr/>
                    <a:lstStyle/>
                    <a:p>
                      <a:pPr algn="ctr" fontAlgn="ctr"/>
                      <a:r>
                        <a:rPr lang="en-US" sz="1000" b="0" i="0" u="none" strike="noStrike">
                          <a:solidFill>
                            <a:srgbClr val="000000"/>
                          </a:solidFill>
                          <a:effectLst/>
                          <a:latin typeface="Segoe UI"/>
                        </a:rPr>
                        <a:t>0.012</a:t>
                      </a:r>
                    </a:p>
                  </a:txBody>
                  <a:tcPr marL="9525" marR="9525" marT="9525" marB="0" anchor="ctr"/>
                </a:tc>
                <a:tc>
                  <a:txBody>
                    <a:bodyPr/>
                    <a:lstStyle/>
                    <a:p>
                      <a:pPr algn="ctr" fontAlgn="ctr"/>
                      <a:r>
                        <a:rPr lang="en-US" sz="1000" b="0" i="0" u="none" strike="noStrike" dirty="0">
                          <a:solidFill>
                            <a:srgbClr val="000000"/>
                          </a:solidFill>
                          <a:effectLst/>
                          <a:latin typeface="Segoe UI"/>
                        </a:rPr>
                        <a:t>0.07</a:t>
                      </a:r>
                    </a:p>
                  </a:txBody>
                  <a:tcPr marL="9525" marR="9525" marT="9525" marB="0" anchor="ctr"/>
                </a:tc>
                <a:tc>
                  <a:txBody>
                    <a:bodyPr/>
                    <a:lstStyle/>
                    <a:p>
                      <a:pPr algn="ctr" fontAlgn="ctr"/>
                      <a:r>
                        <a:rPr lang="en-US" sz="1000" b="0" i="0" u="none" strike="noStrike">
                          <a:solidFill>
                            <a:srgbClr val="000000"/>
                          </a:solidFill>
                          <a:effectLst/>
                          <a:latin typeface="Segoe UI"/>
                        </a:rPr>
                        <a:t>0.079</a:t>
                      </a:r>
                    </a:p>
                  </a:txBody>
                  <a:tcPr marL="9525" marR="9525" marT="9525" marB="0" anchor="ctr"/>
                </a:tc>
                <a:tc>
                  <a:txBody>
                    <a:bodyPr/>
                    <a:lstStyle/>
                    <a:p>
                      <a:pPr algn="ctr" fontAlgn="ctr"/>
                      <a:r>
                        <a:rPr lang="en-US" sz="1000" b="0" i="0" u="none" strike="noStrike">
                          <a:solidFill>
                            <a:srgbClr val="000000"/>
                          </a:solidFill>
                          <a:effectLst/>
                          <a:latin typeface="Segoe UI"/>
                        </a:rPr>
                        <a:t>0.08747</a:t>
                      </a:r>
                    </a:p>
                  </a:txBody>
                  <a:tcPr marL="9525" marR="9525" marT="9525" marB="0" anchor="ctr"/>
                </a:tc>
                <a:tc>
                  <a:txBody>
                    <a:bodyPr/>
                    <a:lstStyle/>
                    <a:p>
                      <a:pPr algn="ctr" fontAlgn="ctr"/>
                      <a:r>
                        <a:rPr lang="en-US" sz="1000" b="0" i="0" u="none" strike="noStrike">
                          <a:solidFill>
                            <a:srgbClr val="000000"/>
                          </a:solidFill>
                          <a:effectLst/>
                          <a:latin typeface="Segoe UI"/>
                        </a:rPr>
                        <a:t>0.09</a:t>
                      </a:r>
                    </a:p>
                  </a:txBody>
                  <a:tcPr marL="9525" marR="9525" marT="9525" marB="0" anchor="ctr"/>
                </a:tc>
                <a:tc>
                  <a:txBody>
                    <a:bodyPr/>
                    <a:lstStyle/>
                    <a:p>
                      <a:pPr algn="ctr" fontAlgn="ctr"/>
                      <a:r>
                        <a:rPr lang="en-US" sz="1000" b="0" i="0" u="none" strike="noStrike">
                          <a:solidFill>
                            <a:srgbClr val="000000"/>
                          </a:solidFill>
                          <a:effectLst/>
                          <a:latin typeface="Segoe UI"/>
                        </a:rPr>
                        <a:t>0.611</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free.sulfur.dioxide</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dirty="0">
                          <a:solidFill>
                            <a:srgbClr val="000000"/>
                          </a:solidFill>
                          <a:effectLst/>
                          <a:latin typeface="Segoe UI"/>
                        </a:rPr>
                        <a:t>7</a:t>
                      </a:r>
                    </a:p>
                  </a:txBody>
                  <a:tcPr marL="9525" marR="9525" marT="9525" marB="0" anchor="ctr"/>
                </a:tc>
                <a:tc>
                  <a:txBody>
                    <a:bodyPr/>
                    <a:lstStyle/>
                    <a:p>
                      <a:pPr algn="ctr" fontAlgn="ctr"/>
                      <a:r>
                        <a:rPr lang="en-US" sz="1000" b="0" i="0" u="none" strike="noStrike" dirty="0">
                          <a:solidFill>
                            <a:srgbClr val="000000"/>
                          </a:solidFill>
                          <a:effectLst/>
                          <a:latin typeface="Segoe UI"/>
                        </a:rPr>
                        <a:t>14</a:t>
                      </a:r>
                    </a:p>
                  </a:txBody>
                  <a:tcPr marL="9525" marR="9525" marT="9525" marB="0" anchor="ctr"/>
                </a:tc>
                <a:tc>
                  <a:txBody>
                    <a:bodyPr/>
                    <a:lstStyle/>
                    <a:p>
                      <a:pPr algn="ctr" fontAlgn="ctr"/>
                      <a:r>
                        <a:rPr lang="en-US" sz="1000" b="0" i="0" u="none" strike="noStrike">
                          <a:solidFill>
                            <a:srgbClr val="000000"/>
                          </a:solidFill>
                          <a:effectLst/>
                          <a:latin typeface="Segoe UI"/>
                        </a:rPr>
                        <a:t>15.87</a:t>
                      </a:r>
                    </a:p>
                  </a:txBody>
                  <a:tcPr marL="9525" marR="9525" marT="9525" marB="0" anchor="ctr"/>
                </a:tc>
                <a:tc>
                  <a:txBody>
                    <a:bodyPr/>
                    <a:lstStyle/>
                    <a:p>
                      <a:pPr algn="ctr" fontAlgn="ctr"/>
                      <a:r>
                        <a:rPr lang="en-US" sz="1000" b="0" i="0" u="none" strike="noStrike">
                          <a:solidFill>
                            <a:srgbClr val="000000"/>
                          </a:solidFill>
                          <a:effectLst/>
                          <a:latin typeface="Segoe UI"/>
                        </a:rPr>
                        <a:t>21</a:t>
                      </a:r>
                    </a:p>
                  </a:txBody>
                  <a:tcPr marL="9525" marR="9525" marT="9525" marB="0" anchor="ctr"/>
                </a:tc>
                <a:tc>
                  <a:txBody>
                    <a:bodyPr/>
                    <a:lstStyle/>
                    <a:p>
                      <a:pPr algn="ctr" fontAlgn="ctr"/>
                      <a:r>
                        <a:rPr lang="en-US" sz="1000" b="0" i="0" u="none" strike="noStrike">
                          <a:solidFill>
                            <a:srgbClr val="000000"/>
                          </a:solidFill>
                          <a:effectLst/>
                          <a:latin typeface="Segoe UI"/>
                        </a:rPr>
                        <a:t>72</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total.sulfur.dioxide</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6</a:t>
                      </a:r>
                    </a:p>
                  </a:txBody>
                  <a:tcPr marL="9525" marR="9525" marT="9525" marB="0" anchor="ctr"/>
                </a:tc>
                <a:tc>
                  <a:txBody>
                    <a:bodyPr/>
                    <a:lstStyle/>
                    <a:p>
                      <a:pPr algn="ctr" fontAlgn="ctr"/>
                      <a:r>
                        <a:rPr lang="en-US" sz="1000" b="0" i="0" u="none" strike="noStrike">
                          <a:solidFill>
                            <a:srgbClr val="000000"/>
                          </a:solidFill>
                          <a:effectLst/>
                          <a:latin typeface="Segoe UI"/>
                        </a:rPr>
                        <a:t>22</a:t>
                      </a:r>
                    </a:p>
                  </a:txBody>
                  <a:tcPr marL="9525" marR="9525" marT="9525" marB="0" anchor="ctr"/>
                </a:tc>
                <a:tc>
                  <a:txBody>
                    <a:bodyPr/>
                    <a:lstStyle/>
                    <a:p>
                      <a:pPr algn="ctr" fontAlgn="ctr"/>
                      <a:r>
                        <a:rPr lang="en-US" sz="1000" b="0" i="0" u="none" strike="noStrike" dirty="0">
                          <a:solidFill>
                            <a:srgbClr val="000000"/>
                          </a:solidFill>
                          <a:effectLst/>
                          <a:latin typeface="Segoe UI"/>
                        </a:rPr>
                        <a:t>38</a:t>
                      </a:r>
                    </a:p>
                  </a:txBody>
                  <a:tcPr marL="9525" marR="9525" marT="9525" marB="0" anchor="ctr"/>
                </a:tc>
                <a:tc>
                  <a:txBody>
                    <a:bodyPr/>
                    <a:lstStyle/>
                    <a:p>
                      <a:pPr algn="ctr" fontAlgn="ctr"/>
                      <a:r>
                        <a:rPr lang="en-US" sz="1000" b="0" i="0" u="none" strike="noStrike">
                          <a:solidFill>
                            <a:srgbClr val="000000"/>
                          </a:solidFill>
                          <a:effectLst/>
                          <a:latin typeface="Segoe UI"/>
                        </a:rPr>
                        <a:t>46.47</a:t>
                      </a:r>
                    </a:p>
                  </a:txBody>
                  <a:tcPr marL="9525" marR="9525" marT="9525" marB="0" anchor="ctr"/>
                </a:tc>
                <a:tc>
                  <a:txBody>
                    <a:bodyPr/>
                    <a:lstStyle/>
                    <a:p>
                      <a:pPr algn="ctr" fontAlgn="ctr"/>
                      <a:r>
                        <a:rPr lang="en-US" sz="1000" b="0" i="0" u="none" strike="noStrike">
                          <a:solidFill>
                            <a:srgbClr val="000000"/>
                          </a:solidFill>
                          <a:effectLst/>
                          <a:latin typeface="Segoe UI"/>
                        </a:rPr>
                        <a:t>62</a:t>
                      </a:r>
                    </a:p>
                  </a:txBody>
                  <a:tcPr marL="9525" marR="9525" marT="9525" marB="0" anchor="ctr"/>
                </a:tc>
                <a:tc>
                  <a:txBody>
                    <a:bodyPr/>
                    <a:lstStyle/>
                    <a:p>
                      <a:pPr algn="ctr" fontAlgn="ctr"/>
                      <a:r>
                        <a:rPr lang="en-US" sz="1000" b="0" i="0" u="none" strike="noStrike">
                          <a:solidFill>
                            <a:srgbClr val="000000"/>
                          </a:solidFill>
                          <a:effectLst/>
                          <a:latin typeface="Segoe UI"/>
                        </a:rPr>
                        <a:t>289</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density</a:t>
                      </a:r>
                    </a:p>
                  </a:txBody>
                  <a:tcPr marL="9525" marR="9525" marT="9525" marB="0" anchor="ctr"/>
                </a:tc>
                <a:tc>
                  <a:txBody>
                    <a:bodyPr/>
                    <a:lstStyle/>
                    <a:p>
                      <a:pPr algn="ctr" fontAlgn="ctr"/>
                      <a:r>
                        <a:rPr lang="en-US" sz="1000" b="0" i="0" u="none" strike="noStrike">
                          <a:solidFill>
                            <a:srgbClr val="000000"/>
                          </a:solidFill>
                          <a:effectLst/>
                          <a:latin typeface="Segoe UI"/>
                        </a:rPr>
                        <a:t>0.9901</a:t>
                      </a:r>
                    </a:p>
                  </a:txBody>
                  <a:tcPr marL="9525" marR="9525" marT="9525" marB="0" anchor="ctr"/>
                </a:tc>
                <a:tc>
                  <a:txBody>
                    <a:bodyPr/>
                    <a:lstStyle/>
                    <a:p>
                      <a:pPr algn="ctr" fontAlgn="ctr"/>
                      <a:r>
                        <a:rPr lang="en-US" sz="1000" b="0" i="0" u="none" strike="noStrike">
                          <a:solidFill>
                            <a:srgbClr val="000000"/>
                          </a:solidFill>
                          <a:effectLst/>
                          <a:latin typeface="Segoe UI"/>
                        </a:rPr>
                        <a:t>0.9956</a:t>
                      </a:r>
                    </a:p>
                  </a:txBody>
                  <a:tcPr marL="9525" marR="9525" marT="9525" marB="0" anchor="ctr"/>
                </a:tc>
                <a:tc>
                  <a:txBody>
                    <a:bodyPr/>
                    <a:lstStyle/>
                    <a:p>
                      <a:pPr algn="ctr" fontAlgn="ctr"/>
                      <a:r>
                        <a:rPr lang="en-US" sz="1000" b="0" i="0" u="none" strike="noStrike">
                          <a:solidFill>
                            <a:srgbClr val="000000"/>
                          </a:solidFill>
                          <a:effectLst/>
                          <a:latin typeface="Segoe UI"/>
                        </a:rPr>
                        <a:t>0.9968</a:t>
                      </a:r>
                    </a:p>
                  </a:txBody>
                  <a:tcPr marL="9525" marR="9525" marT="9525" marB="0" anchor="ctr"/>
                </a:tc>
                <a:tc>
                  <a:txBody>
                    <a:bodyPr/>
                    <a:lstStyle/>
                    <a:p>
                      <a:pPr algn="ctr" fontAlgn="ctr"/>
                      <a:r>
                        <a:rPr lang="en-US" sz="1000" b="0" i="0" u="none" strike="noStrike">
                          <a:solidFill>
                            <a:srgbClr val="000000"/>
                          </a:solidFill>
                          <a:effectLst/>
                          <a:latin typeface="Segoe UI"/>
                        </a:rPr>
                        <a:t>0.9967</a:t>
                      </a:r>
                    </a:p>
                  </a:txBody>
                  <a:tcPr marL="9525" marR="9525" marT="9525" marB="0" anchor="ctr"/>
                </a:tc>
                <a:tc>
                  <a:txBody>
                    <a:bodyPr/>
                    <a:lstStyle/>
                    <a:p>
                      <a:pPr algn="ctr" fontAlgn="ctr"/>
                      <a:r>
                        <a:rPr lang="en-US" sz="1000" b="0" i="0" u="none" strike="noStrike">
                          <a:solidFill>
                            <a:srgbClr val="000000"/>
                          </a:solidFill>
                          <a:effectLst/>
                          <a:latin typeface="Segoe UI"/>
                        </a:rPr>
                        <a:t>0.9978</a:t>
                      </a:r>
                    </a:p>
                  </a:txBody>
                  <a:tcPr marL="9525" marR="9525" marT="9525" marB="0" anchor="ctr"/>
                </a:tc>
                <a:tc>
                  <a:txBody>
                    <a:bodyPr/>
                    <a:lstStyle/>
                    <a:p>
                      <a:pPr algn="ctr" fontAlgn="ctr"/>
                      <a:r>
                        <a:rPr lang="en-US" sz="1000" b="0" i="0" u="none" strike="noStrike">
                          <a:solidFill>
                            <a:srgbClr val="000000"/>
                          </a:solidFill>
                          <a:effectLst/>
                          <a:latin typeface="Segoe UI"/>
                        </a:rPr>
                        <a:t>1.0037</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pH</a:t>
                      </a:r>
                    </a:p>
                  </a:txBody>
                  <a:tcPr marL="9525" marR="9525" marT="9525" marB="0" anchor="ctr"/>
                </a:tc>
                <a:tc>
                  <a:txBody>
                    <a:bodyPr/>
                    <a:lstStyle/>
                    <a:p>
                      <a:pPr algn="ctr" fontAlgn="ctr"/>
                      <a:r>
                        <a:rPr lang="en-US" sz="1000" b="0" i="0" u="none" strike="noStrike">
                          <a:solidFill>
                            <a:srgbClr val="000000"/>
                          </a:solidFill>
                          <a:effectLst/>
                          <a:latin typeface="Segoe UI"/>
                        </a:rPr>
                        <a:t>2.74</a:t>
                      </a:r>
                    </a:p>
                  </a:txBody>
                  <a:tcPr marL="9525" marR="9525" marT="9525" marB="0" anchor="ctr"/>
                </a:tc>
                <a:tc>
                  <a:txBody>
                    <a:bodyPr/>
                    <a:lstStyle/>
                    <a:p>
                      <a:pPr algn="ctr" fontAlgn="ctr"/>
                      <a:r>
                        <a:rPr lang="en-US" sz="1000" b="0" i="0" u="none" strike="noStrike">
                          <a:solidFill>
                            <a:srgbClr val="000000"/>
                          </a:solidFill>
                          <a:effectLst/>
                          <a:latin typeface="Segoe UI"/>
                        </a:rPr>
                        <a:t>3.21</a:t>
                      </a:r>
                    </a:p>
                  </a:txBody>
                  <a:tcPr marL="9525" marR="9525" marT="9525" marB="0" anchor="ctr"/>
                </a:tc>
                <a:tc>
                  <a:txBody>
                    <a:bodyPr/>
                    <a:lstStyle/>
                    <a:p>
                      <a:pPr algn="ctr" fontAlgn="ctr"/>
                      <a:r>
                        <a:rPr lang="en-US" sz="1000" b="0" i="0" u="none" strike="noStrike" dirty="0">
                          <a:solidFill>
                            <a:srgbClr val="000000"/>
                          </a:solidFill>
                          <a:effectLst/>
                          <a:latin typeface="Segoe UI"/>
                        </a:rPr>
                        <a:t>3.31</a:t>
                      </a:r>
                    </a:p>
                  </a:txBody>
                  <a:tcPr marL="9525" marR="9525" marT="9525" marB="0" anchor="ctr"/>
                </a:tc>
                <a:tc>
                  <a:txBody>
                    <a:bodyPr/>
                    <a:lstStyle/>
                    <a:p>
                      <a:pPr algn="ctr" fontAlgn="ctr"/>
                      <a:r>
                        <a:rPr lang="en-US" sz="1000" b="0" i="0" u="none" strike="noStrike" dirty="0">
                          <a:solidFill>
                            <a:srgbClr val="000000"/>
                          </a:solidFill>
                          <a:effectLst/>
                          <a:latin typeface="Segoe UI"/>
                        </a:rPr>
                        <a:t>3.311</a:t>
                      </a:r>
                    </a:p>
                  </a:txBody>
                  <a:tcPr marL="9525" marR="9525" marT="9525" marB="0" anchor="ctr"/>
                </a:tc>
                <a:tc>
                  <a:txBody>
                    <a:bodyPr/>
                    <a:lstStyle/>
                    <a:p>
                      <a:pPr algn="ctr" fontAlgn="ctr"/>
                      <a:r>
                        <a:rPr lang="en-US" sz="1000" b="0" i="0" u="none" strike="noStrike">
                          <a:solidFill>
                            <a:srgbClr val="000000"/>
                          </a:solidFill>
                          <a:effectLst/>
                          <a:latin typeface="Segoe UI"/>
                        </a:rPr>
                        <a:t>3.4</a:t>
                      </a:r>
                    </a:p>
                  </a:txBody>
                  <a:tcPr marL="9525" marR="9525" marT="9525" marB="0" anchor="ctr"/>
                </a:tc>
                <a:tc>
                  <a:txBody>
                    <a:bodyPr/>
                    <a:lstStyle/>
                    <a:p>
                      <a:pPr algn="ctr" fontAlgn="ctr"/>
                      <a:r>
                        <a:rPr lang="en-US" sz="1000" b="0" i="0" u="none" strike="noStrike">
                          <a:solidFill>
                            <a:srgbClr val="000000"/>
                          </a:solidFill>
                          <a:effectLst/>
                          <a:latin typeface="Segoe UI"/>
                        </a:rPr>
                        <a:t>4.01</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sulphates</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0.33</a:t>
                      </a:r>
                    </a:p>
                  </a:txBody>
                  <a:tcPr marL="9525" marR="9525" marT="9525" marB="0" anchor="ctr"/>
                </a:tc>
                <a:tc>
                  <a:txBody>
                    <a:bodyPr/>
                    <a:lstStyle/>
                    <a:p>
                      <a:pPr algn="ctr" fontAlgn="ctr"/>
                      <a:r>
                        <a:rPr lang="en-US" sz="1000" b="0" i="0" u="none" strike="noStrike">
                          <a:solidFill>
                            <a:srgbClr val="000000"/>
                          </a:solidFill>
                          <a:effectLst/>
                          <a:latin typeface="Segoe UI"/>
                        </a:rPr>
                        <a:t>0.55</a:t>
                      </a:r>
                    </a:p>
                  </a:txBody>
                  <a:tcPr marL="9525" marR="9525" marT="9525" marB="0" anchor="ctr"/>
                </a:tc>
                <a:tc>
                  <a:txBody>
                    <a:bodyPr/>
                    <a:lstStyle/>
                    <a:p>
                      <a:pPr algn="ctr" fontAlgn="ctr"/>
                      <a:r>
                        <a:rPr lang="en-US" sz="1000" b="0" i="0" u="none" strike="noStrike">
                          <a:solidFill>
                            <a:srgbClr val="000000"/>
                          </a:solidFill>
                          <a:effectLst/>
                          <a:latin typeface="Segoe UI"/>
                        </a:rPr>
                        <a:t>0.62</a:t>
                      </a:r>
                    </a:p>
                  </a:txBody>
                  <a:tcPr marL="9525" marR="9525" marT="9525" marB="0" anchor="ctr"/>
                </a:tc>
                <a:tc>
                  <a:txBody>
                    <a:bodyPr/>
                    <a:lstStyle/>
                    <a:p>
                      <a:pPr algn="ctr" fontAlgn="ctr"/>
                      <a:r>
                        <a:rPr lang="en-US" sz="1000" b="0" i="0" u="none" strike="noStrike" dirty="0">
                          <a:solidFill>
                            <a:srgbClr val="000000"/>
                          </a:solidFill>
                          <a:effectLst/>
                          <a:latin typeface="Segoe UI"/>
                        </a:rPr>
                        <a:t>0.6581</a:t>
                      </a:r>
                    </a:p>
                  </a:txBody>
                  <a:tcPr marL="9525" marR="9525" marT="9525" marB="0" anchor="ctr"/>
                </a:tc>
                <a:tc>
                  <a:txBody>
                    <a:bodyPr/>
                    <a:lstStyle/>
                    <a:p>
                      <a:pPr algn="ctr" fontAlgn="ctr"/>
                      <a:r>
                        <a:rPr lang="en-US" sz="1000" b="0" i="0" u="none" strike="noStrike">
                          <a:solidFill>
                            <a:srgbClr val="000000"/>
                          </a:solidFill>
                          <a:effectLst/>
                          <a:latin typeface="Segoe UI"/>
                        </a:rPr>
                        <a:t>0.73</a:t>
                      </a:r>
                    </a:p>
                  </a:txBody>
                  <a:tcPr marL="9525" marR="9525" marT="9525" marB="0" anchor="ctr"/>
                </a:tc>
                <a:tc>
                  <a:txBody>
                    <a:bodyPr/>
                    <a:lstStyle/>
                    <a:p>
                      <a:pPr algn="ctr" fontAlgn="ctr"/>
                      <a:r>
                        <a:rPr lang="en-US" sz="1000" b="0" i="0" u="none" strike="noStrike">
                          <a:solidFill>
                            <a:srgbClr val="000000"/>
                          </a:solidFill>
                          <a:effectLst/>
                          <a:latin typeface="Segoe UI"/>
                        </a:rPr>
                        <a:t>2</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alcohol</a:t>
                      </a:r>
                    </a:p>
                  </a:txBody>
                  <a:tcPr marL="9525" marR="9525" marT="9525" marB="0" anchor="ctr"/>
                </a:tc>
                <a:tc>
                  <a:txBody>
                    <a:bodyPr/>
                    <a:lstStyle/>
                    <a:p>
                      <a:pPr algn="ctr" fontAlgn="ctr"/>
                      <a:r>
                        <a:rPr lang="en-US" sz="1000" b="0" i="0" u="none" strike="noStrike">
                          <a:solidFill>
                            <a:srgbClr val="000000"/>
                          </a:solidFill>
                          <a:effectLst/>
                          <a:latin typeface="Segoe UI"/>
                        </a:rPr>
                        <a:t>8.4</a:t>
                      </a:r>
                    </a:p>
                  </a:txBody>
                  <a:tcPr marL="9525" marR="9525" marT="9525" marB="0" anchor="ctr"/>
                </a:tc>
                <a:tc>
                  <a:txBody>
                    <a:bodyPr/>
                    <a:lstStyle/>
                    <a:p>
                      <a:pPr algn="ctr" fontAlgn="ctr"/>
                      <a:r>
                        <a:rPr lang="en-US" sz="1000" b="0" i="0" u="none" strike="noStrike">
                          <a:solidFill>
                            <a:srgbClr val="000000"/>
                          </a:solidFill>
                          <a:effectLst/>
                          <a:latin typeface="Segoe UI"/>
                        </a:rPr>
                        <a:t>9.5</a:t>
                      </a:r>
                    </a:p>
                  </a:txBody>
                  <a:tcPr marL="9525" marR="9525" marT="9525" marB="0" anchor="ctr"/>
                </a:tc>
                <a:tc>
                  <a:txBody>
                    <a:bodyPr/>
                    <a:lstStyle/>
                    <a:p>
                      <a:pPr algn="ctr" fontAlgn="ctr"/>
                      <a:r>
                        <a:rPr lang="en-US" sz="1000" b="0" i="0" u="none" strike="noStrike">
                          <a:solidFill>
                            <a:srgbClr val="000000"/>
                          </a:solidFill>
                          <a:effectLst/>
                          <a:latin typeface="Segoe UI"/>
                        </a:rPr>
                        <a:t>10.2</a:t>
                      </a:r>
                    </a:p>
                  </a:txBody>
                  <a:tcPr marL="9525" marR="9525" marT="9525" marB="0" anchor="ctr"/>
                </a:tc>
                <a:tc>
                  <a:txBody>
                    <a:bodyPr/>
                    <a:lstStyle/>
                    <a:p>
                      <a:pPr algn="ctr" fontAlgn="ctr"/>
                      <a:r>
                        <a:rPr lang="en-US" sz="1000" b="0" i="0" u="none" strike="noStrike" dirty="0">
                          <a:solidFill>
                            <a:srgbClr val="000000"/>
                          </a:solidFill>
                          <a:effectLst/>
                          <a:latin typeface="Segoe UI"/>
                        </a:rPr>
                        <a:t>10.42</a:t>
                      </a:r>
                    </a:p>
                  </a:txBody>
                  <a:tcPr marL="9525" marR="9525" marT="9525" marB="0" anchor="ctr"/>
                </a:tc>
                <a:tc>
                  <a:txBody>
                    <a:bodyPr/>
                    <a:lstStyle/>
                    <a:p>
                      <a:pPr algn="ctr" fontAlgn="ctr"/>
                      <a:r>
                        <a:rPr lang="en-US" sz="1000" b="0" i="0" u="none" strike="noStrike" dirty="0">
                          <a:solidFill>
                            <a:srgbClr val="000000"/>
                          </a:solidFill>
                          <a:effectLst/>
                          <a:latin typeface="Segoe UI"/>
                        </a:rPr>
                        <a:t>11.1</a:t>
                      </a:r>
                    </a:p>
                  </a:txBody>
                  <a:tcPr marL="9525" marR="9525" marT="9525" marB="0" anchor="ctr"/>
                </a:tc>
                <a:tc>
                  <a:txBody>
                    <a:bodyPr/>
                    <a:lstStyle/>
                    <a:p>
                      <a:pPr algn="ctr" fontAlgn="ctr"/>
                      <a:r>
                        <a:rPr lang="en-US" sz="1000" b="0" i="0" u="none" strike="noStrike">
                          <a:solidFill>
                            <a:srgbClr val="000000"/>
                          </a:solidFill>
                          <a:effectLst/>
                          <a:latin typeface="Segoe UI"/>
                        </a:rPr>
                        <a:t>14.9</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binary</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a:solidFill>
                            <a:srgbClr val="000000"/>
                          </a:solidFill>
                          <a:effectLst/>
                          <a:latin typeface="Segoe UI"/>
                        </a:rPr>
                        <a:t>0.5347</a:t>
                      </a:r>
                    </a:p>
                  </a:txBody>
                  <a:tcPr marL="9525" marR="9525" marT="9525" marB="0" anchor="ctr"/>
                </a:tc>
                <a:tc>
                  <a:txBody>
                    <a:bodyPr/>
                    <a:lstStyle/>
                    <a:p>
                      <a:pPr algn="ctr" fontAlgn="ctr"/>
                      <a:r>
                        <a:rPr lang="en-US" sz="1000" b="0" i="0" u="none" strike="noStrike" dirty="0">
                          <a:solidFill>
                            <a:srgbClr val="000000"/>
                          </a:solidFill>
                          <a:effectLst/>
                          <a:latin typeface="Segoe UI"/>
                        </a:rPr>
                        <a:t>1</a:t>
                      </a:r>
                    </a:p>
                  </a:txBody>
                  <a:tcPr marL="9525" marR="9525" marT="9525" marB="0" anchor="ctr"/>
                </a:tc>
                <a:tc>
                  <a:txBody>
                    <a:bodyPr/>
                    <a:lstStyle/>
                    <a:p>
                      <a:pPr algn="ctr" fontAlgn="ctr"/>
                      <a:r>
                        <a:rPr lang="en-US" sz="1000" b="0" i="0" u="none" strike="noStrike" dirty="0">
                          <a:solidFill>
                            <a:srgbClr val="000000"/>
                          </a:solidFill>
                          <a:effectLst/>
                          <a:latin typeface="Segoe UI"/>
                        </a:rPr>
                        <a:t>1</a:t>
                      </a: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4797859"/>
              </p:ext>
            </p:extLst>
          </p:nvPr>
        </p:nvGraphicFramePr>
        <p:xfrm>
          <a:off x="6412010" y="2023973"/>
          <a:ext cx="5303520" cy="3566134"/>
        </p:xfrm>
        <a:graphic>
          <a:graphicData uri="http://schemas.openxmlformats.org/drawingml/2006/table">
            <a:tbl>
              <a:tblPr firstRow="1" bandRow="1">
                <a:tableStyleId>{5C22544A-7EE6-4342-B048-85BDC9FD1C3A}</a:tableStyleId>
              </a:tblPr>
              <a:tblGrid>
                <a:gridCol w="1463040"/>
                <a:gridCol w="640080"/>
                <a:gridCol w="640080"/>
                <a:gridCol w="640080"/>
                <a:gridCol w="640080"/>
                <a:gridCol w="640080"/>
                <a:gridCol w="640080"/>
              </a:tblGrid>
              <a:tr h="274318">
                <a:tc>
                  <a:txBody>
                    <a:bodyPr/>
                    <a:lstStyle/>
                    <a:p>
                      <a:pPr marL="0" indent="58738" algn="l" fontAlgn="ctr"/>
                      <a:r>
                        <a:rPr lang="en-US" sz="1000" b="1" i="0" u="none" strike="noStrike" dirty="0" smtClean="0">
                          <a:solidFill>
                            <a:schemeClr val="bg1"/>
                          </a:solidFill>
                          <a:effectLst/>
                          <a:latin typeface="Segoe UI"/>
                        </a:rPr>
                        <a:t>White Wine Summary</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Min</a:t>
                      </a:r>
                      <a:r>
                        <a:rPr lang="en-US" sz="1000" b="1" i="0" u="none" strike="noStrike" dirty="0">
                          <a:solidFill>
                            <a:schemeClr val="bg1"/>
                          </a:solidFill>
                          <a:effectLst/>
                          <a:latin typeface="Segoe UI"/>
                        </a:rPr>
                        <a:t>. </a:t>
                      </a:r>
                    </a:p>
                  </a:txBody>
                  <a:tcPr marL="9525" marR="9525" marT="9525" marB="0" anchor="ctr"/>
                </a:tc>
                <a:tc>
                  <a:txBody>
                    <a:bodyPr/>
                    <a:lstStyle/>
                    <a:p>
                      <a:pPr algn="ctr" fontAlgn="ctr"/>
                      <a:r>
                        <a:rPr lang="en-US" sz="1000" b="1" i="0" u="none" strike="noStrike" dirty="0" smtClean="0">
                          <a:solidFill>
                            <a:schemeClr val="bg1"/>
                          </a:solidFill>
                          <a:effectLst/>
                          <a:latin typeface="Segoe UI"/>
                        </a:rPr>
                        <a:t>1st </a:t>
                      </a:r>
                      <a:r>
                        <a:rPr lang="en-US" sz="1000" b="1" i="0" u="none" strike="noStrike" dirty="0">
                          <a:solidFill>
                            <a:schemeClr val="bg1"/>
                          </a:solidFill>
                          <a:effectLst/>
                          <a:latin typeface="Segoe UI"/>
                        </a:rPr>
                        <a:t>Qu.</a:t>
                      </a:r>
                    </a:p>
                  </a:txBody>
                  <a:tcPr marL="9525" marR="9525" marT="9525" marB="0" anchor="ctr"/>
                </a:tc>
                <a:tc>
                  <a:txBody>
                    <a:bodyPr/>
                    <a:lstStyle/>
                    <a:p>
                      <a:pPr algn="ctr" fontAlgn="ctr"/>
                      <a:r>
                        <a:rPr lang="en-US" sz="1000" b="1" i="0" u="none" strike="noStrike" dirty="0" smtClean="0">
                          <a:solidFill>
                            <a:schemeClr val="bg1"/>
                          </a:solidFill>
                          <a:effectLst/>
                          <a:latin typeface="Segoe UI"/>
                        </a:rPr>
                        <a:t>Median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Mean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3rd </a:t>
                      </a:r>
                      <a:r>
                        <a:rPr lang="en-US" sz="1000" b="1" i="0" u="none" strike="noStrike" dirty="0">
                          <a:solidFill>
                            <a:schemeClr val="bg1"/>
                          </a:solidFill>
                          <a:effectLst/>
                          <a:latin typeface="Segoe UI"/>
                        </a:rPr>
                        <a:t>Qu.</a:t>
                      </a:r>
                    </a:p>
                  </a:txBody>
                  <a:tcPr marL="9525" marR="9525" marT="9525" marB="0" anchor="ctr"/>
                </a:tc>
                <a:tc>
                  <a:txBody>
                    <a:bodyPr/>
                    <a:lstStyle/>
                    <a:p>
                      <a:pPr algn="ctr" fontAlgn="ctr"/>
                      <a:r>
                        <a:rPr lang="en-US" sz="1000" b="1" i="0" u="none" strike="noStrike" smtClean="0">
                          <a:solidFill>
                            <a:schemeClr val="bg1"/>
                          </a:solidFill>
                          <a:effectLst/>
                          <a:latin typeface="Segoe UI"/>
                        </a:rPr>
                        <a:t>Max</a:t>
                      </a:r>
                      <a:r>
                        <a:rPr lang="en-US" sz="1000" b="1" i="0" u="none" strike="noStrike">
                          <a:solidFill>
                            <a:schemeClr val="bg1"/>
                          </a:solidFill>
                          <a:effectLst/>
                          <a:latin typeface="Segoe UI"/>
                        </a:rPr>
                        <a:t>. </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fixed.acidity</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3.8</a:t>
                      </a:r>
                    </a:p>
                  </a:txBody>
                  <a:tcPr marL="9525" marR="9525" marT="9525" marB="0" anchor="ctr"/>
                </a:tc>
                <a:tc>
                  <a:txBody>
                    <a:bodyPr/>
                    <a:lstStyle/>
                    <a:p>
                      <a:pPr algn="ctr" fontAlgn="ctr"/>
                      <a:r>
                        <a:rPr lang="en-US" sz="1000" b="0" i="0" u="none" strike="noStrike">
                          <a:solidFill>
                            <a:srgbClr val="000000"/>
                          </a:solidFill>
                          <a:effectLst/>
                          <a:latin typeface="Segoe UI"/>
                        </a:rPr>
                        <a:t>6.3</a:t>
                      </a:r>
                    </a:p>
                  </a:txBody>
                  <a:tcPr marL="9525" marR="9525" marT="9525" marB="0" anchor="ctr"/>
                </a:tc>
                <a:tc>
                  <a:txBody>
                    <a:bodyPr/>
                    <a:lstStyle/>
                    <a:p>
                      <a:pPr algn="ctr" fontAlgn="ctr"/>
                      <a:r>
                        <a:rPr lang="en-US" sz="1000" b="0" i="0" u="none" strike="noStrike" dirty="0">
                          <a:solidFill>
                            <a:srgbClr val="000000"/>
                          </a:solidFill>
                          <a:effectLst/>
                          <a:latin typeface="Segoe UI"/>
                        </a:rPr>
                        <a:t>6.8</a:t>
                      </a:r>
                    </a:p>
                  </a:txBody>
                  <a:tcPr marL="9525" marR="9525" marT="9525" marB="0" anchor="ctr"/>
                </a:tc>
                <a:tc>
                  <a:txBody>
                    <a:bodyPr/>
                    <a:lstStyle/>
                    <a:p>
                      <a:pPr algn="ctr" fontAlgn="ctr"/>
                      <a:r>
                        <a:rPr lang="en-US" sz="1000" b="0" i="0" u="none" strike="noStrike">
                          <a:solidFill>
                            <a:srgbClr val="000000"/>
                          </a:solidFill>
                          <a:effectLst/>
                          <a:latin typeface="Segoe UI"/>
                        </a:rPr>
                        <a:t>6.855</a:t>
                      </a:r>
                    </a:p>
                  </a:txBody>
                  <a:tcPr marL="9525" marR="9525" marT="9525" marB="0" anchor="ctr"/>
                </a:tc>
                <a:tc>
                  <a:txBody>
                    <a:bodyPr/>
                    <a:lstStyle/>
                    <a:p>
                      <a:pPr algn="ctr" fontAlgn="ctr"/>
                      <a:r>
                        <a:rPr lang="en-US" sz="1000" b="0" i="0" u="none" strike="noStrike">
                          <a:solidFill>
                            <a:srgbClr val="000000"/>
                          </a:solidFill>
                          <a:effectLst/>
                          <a:latin typeface="Segoe UI"/>
                        </a:rPr>
                        <a:t>7.3</a:t>
                      </a:r>
                    </a:p>
                  </a:txBody>
                  <a:tcPr marL="9525" marR="9525" marT="9525" marB="0" anchor="ctr"/>
                </a:tc>
                <a:tc>
                  <a:txBody>
                    <a:bodyPr/>
                    <a:lstStyle/>
                    <a:p>
                      <a:pPr algn="ctr" fontAlgn="ctr"/>
                      <a:r>
                        <a:rPr lang="en-US" sz="1000" b="0" i="0" u="none" strike="noStrike">
                          <a:solidFill>
                            <a:srgbClr val="000000"/>
                          </a:solidFill>
                          <a:effectLst/>
                          <a:latin typeface="Segoe UI"/>
                        </a:rPr>
                        <a:t>14.2</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volatile.acidity</a:t>
                      </a:r>
                    </a:p>
                  </a:txBody>
                  <a:tcPr marL="9525" marR="9525" marT="9525" marB="0" anchor="ctr"/>
                </a:tc>
                <a:tc>
                  <a:txBody>
                    <a:bodyPr/>
                    <a:lstStyle/>
                    <a:p>
                      <a:pPr algn="ctr" fontAlgn="ctr"/>
                      <a:r>
                        <a:rPr lang="en-US" sz="1000" b="0" i="0" u="none" strike="noStrike">
                          <a:solidFill>
                            <a:srgbClr val="000000"/>
                          </a:solidFill>
                          <a:effectLst/>
                          <a:latin typeface="Segoe UI"/>
                        </a:rPr>
                        <a:t>0.08</a:t>
                      </a:r>
                    </a:p>
                  </a:txBody>
                  <a:tcPr marL="9525" marR="9525" marT="9525" marB="0" anchor="ctr"/>
                </a:tc>
                <a:tc>
                  <a:txBody>
                    <a:bodyPr/>
                    <a:lstStyle/>
                    <a:p>
                      <a:pPr algn="ctr" fontAlgn="ctr"/>
                      <a:r>
                        <a:rPr lang="en-US" sz="1000" b="0" i="0" u="none" strike="noStrike" dirty="0">
                          <a:solidFill>
                            <a:srgbClr val="000000"/>
                          </a:solidFill>
                          <a:effectLst/>
                          <a:latin typeface="Segoe UI"/>
                        </a:rPr>
                        <a:t>0.21</a:t>
                      </a:r>
                    </a:p>
                  </a:txBody>
                  <a:tcPr marL="9525" marR="9525" marT="9525" marB="0" anchor="ctr"/>
                </a:tc>
                <a:tc>
                  <a:txBody>
                    <a:bodyPr/>
                    <a:lstStyle/>
                    <a:p>
                      <a:pPr algn="ctr" fontAlgn="ctr"/>
                      <a:r>
                        <a:rPr lang="en-US" sz="1000" b="0" i="0" u="none" strike="noStrike">
                          <a:solidFill>
                            <a:srgbClr val="000000"/>
                          </a:solidFill>
                          <a:effectLst/>
                          <a:latin typeface="Segoe UI"/>
                        </a:rPr>
                        <a:t>0.26</a:t>
                      </a:r>
                    </a:p>
                  </a:txBody>
                  <a:tcPr marL="9525" marR="9525" marT="9525" marB="0" anchor="ctr"/>
                </a:tc>
                <a:tc>
                  <a:txBody>
                    <a:bodyPr/>
                    <a:lstStyle/>
                    <a:p>
                      <a:pPr algn="ctr" fontAlgn="ctr"/>
                      <a:r>
                        <a:rPr lang="en-US" sz="1000" b="0" i="0" u="none" strike="noStrike">
                          <a:solidFill>
                            <a:srgbClr val="000000"/>
                          </a:solidFill>
                          <a:effectLst/>
                          <a:latin typeface="Segoe UI"/>
                        </a:rPr>
                        <a:t>0.2782</a:t>
                      </a:r>
                    </a:p>
                  </a:txBody>
                  <a:tcPr marL="9525" marR="9525" marT="9525" marB="0" anchor="ctr"/>
                </a:tc>
                <a:tc>
                  <a:txBody>
                    <a:bodyPr/>
                    <a:lstStyle/>
                    <a:p>
                      <a:pPr algn="ctr" fontAlgn="ctr"/>
                      <a:r>
                        <a:rPr lang="en-US" sz="1000" b="0" i="0" u="none" strike="noStrike">
                          <a:solidFill>
                            <a:srgbClr val="000000"/>
                          </a:solidFill>
                          <a:effectLst/>
                          <a:latin typeface="Segoe UI"/>
                        </a:rPr>
                        <a:t>0.32</a:t>
                      </a:r>
                    </a:p>
                  </a:txBody>
                  <a:tcPr marL="9525" marR="9525" marT="9525" marB="0" anchor="ctr"/>
                </a:tc>
                <a:tc>
                  <a:txBody>
                    <a:bodyPr/>
                    <a:lstStyle/>
                    <a:p>
                      <a:pPr algn="ctr" fontAlgn="ctr"/>
                      <a:r>
                        <a:rPr lang="en-US" sz="1000" b="0" i="0" u="none" strike="noStrike">
                          <a:solidFill>
                            <a:srgbClr val="000000"/>
                          </a:solidFill>
                          <a:effectLst/>
                          <a:latin typeface="Segoe UI"/>
                        </a:rPr>
                        <a:t>1.1</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citric.acid</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0.27</a:t>
                      </a:r>
                    </a:p>
                  </a:txBody>
                  <a:tcPr marL="9525" marR="9525" marT="9525" marB="0" anchor="ctr"/>
                </a:tc>
                <a:tc>
                  <a:txBody>
                    <a:bodyPr/>
                    <a:lstStyle/>
                    <a:p>
                      <a:pPr algn="ctr" fontAlgn="ctr"/>
                      <a:r>
                        <a:rPr lang="en-US" sz="1000" b="0" i="0" u="none" strike="noStrike">
                          <a:solidFill>
                            <a:srgbClr val="000000"/>
                          </a:solidFill>
                          <a:effectLst/>
                          <a:latin typeface="Segoe UI"/>
                        </a:rPr>
                        <a:t>0.32</a:t>
                      </a:r>
                    </a:p>
                  </a:txBody>
                  <a:tcPr marL="9525" marR="9525" marT="9525" marB="0" anchor="ctr"/>
                </a:tc>
                <a:tc>
                  <a:txBody>
                    <a:bodyPr/>
                    <a:lstStyle/>
                    <a:p>
                      <a:pPr algn="ctr" fontAlgn="ctr"/>
                      <a:r>
                        <a:rPr lang="en-US" sz="1000" b="0" i="0" u="none" strike="noStrike">
                          <a:solidFill>
                            <a:srgbClr val="000000"/>
                          </a:solidFill>
                          <a:effectLst/>
                          <a:latin typeface="Segoe UI"/>
                        </a:rPr>
                        <a:t>0.3342</a:t>
                      </a:r>
                    </a:p>
                  </a:txBody>
                  <a:tcPr marL="9525" marR="9525" marT="9525" marB="0" anchor="ctr"/>
                </a:tc>
                <a:tc>
                  <a:txBody>
                    <a:bodyPr/>
                    <a:lstStyle/>
                    <a:p>
                      <a:pPr algn="ctr" fontAlgn="ctr"/>
                      <a:r>
                        <a:rPr lang="en-US" sz="1000" b="0" i="0" u="none" strike="noStrike">
                          <a:solidFill>
                            <a:srgbClr val="000000"/>
                          </a:solidFill>
                          <a:effectLst/>
                          <a:latin typeface="Segoe UI"/>
                        </a:rPr>
                        <a:t>0.39</a:t>
                      </a:r>
                    </a:p>
                  </a:txBody>
                  <a:tcPr marL="9525" marR="9525" marT="9525" marB="0" anchor="ctr"/>
                </a:tc>
                <a:tc>
                  <a:txBody>
                    <a:bodyPr/>
                    <a:lstStyle/>
                    <a:p>
                      <a:pPr algn="ctr" fontAlgn="ctr"/>
                      <a:r>
                        <a:rPr lang="en-US" sz="1000" b="0" i="0" u="none" strike="noStrike">
                          <a:solidFill>
                            <a:srgbClr val="000000"/>
                          </a:solidFill>
                          <a:effectLst/>
                          <a:latin typeface="Segoe UI"/>
                        </a:rPr>
                        <a:t>1.66</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residual.sugar</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0.6</a:t>
                      </a:r>
                    </a:p>
                  </a:txBody>
                  <a:tcPr marL="9525" marR="9525" marT="9525" marB="0" anchor="ctr"/>
                </a:tc>
                <a:tc>
                  <a:txBody>
                    <a:bodyPr/>
                    <a:lstStyle/>
                    <a:p>
                      <a:pPr algn="ctr" fontAlgn="ctr"/>
                      <a:r>
                        <a:rPr lang="en-US" sz="1000" b="0" i="0" u="none" strike="noStrike" dirty="0">
                          <a:solidFill>
                            <a:srgbClr val="000000"/>
                          </a:solidFill>
                          <a:effectLst/>
                          <a:latin typeface="Segoe UI"/>
                        </a:rPr>
                        <a:t>1.7</a:t>
                      </a:r>
                    </a:p>
                  </a:txBody>
                  <a:tcPr marL="9525" marR="9525" marT="9525" marB="0" anchor="ctr"/>
                </a:tc>
                <a:tc>
                  <a:txBody>
                    <a:bodyPr/>
                    <a:lstStyle/>
                    <a:p>
                      <a:pPr algn="ctr" fontAlgn="ctr"/>
                      <a:r>
                        <a:rPr lang="en-US" sz="1000" b="0" i="0" u="none" strike="noStrike">
                          <a:solidFill>
                            <a:srgbClr val="000000"/>
                          </a:solidFill>
                          <a:effectLst/>
                          <a:latin typeface="Segoe UI"/>
                        </a:rPr>
                        <a:t>5.2</a:t>
                      </a:r>
                    </a:p>
                  </a:txBody>
                  <a:tcPr marL="9525" marR="9525" marT="9525" marB="0" anchor="ctr"/>
                </a:tc>
                <a:tc>
                  <a:txBody>
                    <a:bodyPr/>
                    <a:lstStyle/>
                    <a:p>
                      <a:pPr algn="ctr" fontAlgn="ctr"/>
                      <a:r>
                        <a:rPr lang="en-US" sz="1000" b="0" i="0" u="none" strike="noStrike" dirty="0">
                          <a:solidFill>
                            <a:srgbClr val="000000"/>
                          </a:solidFill>
                          <a:effectLst/>
                          <a:latin typeface="Segoe UI"/>
                        </a:rPr>
                        <a:t>6.391</a:t>
                      </a:r>
                    </a:p>
                  </a:txBody>
                  <a:tcPr marL="9525" marR="9525" marT="9525" marB="0" anchor="ctr"/>
                </a:tc>
                <a:tc>
                  <a:txBody>
                    <a:bodyPr/>
                    <a:lstStyle/>
                    <a:p>
                      <a:pPr algn="ctr" fontAlgn="ctr"/>
                      <a:r>
                        <a:rPr lang="en-US" sz="1000" b="0" i="0" u="none" strike="noStrike">
                          <a:solidFill>
                            <a:srgbClr val="000000"/>
                          </a:solidFill>
                          <a:effectLst/>
                          <a:latin typeface="Segoe UI"/>
                        </a:rPr>
                        <a:t>9.9</a:t>
                      </a:r>
                    </a:p>
                  </a:txBody>
                  <a:tcPr marL="9525" marR="9525" marT="9525" marB="0" anchor="ctr"/>
                </a:tc>
                <a:tc>
                  <a:txBody>
                    <a:bodyPr/>
                    <a:lstStyle/>
                    <a:p>
                      <a:pPr algn="ctr" fontAlgn="ctr"/>
                      <a:r>
                        <a:rPr lang="en-US" sz="1000" b="0" i="0" u="none" strike="noStrike" dirty="0">
                          <a:solidFill>
                            <a:srgbClr val="000000"/>
                          </a:solidFill>
                          <a:effectLst/>
                          <a:latin typeface="Segoe UI"/>
                        </a:rPr>
                        <a:t>65.8</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chlorides</a:t>
                      </a:r>
                    </a:p>
                  </a:txBody>
                  <a:tcPr marL="9525" marR="9525" marT="9525" marB="0" anchor="ctr"/>
                </a:tc>
                <a:tc>
                  <a:txBody>
                    <a:bodyPr/>
                    <a:lstStyle/>
                    <a:p>
                      <a:pPr algn="ctr" fontAlgn="ctr"/>
                      <a:r>
                        <a:rPr lang="en-US" sz="1000" b="0" i="0" u="none" strike="noStrike">
                          <a:solidFill>
                            <a:srgbClr val="000000"/>
                          </a:solidFill>
                          <a:effectLst/>
                          <a:latin typeface="Segoe UI"/>
                        </a:rPr>
                        <a:t>0.009</a:t>
                      </a:r>
                    </a:p>
                  </a:txBody>
                  <a:tcPr marL="9525" marR="9525" marT="9525" marB="0" anchor="ctr"/>
                </a:tc>
                <a:tc>
                  <a:txBody>
                    <a:bodyPr/>
                    <a:lstStyle/>
                    <a:p>
                      <a:pPr algn="ctr" fontAlgn="ctr"/>
                      <a:r>
                        <a:rPr lang="en-US" sz="1000" b="0" i="0" u="none" strike="noStrike" dirty="0">
                          <a:solidFill>
                            <a:srgbClr val="000000"/>
                          </a:solidFill>
                          <a:effectLst/>
                          <a:latin typeface="Segoe UI"/>
                        </a:rPr>
                        <a:t>0.036</a:t>
                      </a:r>
                    </a:p>
                  </a:txBody>
                  <a:tcPr marL="9525" marR="9525" marT="9525" marB="0" anchor="ctr"/>
                </a:tc>
                <a:tc>
                  <a:txBody>
                    <a:bodyPr/>
                    <a:lstStyle/>
                    <a:p>
                      <a:pPr algn="ctr" fontAlgn="ctr"/>
                      <a:r>
                        <a:rPr lang="en-US" sz="1000" b="0" i="0" u="none" strike="noStrike">
                          <a:solidFill>
                            <a:srgbClr val="000000"/>
                          </a:solidFill>
                          <a:effectLst/>
                          <a:latin typeface="Segoe UI"/>
                        </a:rPr>
                        <a:t>0.043</a:t>
                      </a:r>
                    </a:p>
                  </a:txBody>
                  <a:tcPr marL="9525" marR="9525" marT="9525" marB="0" anchor="ctr"/>
                </a:tc>
                <a:tc>
                  <a:txBody>
                    <a:bodyPr/>
                    <a:lstStyle/>
                    <a:p>
                      <a:pPr algn="ctr" fontAlgn="ctr"/>
                      <a:r>
                        <a:rPr lang="en-US" sz="1000" b="0" i="0" u="none" strike="noStrike">
                          <a:solidFill>
                            <a:srgbClr val="000000"/>
                          </a:solidFill>
                          <a:effectLst/>
                          <a:latin typeface="Segoe UI"/>
                        </a:rPr>
                        <a:t>0.04577</a:t>
                      </a:r>
                    </a:p>
                  </a:txBody>
                  <a:tcPr marL="9525" marR="9525" marT="9525" marB="0" anchor="ctr"/>
                </a:tc>
                <a:tc>
                  <a:txBody>
                    <a:bodyPr/>
                    <a:lstStyle/>
                    <a:p>
                      <a:pPr algn="ctr" fontAlgn="ctr"/>
                      <a:r>
                        <a:rPr lang="en-US" sz="1000" b="0" i="0" u="none" strike="noStrike">
                          <a:solidFill>
                            <a:srgbClr val="000000"/>
                          </a:solidFill>
                          <a:effectLst/>
                          <a:latin typeface="Segoe UI"/>
                        </a:rPr>
                        <a:t>0.05</a:t>
                      </a:r>
                    </a:p>
                  </a:txBody>
                  <a:tcPr marL="9525" marR="9525" marT="9525" marB="0" anchor="ctr"/>
                </a:tc>
                <a:tc>
                  <a:txBody>
                    <a:bodyPr/>
                    <a:lstStyle/>
                    <a:p>
                      <a:pPr algn="ctr" fontAlgn="ctr"/>
                      <a:r>
                        <a:rPr lang="en-US" sz="1000" b="0" i="0" u="none" strike="noStrike">
                          <a:solidFill>
                            <a:srgbClr val="000000"/>
                          </a:solidFill>
                          <a:effectLst/>
                          <a:latin typeface="Segoe UI"/>
                        </a:rPr>
                        <a:t>0.346</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free.sulfur.dioxide</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2</a:t>
                      </a:r>
                    </a:p>
                  </a:txBody>
                  <a:tcPr marL="9525" marR="9525" marT="9525" marB="0" anchor="ctr"/>
                </a:tc>
                <a:tc>
                  <a:txBody>
                    <a:bodyPr/>
                    <a:lstStyle/>
                    <a:p>
                      <a:pPr algn="ctr" fontAlgn="ctr"/>
                      <a:r>
                        <a:rPr lang="en-US" sz="1000" b="0" i="0" u="none" strike="noStrike">
                          <a:solidFill>
                            <a:srgbClr val="000000"/>
                          </a:solidFill>
                          <a:effectLst/>
                          <a:latin typeface="Segoe UI"/>
                        </a:rPr>
                        <a:t>23</a:t>
                      </a:r>
                    </a:p>
                  </a:txBody>
                  <a:tcPr marL="9525" marR="9525" marT="9525" marB="0" anchor="ctr"/>
                </a:tc>
                <a:tc>
                  <a:txBody>
                    <a:bodyPr/>
                    <a:lstStyle/>
                    <a:p>
                      <a:pPr algn="ctr" fontAlgn="ctr"/>
                      <a:r>
                        <a:rPr lang="en-US" sz="1000" b="0" i="0" u="none" strike="noStrike" dirty="0">
                          <a:solidFill>
                            <a:srgbClr val="000000"/>
                          </a:solidFill>
                          <a:effectLst/>
                          <a:latin typeface="Segoe UI"/>
                        </a:rPr>
                        <a:t>34</a:t>
                      </a:r>
                    </a:p>
                  </a:txBody>
                  <a:tcPr marL="9525" marR="9525" marT="9525" marB="0" anchor="ctr"/>
                </a:tc>
                <a:tc>
                  <a:txBody>
                    <a:bodyPr/>
                    <a:lstStyle/>
                    <a:p>
                      <a:pPr algn="ctr" fontAlgn="ctr"/>
                      <a:r>
                        <a:rPr lang="en-US" sz="1000" b="0" i="0" u="none" strike="noStrike">
                          <a:solidFill>
                            <a:srgbClr val="000000"/>
                          </a:solidFill>
                          <a:effectLst/>
                          <a:latin typeface="Segoe UI"/>
                        </a:rPr>
                        <a:t>35.31</a:t>
                      </a:r>
                    </a:p>
                  </a:txBody>
                  <a:tcPr marL="9525" marR="9525" marT="9525" marB="0" anchor="ctr"/>
                </a:tc>
                <a:tc>
                  <a:txBody>
                    <a:bodyPr/>
                    <a:lstStyle/>
                    <a:p>
                      <a:pPr algn="ctr" fontAlgn="ctr"/>
                      <a:r>
                        <a:rPr lang="en-US" sz="1000" b="0" i="0" u="none" strike="noStrike">
                          <a:solidFill>
                            <a:srgbClr val="000000"/>
                          </a:solidFill>
                          <a:effectLst/>
                          <a:latin typeface="Segoe UI"/>
                        </a:rPr>
                        <a:t>46</a:t>
                      </a:r>
                    </a:p>
                  </a:txBody>
                  <a:tcPr marL="9525" marR="9525" marT="9525" marB="0" anchor="ctr"/>
                </a:tc>
                <a:tc>
                  <a:txBody>
                    <a:bodyPr/>
                    <a:lstStyle/>
                    <a:p>
                      <a:pPr algn="ctr" fontAlgn="ctr"/>
                      <a:r>
                        <a:rPr lang="en-US" sz="1000" b="0" i="0" u="none" strike="noStrike">
                          <a:solidFill>
                            <a:srgbClr val="000000"/>
                          </a:solidFill>
                          <a:effectLst/>
                          <a:latin typeface="Segoe UI"/>
                        </a:rPr>
                        <a:t>289</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total.sulfur.dioxide</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9</a:t>
                      </a:r>
                    </a:p>
                  </a:txBody>
                  <a:tcPr marL="9525" marR="9525" marT="9525" marB="0" anchor="ctr"/>
                </a:tc>
                <a:tc>
                  <a:txBody>
                    <a:bodyPr/>
                    <a:lstStyle/>
                    <a:p>
                      <a:pPr algn="ctr" fontAlgn="ctr"/>
                      <a:r>
                        <a:rPr lang="en-US" sz="1000" b="0" i="0" u="none" strike="noStrike">
                          <a:solidFill>
                            <a:srgbClr val="000000"/>
                          </a:solidFill>
                          <a:effectLst/>
                          <a:latin typeface="Segoe UI"/>
                        </a:rPr>
                        <a:t>108</a:t>
                      </a:r>
                    </a:p>
                  </a:txBody>
                  <a:tcPr marL="9525" marR="9525" marT="9525" marB="0" anchor="ctr"/>
                </a:tc>
                <a:tc>
                  <a:txBody>
                    <a:bodyPr/>
                    <a:lstStyle/>
                    <a:p>
                      <a:pPr algn="ctr" fontAlgn="ctr"/>
                      <a:r>
                        <a:rPr lang="en-US" sz="1000" b="0" i="0" u="none" strike="noStrike" dirty="0">
                          <a:solidFill>
                            <a:srgbClr val="000000"/>
                          </a:solidFill>
                          <a:effectLst/>
                          <a:latin typeface="Segoe UI"/>
                        </a:rPr>
                        <a:t>134</a:t>
                      </a:r>
                    </a:p>
                  </a:txBody>
                  <a:tcPr marL="9525" marR="9525" marT="9525" marB="0" anchor="ctr"/>
                </a:tc>
                <a:tc>
                  <a:txBody>
                    <a:bodyPr/>
                    <a:lstStyle/>
                    <a:p>
                      <a:pPr algn="ctr" fontAlgn="ctr"/>
                      <a:r>
                        <a:rPr lang="en-US" sz="1000" b="0" i="0" u="none" strike="noStrike">
                          <a:solidFill>
                            <a:srgbClr val="000000"/>
                          </a:solidFill>
                          <a:effectLst/>
                          <a:latin typeface="Segoe UI"/>
                        </a:rPr>
                        <a:t>138.4</a:t>
                      </a:r>
                    </a:p>
                  </a:txBody>
                  <a:tcPr marL="9525" marR="9525" marT="9525" marB="0" anchor="ctr"/>
                </a:tc>
                <a:tc>
                  <a:txBody>
                    <a:bodyPr/>
                    <a:lstStyle/>
                    <a:p>
                      <a:pPr algn="ctr" fontAlgn="ctr"/>
                      <a:r>
                        <a:rPr lang="en-US" sz="1000" b="0" i="0" u="none" strike="noStrike">
                          <a:solidFill>
                            <a:srgbClr val="000000"/>
                          </a:solidFill>
                          <a:effectLst/>
                          <a:latin typeface="Segoe UI"/>
                        </a:rPr>
                        <a:t>167</a:t>
                      </a:r>
                    </a:p>
                  </a:txBody>
                  <a:tcPr marL="9525" marR="9525" marT="9525" marB="0" anchor="ctr"/>
                </a:tc>
                <a:tc>
                  <a:txBody>
                    <a:bodyPr/>
                    <a:lstStyle/>
                    <a:p>
                      <a:pPr algn="ctr" fontAlgn="ctr"/>
                      <a:r>
                        <a:rPr lang="en-US" sz="1000" b="0" i="0" u="none" strike="noStrike">
                          <a:solidFill>
                            <a:srgbClr val="000000"/>
                          </a:solidFill>
                          <a:effectLst/>
                          <a:latin typeface="Segoe UI"/>
                        </a:rPr>
                        <a:t>440</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density</a:t>
                      </a:r>
                    </a:p>
                  </a:txBody>
                  <a:tcPr marL="9525" marR="9525" marT="9525" marB="0" anchor="ctr"/>
                </a:tc>
                <a:tc>
                  <a:txBody>
                    <a:bodyPr/>
                    <a:lstStyle/>
                    <a:p>
                      <a:pPr algn="ctr" fontAlgn="ctr"/>
                      <a:r>
                        <a:rPr lang="en-US" sz="1000" b="0" i="0" u="none" strike="noStrike">
                          <a:solidFill>
                            <a:srgbClr val="000000"/>
                          </a:solidFill>
                          <a:effectLst/>
                          <a:latin typeface="Segoe UI"/>
                        </a:rPr>
                        <a:t>0.9871</a:t>
                      </a:r>
                    </a:p>
                  </a:txBody>
                  <a:tcPr marL="9525" marR="9525" marT="9525" marB="0" anchor="ctr"/>
                </a:tc>
                <a:tc>
                  <a:txBody>
                    <a:bodyPr/>
                    <a:lstStyle/>
                    <a:p>
                      <a:pPr algn="ctr" fontAlgn="ctr"/>
                      <a:r>
                        <a:rPr lang="en-US" sz="1000" b="0" i="0" u="none" strike="noStrike">
                          <a:solidFill>
                            <a:srgbClr val="000000"/>
                          </a:solidFill>
                          <a:effectLst/>
                          <a:latin typeface="Segoe UI"/>
                        </a:rPr>
                        <a:t>0.9917</a:t>
                      </a:r>
                    </a:p>
                  </a:txBody>
                  <a:tcPr marL="9525" marR="9525" marT="9525" marB="0" anchor="ctr"/>
                </a:tc>
                <a:tc>
                  <a:txBody>
                    <a:bodyPr/>
                    <a:lstStyle/>
                    <a:p>
                      <a:pPr algn="ctr" fontAlgn="ctr"/>
                      <a:r>
                        <a:rPr lang="en-US" sz="1000" b="0" i="0" u="none" strike="noStrike">
                          <a:solidFill>
                            <a:srgbClr val="000000"/>
                          </a:solidFill>
                          <a:effectLst/>
                          <a:latin typeface="Segoe UI"/>
                        </a:rPr>
                        <a:t>0.9937</a:t>
                      </a:r>
                    </a:p>
                  </a:txBody>
                  <a:tcPr marL="9525" marR="9525" marT="9525" marB="0" anchor="ctr"/>
                </a:tc>
                <a:tc>
                  <a:txBody>
                    <a:bodyPr/>
                    <a:lstStyle/>
                    <a:p>
                      <a:pPr algn="ctr" fontAlgn="ctr"/>
                      <a:r>
                        <a:rPr lang="en-US" sz="1000" b="0" i="0" u="none" strike="noStrike" dirty="0">
                          <a:solidFill>
                            <a:srgbClr val="000000"/>
                          </a:solidFill>
                          <a:effectLst/>
                          <a:latin typeface="Segoe UI"/>
                        </a:rPr>
                        <a:t>0.994</a:t>
                      </a:r>
                    </a:p>
                  </a:txBody>
                  <a:tcPr marL="9525" marR="9525" marT="9525" marB="0" anchor="ctr"/>
                </a:tc>
                <a:tc>
                  <a:txBody>
                    <a:bodyPr/>
                    <a:lstStyle/>
                    <a:p>
                      <a:pPr algn="ctr" fontAlgn="ctr"/>
                      <a:r>
                        <a:rPr lang="en-US" sz="1000" b="0" i="0" u="none" strike="noStrike">
                          <a:solidFill>
                            <a:srgbClr val="000000"/>
                          </a:solidFill>
                          <a:effectLst/>
                          <a:latin typeface="Segoe UI"/>
                        </a:rPr>
                        <a:t>0.9961</a:t>
                      </a:r>
                    </a:p>
                  </a:txBody>
                  <a:tcPr marL="9525" marR="9525" marT="9525" marB="0" anchor="ctr"/>
                </a:tc>
                <a:tc>
                  <a:txBody>
                    <a:bodyPr/>
                    <a:lstStyle/>
                    <a:p>
                      <a:pPr algn="ctr" fontAlgn="ctr"/>
                      <a:r>
                        <a:rPr lang="en-US" sz="1000" b="0" i="0" u="none" strike="noStrike">
                          <a:solidFill>
                            <a:srgbClr val="000000"/>
                          </a:solidFill>
                          <a:effectLst/>
                          <a:latin typeface="Segoe UI"/>
                        </a:rPr>
                        <a:t>1.039</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pH</a:t>
                      </a:r>
                    </a:p>
                  </a:txBody>
                  <a:tcPr marL="9525" marR="9525" marT="9525" marB="0" anchor="ctr"/>
                </a:tc>
                <a:tc>
                  <a:txBody>
                    <a:bodyPr/>
                    <a:lstStyle/>
                    <a:p>
                      <a:pPr algn="ctr" fontAlgn="ctr"/>
                      <a:r>
                        <a:rPr lang="en-US" sz="1000" b="0" i="0" u="none" strike="noStrike">
                          <a:solidFill>
                            <a:srgbClr val="000000"/>
                          </a:solidFill>
                          <a:effectLst/>
                          <a:latin typeface="Segoe UI"/>
                        </a:rPr>
                        <a:t>2.72</a:t>
                      </a:r>
                    </a:p>
                  </a:txBody>
                  <a:tcPr marL="9525" marR="9525" marT="9525" marB="0" anchor="ctr"/>
                </a:tc>
                <a:tc>
                  <a:txBody>
                    <a:bodyPr/>
                    <a:lstStyle/>
                    <a:p>
                      <a:pPr algn="ctr" fontAlgn="ctr"/>
                      <a:r>
                        <a:rPr lang="en-US" sz="1000" b="0" i="0" u="none" strike="noStrike">
                          <a:solidFill>
                            <a:srgbClr val="000000"/>
                          </a:solidFill>
                          <a:effectLst/>
                          <a:latin typeface="Segoe UI"/>
                        </a:rPr>
                        <a:t>3.09</a:t>
                      </a:r>
                    </a:p>
                  </a:txBody>
                  <a:tcPr marL="9525" marR="9525" marT="9525" marB="0" anchor="ctr"/>
                </a:tc>
                <a:tc>
                  <a:txBody>
                    <a:bodyPr/>
                    <a:lstStyle/>
                    <a:p>
                      <a:pPr algn="ctr" fontAlgn="ctr"/>
                      <a:r>
                        <a:rPr lang="en-US" sz="1000" b="0" i="0" u="none" strike="noStrike">
                          <a:solidFill>
                            <a:srgbClr val="000000"/>
                          </a:solidFill>
                          <a:effectLst/>
                          <a:latin typeface="Segoe UI"/>
                        </a:rPr>
                        <a:t>3.18</a:t>
                      </a:r>
                    </a:p>
                  </a:txBody>
                  <a:tcPr marL="9525" marR="9525" marT="9525" marB="0" anchor="ctr"/>
                </a:tc>
                <a:tc>
                  <a:txBody>
                    <a:bodyPr/>
                    <a:lstStyle/>
                    <a:p>
                      <a:pPr algn="ctr" fontAlgn="ctr"/>
                      <a:r>
                        <a:rPr lang="en-US" sz="1000" b="0" i="0" u="none" strike="noStrike" dirty="0">
                          <a:solidFill>
                            <a:srgbClr val="000000"/>
                          </a:solidFill>
                          <a:effectLst/>
                          <a:latin typeface="Segoe UI"/>
                        </a:rPr>
                        <a:t>3.188</a:t>
                      </a:r>
                    </a:p>
                  </a:txBody>
                  <a:tcPr marL="9525" marR="9525" marT="9525" marB="0" anchor="ctr"/>
                </a:tc>
                <a:tc>
                  <a:txBody>
                    <a:bodyPr/>
                    <a:lstStyle/>
                    <a:p>
                      <a:pPr algn="ctr" fontAlgn="ctr"/>
                      <a:r>
                        <a:rPr lang="en-US" sz="1000" b="0" i="0" u="none" strike="noStrike">
                          <a:solidFill>
                            <a:srgbClr val="000000"/>
                          </a:solidFill>
                          <a:effectLst/>
                          <a:latin typeface="Segoe UI"/>
                        </a:rPr>
                        <a:t>3.28</a:t>
                      </a:r>
                    </a:p>
                  </a:txBody>
                  <a:tcPr marL="9525" marR="9525" marT="9525" marB="0" anchor="ctr"/>
                </a:tc>
                <a:tc>
                  <a:txBody>
                    <a:bodyPr/>
                    <a:lstStyle/>
                    <a:p>
                      <a:pPr algn="ctr" fontAlgn="ctr"/>
                      <a:r>
                        <a:rPr lang="en-US" sz="1000" b="0" i="0" u="none" strike="noStrike">
                          <a:solidFill>
                            <a:srgbClr val="000000"/>
                          </a:solidFill>
                          <a:effectLst/>
                          <a:latin typeface="Segoe UI"/>
                        </a:rPr>
                        <a:t>3.82</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sulphates</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0.22</a:t>
                      </a:r>
                    </a:p>
                  </a:txBody>
                  <a:tcPr marL="9525" marR="9525" marT="9525" marB="0" anchor="ctr"/>
                </a:tc>
                <a:tc>
                  <a:txBody>
                    <a:bodyPr/>
                    <a:lstStyle/>
                    <a:p>
                      <a:pPr algn="ctr" fontAlgn="ctr"/>
                      <a:r>
                        <a:rPr lang="en-US" sz="1000" b="0" i="0" u="none" strike="noStrike">
                          <a:solidFill>
                            <a:srgbClr val="000000"/>
                          </a:solidFill>
                          <a:effectLst/>
                          <a:latin typeface="Segoe UI"/>
                        </a:rPr>
                        <a:t>0.41</a:t>
                      </a:r>
                    </a:p>
                  </a:txBody>
                  <a:tcPr marL="9525" marR="9525" marT="9525" marB="0" anchor="ctr"/>
                </a:tc>
                <a:tc>
                  <a:txBody>
                    <a:bodyPr/>
                    <a:lstStyle/>
                    <a:p>
                      <a:pPr algn="ctr" fontAlgn="ctr"/>
                      <a:r>
                        <a:rPr lang="en-US" sz="1000" b="0" i="0" u="none" strike="noStrike">
                          <a:solidFill>
                            <a:srgbClr val="000000"/>
                          </a:solidFill>
                          <a:effectLst/>
                          <a:latin typeface="Segoe UI"/>
                        </a:rPr>
                        <a:t>0.47</a:t>
                      </a:r>
                    </a:p>
                  </a:txBody>
                  <a:tcPr marL="9525" marR="9525" marT="9525" marB="0" anchor="ctr"/>
                </a:tc>
                <a:tc>
                  <a:txBody>
                    <a:bodyPr/>
                    <a:lstStyle/>
                    <a:p>
                      <a:pPr algn="ctr" fontAlgn="ctr"/>
                      <a:r>
                        <a:rPr lang="en-US" sz="1000" b="0" i="0" u="none" strike="noStrike" dirty="0">
                          <a:solidFill>
                            <a:srgbClr val="000000"/>
                          </a:solidFill>
                          <a:effectLst/>
                          <a:latin typeface="Segoe UI"/>
                        </a:rPr>
                        <a:t>0.4898</a:t>
                      </a:r>
                    </a:p>
                  </a:txBody>
                  <a:tcPr marL="9525" marR="9525" marT="9525" marB="0" anchor="ctr"/>
                </a:tc>
                <a:tc>
                  <a:txBody>
                    <a:bodyPr/>
                    <a:lstStyle/>
                    <a:p>
                      <a:pPr algn="ctr" fontAlgn="ctr"/>
                      <a:r>
                        <a:rPr lang="en-US" sz="1000" b="0" i="0" u="none" strike="noStrike">
                          <a:solidFill>
                            <a:srgbClr val="000000"/>
                          </a:solidFill>
                          <a:effectLst/>
                          <a:latin typeface="Segoe UI"/>
                        </a:rPr>
                        <a:t>0.55</a:t>
                      </a:r>
                    </a:p>
                  </a:txBody>
                  <a:tcPr marL="9525" marR="9525" marT="9525" marB="0" anchor="ctr"/>
                </a:tc>
                <a:tc>
                  <a:txBody>
                    <a:bodyPr/>
                    <a:lstStyle/>
                    <a:p>
                      <a:pPr algn="ctr" fontAlgn="ctr"/>
                      <a:r>
                        <a:rPr lang="en-US" sz="1000" b="0" i="0" u="none" strike="noStrike">
                          <a:solidFill>
                            <a:srgbClr val="000000"/>
                          </a:solidFill>
                          <a:effectLst/>
                          <a:latin typeface="Segoe UI"/>
                        </a:rPr>
                        <a:t>1.08</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alcohol</a:t>
                      </a:r>
                    </a:p>
                  </a:txBody>
                  <a:tcPr marL="9525" marR="9525" marT="9525" marB="0" anchor="ctr"/>
                </a:tc>
                <a:tc>
                  <a:txBody>
                    <a:bodyPr/>
                    <a:lstStyle/>
                    <a:p>
                      <a:pPr algn="ctr" fontAlgn="ctr"/>
                      <a:r>
                        <a:rPr lang="en-US" sz="1000" b="0" i="0" u="none" strike="noStrike">
                          <a:solidFill>
                            <a:srgbClr val="000000"/>
                          </a:solidFill>
                          <a:effectLst/>
                          <a:latin typeface="Segoe UI"/>
                        </a:rPr>
                        <a:t>8</a:t>
                      </a:r>
                    </a:p>
                  </a:txBody>
                  <a:tcPr marL="9525" marR="9525" marT="9525" marB="0" anchor="ctr"/>
                </a:tc>
                <a:tc>
                  <a:txBody>
                    <a:bodyPr/>
                    <a:lstStyle/>
                    <a:p>
                      <a:pPr algn="ctr" fontAlgn="ctr"/>
                      <a:r>
                        <a:rPr lang="en-US" sz="1000" b="0" i="0" u="none" strike="noStrike">
                          <a:solidFill>
                            <a:srgbClr val="000000"/>
                          </a:solidFill>
                          <a:effectLst/>
                          <a:latin typeface="Segoe UI"/>
                        </a:rPr>
                        <a:t>9.5</a:t>
                      </a:r>
                    </a:p>
                  </a:txBody>
                  <a:tcPr marL="9525" marR="9525" marT="9525" marB="0" anchor="ctr"/>
                </a:tc>
                <a:tc>
                  <a:txBody>
                    <a:bodyPr/>
                    <a:lstStyle/>
                    <a:p>
                      <a:pPr algn="ctr" fontAlgn="ctr"/>
                      <a:r>
                        <a:rPr lang="en-US" sz="1000" b="0" i="0" u="none" strike="noStrike">
                          <a:solidFill>
                            <a:srgbClr val="000000"/>
                          </a:solidFill>
                          <a:effectLst/>
                          <a:latin typeface="Segoe UI"/>
                        </a:rPr>
                        <a:t>10.4</a:t>
                      </a:r>
                    </a:p>
                  </a:txBody>
                  <a:tcPr marL="9525" marR="9525" marT="9525" marB="0" anchor="ctr"/>
                </a:tc>
                <a:tc>
                  <a:txBody>
                    <a:bodyPr/>
                    <a:lstStyle/>
                    <a:p>
                      <a:pPr algn="ctr" fontAlgn="ctr"/>
                      <a:r>
                        <a:rPr lang="en-US" sz="1000" b="0" i="0" u="none" strike="noStrike">
                          <a:solidFill>
                            <a:srgbClr val="000000"/>
                          </a:solidFill>
                          <a:effectLst/>
                          <a:latin typeface="Segoe UI"/>
                        </a:rPr>
                        <a:t>10.51</a:t>
                      </a:r>
                    </a:p>
                  </a:txBody>
                  <a:tcPr marL="9525" marR="9525" marT="9525" marB="0" anchor="ctr"/>
                </a:tc>
                <a:tc>
                  <a:txBody>
                    <a:bodyPr/>
                    <a:lstStyle/>
                    <a:p>
                      <a:pPr algn="ctr" fontAlgn="ctr"/>
                      <a:r>
                        <a:rPr lang="en-US" sz="1000" b="0" i="0" u="none" strike="noStrike" dirty="0">
                          <a:solidFill>
                            <a:srgbClr val="000000"/>
                          </a:solidFill>
                          <a:effectLst/>
                          <a:latin typeface="Segoe UI"/>
                        </a:rPr>
                        <a:t>11.4</a:t>
                      </a:r>
                    </a:p>
                  </a:txBody>
                  <a:tcPr marL="9525" marR="9525" marT="9525" marB="0" anchor="ctr"/>
                </a:tc>
                <a:tc>
                  <a:txBody>
                    <a:bodyPr/>
                    <a:lstStyle/>
                    <a:p>
                      <a:pPr algn="ctr" fontAlgn="ctr"/>
                      <a:r>
                        <a:rPr lang="en-US" sz="1000" b="0" i="0" u="none" strike="noStrike" dirty="0">
                          <a:solidFill>
                            <a:srgbClr val="000000"/>
                          </a:solidFill>
                          <a:effectLst/>
                          <a:latin typeface="Segoe UI"/>
                        </a:rPr>
                        <a:t>14.2</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binary</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a:solidFill>
                            <a:srgbClr val="000000"/>
                          </a:solidFill>
                          <a:effectLst/>
                          <a:latin typeface="Segoe UI"/>
                        </a:rPr>
                        <a:t>0.6652</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dirty="0">
                          <a:solidFill>
                            <a:srgbClr val="000000"/>
                          </a:solidFill>
                          <a:effectLst/>
                          <a:latin typeface="Segoe UI"/>
                        </a:rPr>
                        <a:t>1</a:t>
                      </a:r>
                    </a:p>
                  </a:txBody>
                  <a:tcPr marL="9525" marR="9525" marT="9525" marB="0" anchor="ctr"/>
                </a:tc>
              </a:tr>
            </a:tbl>
          </a:graphicData>
        </a:graphic>
      </p:graphicFrame>
    </p:spTree>
    <p:extLst>
      <p:ext uri="{BB962C8B-B14F-4D97-AF65-F5344CB8AC3E}">
        <p14:creationId xmlns:p14="http://schemas.microsoft.com/office/powerpoint/2010/main" val="1342771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TM10001103[[fn=Headlines]]</Template>
  <TotalTime>6030</TotalTime>
  <Words>3166</Words>
  <Application>Microsoft Office PowerPoint</Application>
  <PresentationFormat>Custom</PresentationFormat>
  <Paragraphs>1183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Gallery</vt:lpstr>
      <vt:lpstr>Predicting Wine Quality</vt:lpstr>
      <vt:lpstr>Project Overview</vt:lpstr>
      <vt:lpstr>Objective: Use physiochemical tests to predict the quality of wine</vt:lpstr>
      <vt:lpstr>Background</vt:lpstr>
      <vt:lpstr>Wine Quality Data Set Data set from UCI Machine Learning Repository (Link)</vt:lpstr>
      <vt:lpstr>Data Wrangling: Prepping the Data Set</vt:lpstr>
      <vt:lpstr>Exploratory Data Analysis: Taking a closer look</vt:lpstr>
      <vt:lpstr>Exploratory Data Analysis: Taking a closer look</vt:lpstr>
      <vt:lpstr>Exploratory Data Analysis: Taking a closer look</vt:lpstr>
      <vt:lpstr>Exploratory Data Analysis: Taking a closer look</vt:lpstr>
      <vt:lpstr>Exploratory Data Analysis: Taking a closer look</vt:lpstr>
      <vt:lpstr>Exploratory Data Analysis: Taking a closer look</vt:lpstr>
      <vt:lpstr>Exploratory Data Analysis: Taking a closer look</vt:lpstr>
      <vt:lpstr>Analysis approach: Training and Testing Sets</vt:lpstr>
      <vt:lpstr>Analysis approach: glm model</vt:lpstr>
      <vt:lpstr>Analysis approach (Red): Investigate glm summary</vt:lpstr>
      <vt:lpstr>Analysis approach (White): Investigate glm summary</vt:lpstr>
      <vt:lpstr>Model Evaluation and Metrics (Red Training Set): Predicted values, average probabilities, confusion matrix, ROCR, AUC</vt:lpstr>
      <vt:lpstr>Model Evaluation and Metrics (Red Testing Set): How does training model do against testing data set?</vt:lpstr>
      <vt:lpstr>Model Evaluation and Metrics (White Training Set): Predicted values, average probabilities, confusion matrix, ROCR, AUC</vt:lpstr>
      <vt:lpstr>Model Evaluation and Metrics (White Testing Set): How does training model do against testing data set?</vt:lpstr>
      <vt:lpstr>Final Takeaways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Wine Quality</dc:title>
  <dc:creator>krlee</dc:creator>
  <cp:lastModifiedBy>krlee</cp:lastModifiedBy>
  <cp:revision>123</cp:revision>
  <dcterms:created xsi:type="dcterms:W3CDTF">2018-11-19T17:15:12Z</dcterms:created>
  <dcterms:modified xsi:type="dcterms:W3CDTF">2018-11-26T07:03:07Z</dcterms:modified>
</cp:coreProperties>
</file>