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259" r:id="rId3"/>
    <p:sldId id="260" r:id="rId4"/>
    <p:sldId id="298" r:id="rId5"/>
    <p:sldId id="284" r:id="rId6"/>
    <p:sldId id="294" r:id="rId7"/>
    <p:sldId id="282" r:id="rId8"/>
    <p:sldId id="281" r:id="rId9"/>
    <p:sldId id="296" r:id="rId10"/>
    <p:sldId id="290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35C9C2"/>
    <a:srgbClr val="2B1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4" autoAdjust="0"/>
    <p:restoredTop sz="94707" autoAdjust="0"/>
  </p:normalViewPr>
  <p:slideViewPr>
    <p:cSldViewPr>
      <p:cViewPr>
        <p:scale>
          <a:sx n="100" d="100"/>
          <a:sy n="100" d="100"/>
        </p:scale>
        <p:origin x="2530" y="5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053AA-EE8F-4F45-AF51-02353A3F42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3BC9C-F6BD-48C8-BB0C-237BDA80A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Image" r:id="rId3" imgW="7606349" imgH="6095238" progId="Photoshop.Image.6">
                  <p:embed/>
                </p:oleObj>
              </mc:Choice>
              <mc:Fallback>
                <p:oleObj name="Image" r:id="rId3" imgW="7606349" imgH="6095238" progId="Photoshop.Image.6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Freeform 18"/>
          <p:cNvSpPr>
            <a:spLocks/>
          </p:cNvSpPr>
          <p:nvPr/>
        </p:nvSpPr>
        <p:spPr bwMode="gray">
          <a:xfrm>
            <a:off x="25400" y="3784600"/>
            <a:ext cx="9118600" cy="2928938"/>
          </a:xfrm>
          <a:custGeom>
            <a:avLst/>
            <a:gdLst>
              <a:gd name="T0" fmla="*/ 0 w 5776"/>
              <a:gd name="T1" fmla="*/ 1845 h 1845"/>
              <a:gd name="T2" fmla="*/ 0 w 5776"/>
              <a:gd name="T3" fmla="*/ 1336 h 1845"/>
              <a:gd name="T4" fmla="*/ 3664 w 5776"/>
              <a:gd name="T5" fmla="*/ 1456 h 1845"/>
              <a:gd name="T6" fmla="*/ 5776 w 5776"/>
              <a:gd name="T7" fmla="*/ 0 h 1845"/>
              <a:gd name="T8" fmla="*/ 5752 w 5776"/>
              <a:gd name="T9" fmla="*/ 1845 h 1845"/>
              <a:gd name="T10" fmla="*/ 0 w 5776"/>
              <a:gd name="T11" fmla="*/ 1845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6" h="1845">
                <a:moveTo>
                  <a:pt x="0" y="1845"/>
                </a:moveTo>
                <a:lnTo>
                  <a:pt x="0" y="1336"/>
                </a:lnTo>
                <a:cubicBezTo>
                  <a:pt x="1039" y="1531"/>
                  <a:pt x="2448" y="1744"/>
                  <a:pt x="3664" y="1456"/>
                </a:cubicBezTo>
                <a:cubicBezTo>
                  <a:pt x="4880" y="1168"/>
                  <a:pt x="5624" y="520"/>
                  <a:pt x="5776" y="0"/>
                </a:cubicBezTo>
                <a:lnTo>
                  <a:pt x="5752" y="1845"/>
                </a:lnTo>
                <a:lnTo>
                  <a:pt x="0" y="18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22"/>
          <p:cNvSpPr>
            <a:spLocks/>
          </p:cNvSpPr>
          <p:nvPr/>
        </p:nvSpPr>
        <p:spPr bwMode="gray">
          <a:xfrm>
            <a:off x="0" y="4076700"/>
            <a:ext cx="5435600" cy="2349500"/>
          </a:xfrm>
          <a:custGeom>
            <a:avLst/>
            <a:gdLst>
              <a:gd name="T0" fmla="*/ 3048 w 3048"/>
              <a:gd name="T1" fmla="*/ 1335 h 1424"/>
              <a:gd name="T2" fmla="*/ 1440 w 3048"/>
              <a:gd name="T3" fmla="*/ 1099 h 1424"/>
              <a:gd name="T4" fmla="*/ 0 w 3048"/>
              <a:gd name="T5" fmla="*/ 0 h 1424"/>
              <a:gd name="T6" fmla="*/ 0 w 3048"/>
              <a:gd name="T7" fmla="*/ 1424 h 1424"/>
              <a:gd name="T8" fmla="*/ 3048 w 3048"/>
              <a:gd name="T9" fmla="*/ 1335 h 1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8" h="1424">
                <a:moveTo>
                  <a:pt x="3048" y="1335"/>
                </a:moveTo>
                <a:cubicBezTo>
                  <a:pt x="3048" y="1335"/>
                  <a:pt x="2352" y="1424"/>
                  <a:pt x="1440" y="1099"/>
                </a:cubicBezTo>
                <a:cubicBezTo>
                  <a:pt x="528" y="773"/>
                  <a:pt x="8" y="41"/>
                  <a:pt x="0" y="0"/>
                </a:cubicBezTo>
                <a:lnTo>
                  <a:pt x="0" y="1424"/>
                </a:lnTo>
                <a:lnTo>
                  <a:pt x="3048" y="13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Freeform 19"/>
          <p:cNvSpPr>
            <a:spLocks/>
          </p:cNvSpPr>
          <p:nvPr/>
        </p:nvSpPr>
        <p:spPr bwMode="gray">
          <a:xfrm>
            <a:off x="0" y="4395788"/>
            <a:ext cx="9169400" cy="2476500"/>
          </a:xfrm>
          <a:custGeom>
            <a:avLst/>
            <a:gdLst>
              <a:gd name="T0" fmla="*/ 0 w 5776"/>
              <a:gd name="T1" fmla="*/ 1560 h 1560"/>
              <a:gd name="T2" fmla="*/ 0 w 5776"/>
              <a:gd name="T3" fmla="*/ 928 h 1560"/>
              <a:gd name="T4" fmla="*/ 4200 w 5776"/>
              <a:gd name="T5" fmla="*/ 984 h 1560"/>
              <a:gd name="T6" fmla="*/ 5768 w 5776"/>
              <a:gd name="T7" fmla="*/ 0 h 1560"/>
              <a:gd name="T8" fmla="*/ 5760 w 5776"/>
              <a:gd name="T9" fmla="*/ 1560 h 1560"/>
              <a:gd name="T10" fmla="*/ 0 w 5776"/>
              <a:gd name="T11" fmla="*/ 1560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76" h="1560">
                <a:moveTo>
                  <a:pt x="0" y="1560"/>
                </a:moveTo>
                <a:lnTo>
                  <a:pt x="0" y="928"/>
                </a:lnTo>
                <a:cubicBezTo>
                  <a:pt x="1040" y="1114"/>
                  <a:pt x="3064" y="1370"/>
                  <a:pt x="4200" y="984"/>
                </a:cubicBezTo>
                <a:cubicBezTo>
                  <a:pt x="5336" y="599"/>
                  <a:pt x="5776" y="24"/>
                  <a:pt x="5768" y="0"/>
                </a:cubicBezTo>
                <a:lnTo>
                  <a:pt x="5760" y="1560"/>
                </a:lnTo>
                <a:lnTo>
                  <a:pt x="0" y="156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600200" y="4724400"/>
            <a:ext cx="61722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0">
                <a:solidFill>
                  <a:srgbClr val="2B166E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553200"/>
            <a:ext cx="2133600" cy="16827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 algn="ctr"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68275"/>
          </a:xfrm>
        </p:spPr>
        <p:txBody>
          <a:bodyPr/>
          <a:lstStyle>
            <a:lvl1pPr>
              <a:defRPr sz="1200"/>
            </a:lvl1pPr>
          </a:lstStyle>
          <a:p>
            <a:fld id="{1A52EECB-CC89-4F48-9FCF-CC4AA7A3F82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086" name="Text Box 14"/>
          <p:cNvSpPr txBox="1">
            <a:spLocks noChangeArrowheads="1"/>
          </p:cNvSpPr>
          <p:nvPr userDrawn="1"/>
        </p:nvSpPr>
        <p:spPr bwMode="white">
          <a:xfrm>
            <a:off x="6781800" y="5943600"/>
            <a:ext cx="2209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Yuriy</a:t>
            </a:r>
            <a:r>
              <a:rPr lang="en-US" altLang="en-US" sz="2000" b="1" baseline="0" dirty="0" smtClean="0">
                <a:solidFill>
                  <a:schemeClr val="bg1"/>
                </a:solidFill>
                <a:latin typeface="Verdana" panose="020B0604030504040204" pitchFamily="34" charset="0"/>
              </a:rPr>
              <a:t> Lebedev</a:t>
            </a:r>
            <a:endParaRPr lang="en-US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1331913" y="1905000"/>
            <a:ext cx="6707187" cy="1074738"/>
          </a:xfrm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chemeClr val="hlink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ko-KR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2735A-DCBC-42E7-B035-C53339558F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50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0813"/>
            <a:ext cx="2057400" cy="5997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0813"/>
            <a:ext cx="6019800" cy="5997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A5B19-E69C-4F0A-9986-FE5854D8A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92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13"/>
            <a:ext cx="8229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900113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3038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37325"/>
            <a:ext cx="24384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766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837660E7-8A80-4555-9339-B88E13D095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68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19A5E-A498-49CB-A7B9-DFE3739B1C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139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82891-B455-4E99-93A1-D2124D8B17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85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5248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9B630C-F5D7-45DF-B06F-B1C19A6C59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7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CEF8D1-C3D1-4058-960D-EF2E53A483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97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8550F6-6617-451F-8996-3B88AA46A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51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BB898-C3FB-4237-84BF-4AAB5FAA3B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2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B7394-79B1-4A1E-A872-2C0ECB7F79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61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09BDC-6975-46F9-B608-90BB01338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39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0" y="5445125"/>
            <a:ext cx="9144000" cy="1414463"/>
          </a:xfrm>
          <a:custGeom>
            <a:avLst/>
            <a:gdLst>
              <a:gd name="T0" fmla="*/ 5760 w 5760"/>
              <a:gd name="T1" fmla="*/ 885 h 891"/>
              <a:gd name="T2" fmla="*/ 5760 w 5760"/>
              <a:gd name="T3" fmla="*/ 0 h 891"/>
              <a:gd name="T4" fmla="*/ 2832 w 5760"/>
              <a:gd name="T5" fmla="*/ 626 h 891"/>
              <a:gd name="T6" fmla="*/ 0 w 5760"/>
              <a:gd name="T7" fmla="*/ 36 h 891"/>
              <a:gd name="T8" fmla="*/ 0 w 5760"/>
              <a:gd name="T9" fmla="*/ 891 h 891"/>
              <a:gd name="T10" fmla="*/ 5760 w 5760"/>
              <a:gd name="T11" fmla="*/ 885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0" h="891">
                <a:moveTo>
                  <a:pt x="5760" y="885"/>
                </a:moveTo>
                <a:lnTo>
                  <a:pt x="5760" y="0"/>
                </a:lnTo>
                <a:cubicBezTo>
                  <a:pt x="4888" y="573"/>
                  <a:pt x="3696" y="609"/>
                  <a:pt x="2832" y="626"/>
                </a:cubicBezTo>
                <a:cubicBezTo>
                  <a:pt x="1968" y="643"/>
                  <a:pt x="640" y="474"/>
                  <a:pt x="0" y="36"/>
                </a:cubicBezTo>
                <a:lnTo>
                  <a:pt x="0" y="891"/>
                </a:lnTo>
                <a:lnTo>
                  <a:pt x="5760" y="885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15294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0" y="0"/>
          <a:ext cx="9144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Image" r:id="rId15" imgW="7390476" imgH="913963" progId="Photoshop.Image.6">
                  <p:embed/>
                </p:oleObj>
              </mc:Choice>
              <mc:Fallback>
                <p:oleObj name="Image" r:id="rId15" imgW="7390476" imgH="913963" progId="Photoshop.Image.6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0" y="0"/>
                        <a:ext cx="9144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38913"/>
            <a:ext cx="9144000" cy="33337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7451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0113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523038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324600" y="6537325"/>
            <a:ext cx="2438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276600" y="65373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87E6CA3-BE9C-43C0-B462-202DCD61E5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0813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Contents</a:t>
            </a:r>
            <a:endParaRPr lang="en-US" altLang="en-US">
              <a:solidFill>
                <a:schemeClr val="accent1"/>
              </a:solidFill>
            </a:endParaRPr>
          </a:p>
        </p:txBody>
      </p:sp>
      <p:grpSp>
        <p:nvGrpSpPr>
          <p:cNvPr id="87112" name="Group 72"/>
          <p:cNvGrpSpPr>
            <a:grpSpLocks/>
          </p:cNvGrpSpPr>
          <p:nvPr/>
        </p:nvGrpSpPr>
        <p:grpSpPr bwMode="auto">
          <a:xfrm>
            <a:off x="2133600" y="4648200"/>
            <a:ext cx="4724400" cy="685800"/>
            <a:chOff x="1344" y="3024"/>
            <a:chExt cx="2976" cy="432"/>
          </a:xfrm>
        </p:grpSpPr>
        <p:sp>
          <p:nvSpPr>
            <p:cNvPr id="87083" name="AutoShape 43"/>
            <p:cNvSpPr>
              <a:spLocks noChangeArrowheads="1"/>
            </p:cNvSpPr>
            <p:nvPr/>
          </p:nvSpPr>
          <p:spPr bwMode="gray">
            <a:xfrm>
              <a:off x="1584" y="30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2">
                    <a:gamma/>
                    <a:tint val="2117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4" name="AutoShape 44"/>
            <p:cNvSpPr>
              <a:spLocks noChangeArrowheads="1"/>
            </p:cNvSpPr>
            <p:nvPr/>
          </p:nvSpPr>
          <p:spPr bwMode="gray">
            <a:xfrm>
              <a:off x="1344" y="3024"/>
              <a:ext cx="432" cy="432"/>
            </a:xfrm>
            <a:prstGeom prst="diamond">
              <a:avLst/>
            </a:prstGeom>
            <a:solidFill>
              <a:schemeClr val="bg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5" name="Text Box 45"/>
            <p:cNvSpPr txBox="1">
              <a:spLocks noChangeArrowheads="1"/>
            </p:cNvSpPr>
            <p:nvPr/>
          </p:nvSpPr>
          <p:spPr bwMode="gray">
            <a:xfrm>
              <a:off x="1728" y="313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smtClean="0">
                  <a:solidFill>
                    <a:srgbClr val="000000"/>
                  </a:solidFill>
                </a:rPr>
                <a:t>Improvements needed</a:t>
              </a:r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086" name="Text Box 46"/>
            <p:cNvSpPr txBox="1">
              <a:spLocks noChangeArrowheads="1"/>
            </p:cNvSpPr>
            <p:nvPr/>
          </p:nvSpPr>
          <p:spPr bwMode="gray">
            <a:xfrm>
              <a:off x="1441" y="308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87107" name="Group 67"/>
          <p:cNvGrpSpPr>
            <a:grpSpLocks/>
          </p:cNvGrpSpPr>
          <p:nvPr/>
        </p:nvGrpSpPr>
        <p:grpSpPr bwMode="auto">
          <a:xfrm>
            <a:off x="2133600" y="1600200"/>
            <a:ext cx="4724400" cy="685800"/>
            <a:chOff x="1344" y="1104"/>
            <a:chExt cx="2976" cy="432"/>
          </a:xfrm>
        </p:grpSpPr>
        <p:sp>
          <p:nvSpPr>
            <p:cNvPr id="87088" name="AutoShape 48"/>
            <p:cNvSpPr>
              <a:spLocks noChangeArrowheads="1"/>
            </p:cNvSpPr>
            <p:nvPr/>
          </p:nvSpPr>
          <p:spPr bwMode="gray">
            <a:xfrm>
              <a:off x="1584" y="117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89" name="AutoShape 49"/>
            <p:cNvSpPr>
              <a:spLocks noChangeArrowheads="1"/>
            </p:cNvSpPr>
            <p:nvPr/>
          </p:nvSpPr>
          <p:spPr bwMode="gray">
            <a:xfrm>
              <a:off x="1344" y="110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gray">
            <a:xfrm>
              <a:off x="1728" y="121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smtClean="0">
                  <a:solidFill>
                    <a:srgbClr val="000000"/>
                  </a:solidFill>
                </a:rPr>
                <a:t>Problem and </a:t>
              </a:r>
              <a:r>
                <a:rPr lang="en-US" altLang="en-US" b="1" dirty="0" err="1" smtClean="0">
                  <a:solidFill>
                    <a:srgbClr val="000000"/>
                  </a:solidFill>
                </a:rPr>
                <a:t>Datasources</a:t>
              </a:r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091" name="Text Box 51"/>
            <p:cNvSpPr txBox="1">
              <a:spLocks noChangeArrowheads="1"/>
            </p:cNvSpPr>
            <p:nvPr/>
          </p:nvSpPr>
          <p:spPr bwMode="gray">
            <a:xfrm>
              <a:off x="1441" y="116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7108" name="Group 68"/>
          <p:cNvGrpSpPr>
            <a:grpSpLocks/>
          </p:cNvGrpSpPr>
          <p:nvPr/>
        </p:nvGrpSpPr>
        <p:grpSpPr bwMode="auto">
          <a:xfrm>
            <a:off x="2133600" y="2362200"/>
            <a:ext cx="4724400" cy="685800"/>
            <a:chOff x="1344" y="1584"/>
            <a:chExt cx="2976" cy="432"/>
          </a:xfrm>
        </p:grpSpPr>
        <p:sp>
          <p:nvSpPr>
            <p:cNvPr id="87093" name="AutoShape 53"/>
            <p:cNvSpPr>
              <a:spLocks noChangeArrowheads="1"/>
            </p:cNvSpPr>
            <p:nvPr/>
          </p:nvSpPr>
          <p:spPr bwMode="gray">
            <a:xfrm>
              <a:off x="1584" y="165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4" name="AutoShape 54"/>
            <p:cNvSpPr>
              <a:spLocks noChangeArrowheads="1"/>
            </p:cNvSpPr>
            <p:nvPr/>
          </p:nvSpPr>
          <p:spPr bwMode="gray">
            <a:xfrm>
              <a:off x="1344" y="158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5" name="Text Box 55"/>
            <p:cNvSpPr txBox="1">
              <a:spLocks noChangeArrowheads="1"/>
            </p:cNvSpPr>
            <p:nvPr/>
          </p:nvSpPr>
          <p:spPr bwMode="gray">
            <a:xfrm>
              <a:off x="1728" y="169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smtClean="0">
                  <a:solidFill>
                    <a:srgbClr val="000000"/>
                  </a:solidFill>
                </a:rPr>
                <a:t>Tools used</a:t>
              </a:r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096" name="Text Box 56"/>
            <p:cNvSpPr txBox="1">
              <a:spLocks noChangeArrowheads="1"/>
            </p:cNvSpPr>
            <p:nvPr/>
          </p:nvSpPr>
          <p:spPr bwMode="gray">
            <a:xfrm>
              <a:off x="1441" y="164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7109" name="Group 69"/>
          <p:cNvGrpSpPr>
            <a:grpSpLocks/>
          </p:cNvGrpSpPr>
          <p:nvPr/>
        </p:nvGrpSpPr>
        <p:grpSpPr bwMode="auto">
          <a:xfrm>
            <a:off x="2133600" y="3124200"/>
            <a:ext cx="4724400" cy="685800"/>
            <a:chOff x="1344" y="2064"/>
            <a:chExt cx="2976" cy="432"/>
          </a:xfrm>
        </p:grpSpPr>
        <p:sp>
          <p:nvSpPr>
            <p:cNvPr id="87098" name="AutoShape 58"/>
            <p:cNvSpPr>
              <a:spLocks noChangeArrowheads="1"/>
            </p:cNvSpPr>
            <p:nvPr/>
          </p:nvSpPr>
          <p:spPr bwMode="gray">
            <a:xfrm>
              <a:off x="1584" y="213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99" name="AutoShape 59"/>
            <p:cNvSpPr>
              <a:spLocks noChangeArrowheads="1"/>
            </p:cNvSpPr>
            <p:nvPr/>
          </p:nvSpPr>
          <p:spPr bwMode="gray">
            <a:xfrm>
              <a:off x="1344" y="206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0" name="Text Box 60"/>
            <p:cNvSpPr txBox="1">
              <a:spLocks noChangeArrowheads="1"/>
            </p:cNvSpPr>
            <p:nvPr/>
          </p:nvSpPr>
          <p:spPr bwMode="gray">
            <a:xfrm>
              <a:off x="1728" y="217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smtClean="0">
                  <a:solidFill>
                    <a:srgbClr val="000000"/>
                  </a:solidFill>
                </a:rPr>
                <a:t>Algorithms and Models</a:t>
              </a:r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101" name="Text Box 61"/>
            <p:cNvSpPr txBox="1">
              <a:spLocks noChangeArrowheads="1"/>
            </p:cNvSpPr>
            <p:nvPr/>
          </p:nvSpPr>
          <p:spPr bwMode="gray">
            <a:xfrm>
              <a:off x="1441" y="212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7110" name="Group 70"/>
          <p:cNvGrpSpPr>
            <a:grpSpLocks/>
          </p:cNvGrpSpPr>
          <p:nvPr/>
        </p:nvGrpSpPr>
        <p:grpSpPr bwMode="auto">
          <a:xfrm>
            <a:off x="2133600" y="3886200"/>
            <a:ext cx="4724400" cy="685800"/>
            <a:chOff x="1344" y="2544"/>
            <a:chExt cx="2976" cy="432"/>
          </a:xfrm>
        </p:grpSpPr>
        <p:sp>
          <p:nvSpPr>
            <p:cNvPr id="87103" name="AutoShape 63"/>
            <p:cNvSpPr>
              <a:spLocks noChangeArrowheads="1"/>
            </p:cNvSpPr>
            <p:nvPr/>
          </p:nvSpPr>
          <p:spPr bwMode="gray">
            <a:xfrm>
              <a:off x="1584" y="261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4" name="AutoShape 64"/>
            <p:cNvSpPr>
              <a:spLocks noChangeArrowheads="1"/>
            </p:cNvSpPr>
            <p:nvPr/>
          </p:nvSpPr>
          <p:spPr bwMode="gray">
            <a:xfrm>
              <a:off x="1344" y="254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105" name="Text Box 65"/>
            <p:cNvSpPr txBox="1">
              <a:spLocks noChangeArrowheads="1"/>
            </p:cNvSpPr>
            <p:nvPr/>
          </p:nvSpPr>
          <p:spPr bwMode="gray">
            <a:xfrm>
              <a:off x="1728" y="2654"/>
              <a:ext cx="21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smtClean="0">
                  <a:solidFill>
                    <a:srgbClr val="000000"/>
                  </a:solidFill>
                </a:rPr>
                <a:t>Evaluation and Results</a:t>
              </a:r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87106" name="Text Box 66"/>
            <p:cNvSpPr txBox="1">
              <a:spLocks noChangeArrowheads="1"/>
            </p:cNvSpPr>
            <p:nvPr/>
          </p:nvSpPr>
          <p:spPr bwMode="gray">
            <a:xfrm>
              <a:off x="1441" y="260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Evaluation</a:t>
            </a:r>
            <a:endParaRPr lang="en-US" altLang="en-US" sz="2000" dirty="0"/>
          </a:p>
        </p:txBody>
      </p:sp>
      <p:grpSp>
        <p:nvGrpSpPr>
          <p:cNvPr id="101379" name="Group 3"/>
          <p:cNvGrpSpPr>
            <a:grpSpLocks/>
          </p:cNvGrpSpPr>
          <p:nvPr/>
        </p:nvGrpSpPr>
        <p:grpSpPr bwMode="auto">
          <a:xfrm>
            <a:off x="1143000" y="1755775"/>
            <a:ext cx="2170113" cy="4035425"/>
            <a:chOff x="720" y="1296"/>
            <a:chExt cx="1367" cy="2542"/>
          </a:xfrm>
        </p:grpSpPr>
        <p:sp>
          <p:nvSpPr>
            <p:cNvPr id="101380" name="AutoShape 4"/>
            <p:cNvSpPr>
              <a:spLocks noChangeArrowheads="1"/>
            </p:cNvSpPr>
            <p:nvPr/>
          </p:nvSpPr>
          <p:spPr bwMode="gray">
            <a:xfrm>
              <a:off x="720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1" name="AutoShape 5"/>
            <p:cNvSpPr>
              <a:spLocks noChangeArrowheads="1"/>
            </p:cNvSpPr>
            <p:nvPr/>
          </p:nvSpPr>
          <p:spPr bwMode="gray">
            <a:xfrm>
              <a:off x="741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2" name="AutoShape 6"/>
            <p:cNvSpPr>
              <a:spLocks noChangeArrowheads="1"/>
            </p:cNvSpPr>
            <p:nvPr/>
          </p:nvSpPr>
          <p:spPr bwMode="gray">
            <a:xfrm>
              <a:off x="752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3CA1E6">
                    <a:gamma/>
                    <a:tint val="51373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3" name="AutoShape 7"/>
            <p:cNvSpPr>
              <a:spLocks noChangeArrowheads="1"/>
            </p:cNvSpPr>
            <p:nvPr/>
          </p:nvSpPr>
          <p:spPr bwMode="gray">
            <a:xfrm>
              <a:off x="752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gamma/>
                    <a:tint val="33333"/>
                    <a:invGamma/>
                  </a:srgbClr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4" name="AutoShape 8"/>
            <p:cNvSpPr>
              <a:spLocks noChangeArrowheads="1"/>
            </p:cNvSpPr>
            <p:nvPr/>
          </p:nvSpPr>
          <p:spPr bwMode="gray">
            <a:xfrm>
              <a:off x="724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729EB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85" name="AutoShape 9"/>
            <p:cNvSpPr>
              <a:spLocks noChangeArrowheads="1"/>
            </p:cNvSpPr>
            <p:nvPr/>
          </p:nvSpPr>
          <p:spPr bwMode="gray">
            <a:xfrm>
              <a:off x="752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DAFD4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386" name="Group 10"/>
            <p:cNvGrpSpPr>
              <a:grpSpLocks/>
            </p:cNvGrpSpPr>
            <p:nvPr/>
          </p:nvGrpSpPr>
          <p:grpSpPr bwMode="auto">
            <a:xfrm>
              <a:off x="1189" y="1296"/>
              <a:ext cx="405" cy="405"/>
              <a:chOff x="1289" y="582"/>
              <a:chExt cx="668" cy="668"/>
            </a:xfrm>
          </p:grpSpPr>
          <p:sp>
            <p:nvSpPr>
              <p:cNvPr id="101387" name="Oval 1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388" name="Oval 1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1389" name="Oval 1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1390" name="Oval 1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1391" name="Oval 1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01392" name="Text Box 16"/>
            <p:cNvSpPr txBox="1">
              <a:spLocks noChangeArrowheads="1"/>
            </p:cNvSpPr>
            <p:nvPr/>
          </p:nvSpPr>
          <p:spPr bwMode="gray">
            <a:xfrm>
              <a:off x="1276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101393" name="Text Box 17"/>
            <p:cNvSpPr txBox="1">
              <a:spLocks noChangeArrowheads="1"/>
            </p:cNvSpPr>
            <p:nvPr/>
          </p:nvSpPr>
          <p:spPr bwMode="gray">
            <a:xfrm>
              <a:off x="768" y="1776"/>
              <a:ext cx="1296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Cluster Plots</a:t>
              </a:r>
              <a:endParaRPr lang="en-US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en-US" sz="1200" dirty="0" smtClean="0"/>
                <a:t>Feature importance using gain for clusters</a:t>
              </a:r>
              <a:endParaRPr lang="en-US" altLang="en-US" sz="1200" dirty="0"/>
            </a:p>
          </p:txBody>
        </p:sp>
      </p:grpSp>
      <p:grpSp>
        <p:nvGrpSpPr>
          <p:cNvPr id="101394" name="Group 18"/>
          <p:cNvGrpSpPr>
            <a:grpSpLocks/>
          </p:cNvGrpSpPr>
          <p:nvPr/>
        </p:nvGrpSpPr>
        <p:grpSpPr bwMode="auto">
          <a:xfrm>
            <a:off x="3505200" y="1755775"/>
            <a:ext cx="2166938" cy="4035425"/>
            <a:chOff x="2208" y="1296"/>
            <a:chExt cx="1365" cy="2542"/>
          </a:xfrm>
        </p:grpSpPr>
        <p:sp>
          <p:nvSpPr>
            <p:cNvPr id="101395" name="AutoShape 19"/>
            <p:cNvSpPr>
              <a:spLocks noChangeArrowheads="1"/>
            </p:cNvSpPr>
            <p:nvPr/>
          </p:nvSpPr>
          <p:spPr bwMode="gray">
            <a:xfrm>
              <a:off x="2208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6" name="AutoShape 20"/>
            <p:cNvSpPr>
              <a:spLocks noChangeArrowheads="1"/>
            </p:cNvSpPr>
            <p:nvPr/>
          </p:nvSpPr>
          <p:spPr bwMode="gray">
            <a:xfrm>
              <a:off x="2229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7" name="AutoShape 21"/>
            <p:cNvSpPr>
              <a:spLocks noChangeArrowheads="1"/>
            </p:cNvSpPr>
            <p:nvPr/>
          </p:nvSpPr>
          <p:spPr bwMode="gray">
            <a:xfrm>
              <a:off x="2240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73E77E">
                    <a:gamma/>
                    <a:tint val="54510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8" name="AutoShape 22"/>
            <p:cNvSpPr>
              <a:spLocks noChangeArrowheads="1"/>
            </p:cNvSpPr>
            <p:nvPr/>
          </p:nvSpPr>
          <p:spPr bwMode="gray">
            <a:xfrm>
              <a:off x="2240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>
                    <a:gamma/>
                    <a:tint val="33333"/>
                    <a:invGamma/>
                  </a:srgbClr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9" name="Oval 23"/>
            <p:cNvSpPr>
              <a:spLocks noChangeArrowheads="1"/>
            </p:cNvSpPr>
            <p:nvPr/>
          </p:nvSpPr>
          <p:spPr bwMode="gray">
            <a:xfrm>
              <a:off x="2677" y="1296"/>
              <a:ext cx="405" cy="40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00" name="Oval 24"/>
            <p:cNvSpPr>
              <a:spLocks noChangeArrowheads="1"/>
            </p:cNvSpPr>
            <p:nvPr/>
          </p:nvSpPr>
          <p:spPr bwMode="gray">
            <a:xfrm>
              <a:off x="2681" y="1299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1401" name="Oval 25"/>
            <p:cNvSpPr>
              <a:spLocks noChangeArrowheads="1"/>
            </p:cNvSpPr>
            <p:nvPr/>
          </p:nvSpPr>
          <p:spPr bwMode="gray">
            <a:xfrm>
              <a:off x="2686" y="1301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1402" name="Oval 26"/>
            <p:cNvSpPr>
              <a:spLocks noChangeArrowheads="1"/>
            </p:cNvSpPr>
            <p:nvPr/>
          </p:nvSpPr>
          <p:spPr bwMode="gray">
            <a:xfrm>
              <a:off x="2690" y="1305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1403" name="Oval 27"/>
            <p:cNvSpPr>
              <a:spLocks noChangeArrowheads="1"/>
            </p:cNvSpPr>
            <p:nvPr/>
          </p:nvSpPr>
          <p:spPr bwMode="gray">
            <a:xfrm>
              <a:off x="2712" y="1315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01404" name="Text Box 28"/>
            <p:cNvSpPr txBox="1">
              <a:spLocks noChangeArrowheads="1"/>
            </p:cNvSpPr>
            <p:nvPr/>
          </p:nvSpPr>
          <p:spPr bwMode="gray">
            <a:xfrm>
              <a:off x="2764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101405" name="Text Box 29"/>
            <p:cNvSpPr txBox="1">
              <a:spLocks noChangeArrowheads="1"/>
            </p:cNvSpPr>
            <p:nvPr/>
          </p:nvSpPr>
          <p:spPr bwMode="gray">
            <a:xfrm>
              <a:off x="2256" y="1776"/>
              <a:ext cx="129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Category Plots</a:t>
              </a:r>
              <a:endParaRPr lang="en-US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en-US" sz="1200" b="1" dirty="0" smtClean="0"/>
                <a:t>Category importance </a:t>
              </a:r>
              <a:endParaRPr lang="en-US" altLang="en-US" sz="1200" b="1" dirty="0"/>
            </a:p>
          </p:txBody>
        </p:sp>
        <p:sp>
          <p:nvSpPr>
            <p:cNvPr id="101406" name="AutoShape 30"/>
            <p:cNvSpPr>
              <a:spLocks noChangeArrowheads="1"/>
            </p:cNvSpPr>
            <p:nvPr/>
          </p:nvSpPr>
          <p:spPr bwMode="gray">
            <a:xfrm>
              <a:off x="2210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58A4AE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7" name="AutoShape 31"/>
            <p:cNvSpPr>
              <a:spLocks noChangeArrowheads="1"/>
            </p:cNvSpPr>
            <p:nvPr/>
          </p:nvSpPr>
          <p:spPr bwMode="gray">
            <a:xfrm>
              <a:off x="2238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2B2BB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408" name="Group 32"/>
          <p:cNvGrpSpPr>
            <a:grpSpLocks/>
          </p:cNvGrpSpPr>
          <p:nvPr/>
        </p:nvGrpSpPr>
        <p:grpSpPr bwMode="auto">
          <a:xfrm>
            <a:off x="5861050" y="1755775"/>
            <a:ext cx="2170113" cy="4035425"/>
            <a:chOff x="3692" y="1296"/>
            <a:chExt cx="1367" cy="2542"/>
          </a:xfrm>
        </p:grpSpPr>
        <p:sp>
          <p:nvSpPr>
            <p:cNvPr id="101409" name="AutoShape 33"/>
            <p:cNvSpPr>
              <a:spLocks noChangeArrowheads="1"/>
            </p:cNvSpPr>
            <p:nvPr/>
          </p:nvSpPr>
          <p:spPr bwMode="gray">
            <a:xfrm>
              <a:off x="3696" y="149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0" name="AutoShape 34"/>
            <p:cNvSpPr>
              <a:spLocks noChangeArrowheads="1"/>
            </p:cNvSpPr>
            <p:nvPr/>
          </p:nvSpPr>
          <p:spPr bwMode="gray">
            <a:xfrm>
              <a:off x="3717" y="149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1" name="AutoShape 35"/>
            <p:cNvSpPr>
              <a:spLocks noChangeArrowheads="1"/>
            </p:cNvSpPr>
            <p:nvPr/>
          </p:nvSpPr>
          <p:spPr bwMode="gray">
            <a:xfrm>
              <a:off x="3728" y="279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E9E065">
                    <a:gamma/>
                    <a:tint val="57647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2" name="AutoShape 36"/>
            <p:cNvSpPr>
              <a:spLocks noChangeArrowheads="1"/>
            </p:cNvSpPr>
            <p:nvPr/>
          </p:nvSpPr>
          <p:spPr bwMode="gray">
            <a:xfrm>
              <a:off x="3728" y="150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>
                    <a:gamma/>
                    <a:tint val="33333"/>
                    <a:invGamma/>
                  </a:srgbClr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413" name="Group 37"/>
            <p:cNvGrpSpPr>
              <a:grpSpLocks/>
            </p:cNvGrpSpPr>
            <p:nvPr/>
          </p:nvGrpSpPr>
          <p:grpSpPr bwMode="auto">
            <a:xfrm>
              <a:off x="4165" y="1296"/>
              <a:ext cx="405" cy="405"/>
              <a:chOff x="1289" y="582"/>
              <a:chExt cx="668" cy="668"/>
            </a:xfrm>
          </p:grpSpPr>
          <p:sp>
            <p:nvSpPr>
              <p:cNvPr id="101414" name="Oval 3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415" name="Oval 3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1416" name="Oval 4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1417" name="Oval 4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01418" name="Oval 4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101419" name="Text Box 43"/>
            <p:cNvSpPr txBox="1">
              <a:spLocks noChangeArrowheads="1"/>
            </p:cNvSpPr>
            <p:nvPr/>
          </p:nvSpPr>
          <p:spPr bwMode="gray">
            <a:xfrm>
              <a:off x="4252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101420" name="Text Box 44"/>
            <p:cNvSpPr txBox="1">
              <a:spLocks noChangeArrowheads="1"/>
            </p:cNvSpPr>
            <p:nvPr/>
          </p:nvSpPr>
          <p:spPr bwMode="gray">
            <a:xfrm>
              <a:off x="3744" y="1776"/>
              <a:ext cx="1296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Trained Model</a:t>
              </a:r>
              <a:endParaRPr lang="en-US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en-US" altLang="en-US" sz="1200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Saved </a:t>
              </a:r>
              <a:r>
                <a:rPr lang="en-US" altLang="en-US" sz="1200" dirty="0" err="1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pkl</a:t>
              </a:r>
              <a:r>
                <a:rPr lang="en-US" altLang="en-US" sz="1200" dirty="0" smtClean="0">
                  <a:solidFill>
                    <a:srgbClr val="000000"/>
                  </a:solidFill>
                  <a:latin typeface="Verdana" panose="020B0604030504040204" pitchFamily="34" charset="0"/>
                </a:rPr>
                <a:t> model per cluster</a:t>
              </a:r>
              <a:endParaRPr lang="en-US" altLang="en-US" dirty="0"/>
            </a:p>
          </p:txBody>
        </p:sp>
        <p:sp>
          <p:nvSpPr>
            <p:cNvPr id="101421" name="AutoShape 45"/>
            <p:cNvSpPr>
              <a:spLocks noChangeArrowheads="1"/>
            </p:cNvSpPr>
            <p:nvPr/>
          </p:nvSpPr>
          <p:spPr bwMode="gray">
            <a:xfrm>
              <a:off x="3692" y="3290"/>
              <a:ext cx="1363" cy="548"/>
            </a:xfrm>
            <a:prstGeom prst="roundRect">
              <a:avLst>
                <a:gd name="adj" fmla="val 40389"/>
              </a:avLst>
            </a:prstGeom>
            <a:gradFill rotWithShape="1">
              <a:gsLst>
                <a:gs pos="0">
                  <a:srgbClr val="99BAC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2" name="AutoShape 46"/>
            <p:cNvSpPr>
              <a:spLocks noChangeArrowheads="1"/>
            </p:cNvSpPr>
            <p:nvPr/>
          </p:nvSpPr>
          <p:spPr bwMode="gray">
            <a:xfrm>
              <a:off x="3720" y="3305"/>
              <a:ext cx="1304" cy="48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8DAD4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12" y="3203576"/>
            <a:ext cx="1837690" cy="1444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200525"/>
            <a:ext cx="1943811" cy="14473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457200"/>
            <a:endParaRPr lang="en-US" dirty="0" smtClean="0"/>
          </a:p>
          <a:p>
            <a:pPr marL="1371600" lvl="2" indent="-457200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69" y="1199957"/>
            <a:ext cx="5776461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457200"/>
            <a:endParaRPr lang="en-US" dirty="0" smtClean="0"/>
          </a:p>
          <a:p>
            <a:pPr marL="1371600" lvl="2" indent="-457200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13" y="900113"/>
            <a:ext cx="6576373" cy="51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457200"/>
            <a:endParaRPr lang="en-US" dirty="0" smtClean="0"/>
          </a:p>
          <a:p>
            <a:pPr marL="1371600" lvl="2" indent="-45720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95" y="879889"/>
            <a:ext cx="6569009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7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457200"/>
            <a:endParaRPr lang="en-US" dirty="0" smtClean="0"/>
          </a:p>
          <a:p>
            <a:pPr marL="1371600" lvl="2" indent="-457200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55" y="1188526"/>
            <a:ext cx="5639289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3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457200"/>
            <a:endParaRPr lang="en-US" dirty="0" smtClean="0"/>
          </a:p>
          <a:p>
            <a:pPr marL="1371600" lvl="2" indent="-45720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83" y="1203767"/>
            <a:ext cx="5692633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457200"/>
            <a:endParaRPr lang="en-US" dirty="0" smtClean="0"/>
          </a:p>
          <a:p>
            <a:pPr marL="1371600" lvl="2" indent="-457200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73" y="1192336"/>
            <a:ext cx="5921253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457200"/>
            <a:endParaRPr lang="en-US" dirty="0" smtClean="0"/>
          </a:p>
          <a:p>
            <a:pPr marL="1371600" lvl="2" indent="-45720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08" y="1188526"/>
            <a:ext cx="6043184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457200"/>
            <a:endParaRPr lang="en-US" dirty="0" smtClean="0"/>
          </a:p>
          <a:p>
            <a:pPr marL="1371600" lvl="2" indent="-457200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39" y="1173284"/>
            <a:ext cx="6020322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457200"/>
            <a:endParaRPr lang="en-US" dirty="0" smtClean="0"/>
          </a:p>
          <a:p>
            <a:pPr marL="1371600" lvl="2" indent="-457200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94" y="1199957"/>
            <a:ext cx="5906012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Nil Picking Problem</a:t>
            </a:r>
            <a:endParaRPr lang="en-US" altLang="en-US" sz="2400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216025"/>
            <a:ext cx="7824788" cy="48529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0" dirty="0"/>
              <a:t>The nil pick occurs when one or more orders are received for a product and when an insufficient amount of the product exists at the warehouse to satisfy the one or more orders</a:t>
            </a:r>
            <a:r>
              <a:rPr lang="en-US" altLang="en-US" b="0" dirty="0" smtClean="0"/>
              <a:t>.</a:t>
            </a:r>
            <a:endParaRPr lang="en-US" altLang="en-US" b="0" dirty="0" smtClean="0"/>
          </a:p>
          <a:p>
            <a:pPr>
              <a:lnSpc>
                <a:spcPct val="80000"/>
              </a:lnSpc>
            </a:pPr>
            <a:r>
              <a:rPr lang="en-US" altLang="en-US" b="0" dirty="0"/>
              <a:t>This problem is very common for online ordering e-commerce </a:t>
            </a:r>
            <a:r>
              <a:rPr lang="en-US" altLang="en-US" b="0" dirty="0" smtClean="0"/>
              <a:t>platforms</a:t>
            </a:r>
            <a:endParaRPr lang="en-US" altLang="en-US" b="0" dirty="0" smtClean="0"/>
          </a:p>
          <a:p>
            <a:pPr lvl="1">
              <a:lnSpc>
                <a:spcPct val="80000"/>
              </a:lnSpc>
            </a:pPr>
            <a:r>
              <a:rPr lang="en-US" altLang="en-US" sz="2900" dirty="0" smtClean="0"/>
              <a:t>Amazon</a:t>
            </a:r>
          </a:p>
          <a:p>
            <a:pPr lvl="1">
              <a:lnSpc>
                <a:spcPct val="80000"/>
              </a:lnSpc>
            </a:pPr>
            <a:r>
              <a:rPr lang="en-US" altLang="en-US" sz="2900" dirty="0" smtClean="0"/>
              <a:t>Walmart</a:t>
            </a:r>
          </a:p>
          <a:p>
            <a:pPr lvl="1">
              <a:lnSpc>
                <a:spcPct val="80000"/>
              </a:lnSpc>
            </a:pPr>
            <a:r>
              <a:rPr lang="en-US" altLang="en-US" sz="2900" dirty="0" smtClean="0"/>
              <a:t>Fanatics</a:t>
            </a:r>
            <a:endParaRPr lang="en-US" alt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457200"/>
            <a:endParaRPr lang="en-US" dirty="0" smtClean="0"/>
          </a:p>
          <a:p>
            <a:pPr marL="1371600" lvl="2" indent="-457200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66" y="1177095"/>
            <a:ext cx="5852667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1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Issues &amp; Improvements needed</a:t>
            </a:r>
            <a:endParaRPr lang="en-US" altLang="en-US" sz="2400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216025"/>
            <a:ext cx="7824788" cy="48529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0" dirty="0" smtClean="0"/>
              <a:t>Accuracy is not high enough. The requirements are for over 90% accuracy, we are achieving ~85%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b="0" dirty="0" smtClean="0"/>
          </a:p>
          <a:p>
            <a:pPr>
              <a:lnSpc>
                <a:spcPct val="80000"/>
              </a:lnSpc>
            </a:pPr>
            <a:r>
              <a:rPr lang="en-US" altLang="en-US" b="0" dirty="0" smtClean="0"/>
              <a:t>To improve we will attempt fine-tuning hyper parameters using Grid search method</a:t>
            </a:r>
          </a:p>
        </p:txBody>
      </p:sp>
    </p:spTree>
    <p:extLst>
      <p:ext uri="{BB962C8B-B14F-4D97-AF65-F5344CB8AC3E}">
        <p14:creationId xmlns:p14="http://schemas.microsoft.com/office/powerpoint/2010/main" val="26745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 smtClean="0"/>
              <a:t>Which feature are important?</a:t>
            </a:r>
            <a:endParaRPr lang="en-US" altLang="en-US" sz="2000" dirty="0"/>
          </a:p>
        </p:txBody>
      </p:sp>
      <p:sp>
        <p:nvSpPr>
          <p:cNvPr id="69635" name="AutoShape 3"/>
          <p:cNvSpPr>
            <a:spLocks noChangeArrowheads="1"/>
          </p:cNvSpPr>
          <p:nvPr/>
        </p:nvSpPr>
        <p:spPr bwMode="auto">
          <a:xfrm>
            <a:off x="5562600" y="30480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1143000" y="3048000"/>
            <a:ext cx="2286000" cy="26670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CCFF"/>
                    </a:gs>
                    <a:gs pos="100000">
                      <a:srgbClr val="99CCFF">
                        <a:gamma/>
                        <a:tint val="27451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238250" y="3248025"/>
            <a:ext cx="203835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 b="1" dirty="0" smtClean="0">
                <a:solidFill>
                  <a:srgbClr val="000000"/>
                </a:solidFill>
              </a:rPr>
              <a:t>Row Nil Picked</a:t>
            </a:r>
            <a:endParaRPr lang="en-US" altLang="en-US" sz="1400" dirty="0">
              <a:solidFill>
                <a:srgbClr val="000000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ORDER_QTY</a:t>
            </a:r>
            <a:endParaRPr lang="en-US" altLang="en-US" sz="1400" dirty="0" smtClean="0">
              <a:solidFill>
                <a:srgbClr val="000000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PROMO_AMT</a:t>
            </a:r>
            <a:endParaRPr lang="en-US" altLang="en-US" sz="1400" dirty="0" smtClean="0">
              <a:solidFill>
                <a:srgbClr val="000000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VEND_NM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PICKER_ID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PICKED_QTY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PICK_STATUS_CD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EPOS_CMPL_LCL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FULFMT_TYPE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69639" name="Freeform 7"/>
          <p:cNvSpPr>
            <a:spLocks/>
          </p:cNvSpPr>
          <p:nvPr/>
        </p:nvSpPr>
        <p:spPr bwMode="gray">
          <a:xfrm>
            <a:off x="3222625" y="2951163"/>
            <a:ext cx="903288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AutoShape 8"/>
          <p:cNvSpPr>
            <a:spLocks noChangeAspect="1" noChangeArrowheads="1" noTextEdit="1"/>
          </p:cNvSpPr>
          <p:nvPr/>
        </p:nvSpPr>
        <p:spPr bwMode="gray">
          <a:xfrm flipH="1">
            <a:off x="4868863" y="2947988"/>
            <a:ext cx="909637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Freeform 9"/>
          <p:cNvSpPr>
            <a:spLocks/>
          </p:cNvSpPr>
          <p:nvPr/>
        </p:nvSpPr>
        <p:spPr bwMode="gray">
          <a:xfrm flipH="1">
            <a:off x="4875213" y="2951163"/>
            <a:ext cx="903287" cy="1241425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A06C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9642" name="Group 10"/>
          <p:cNvGrpSpPr>
            <a:grpSpLocks/>
          </p:cNvGrpSpPr>
          <p:nvPr/>
        </p:nvGrpSpPr>
        <p:grpSpPr bwMode="auto">
          <a:xfrm>
            <a:off x="3048000" y="1371600"/>
            <a:ext cx="2998788" cy="1601788"/>
            <a:chOff x="1997" y="1314"/>
            <a:chExt cx="1889" cy="1009"/>
          </a:xfrm>
        </p:grpSpPr>
        <p:grpSp>
          <p:nvGrpSpPr>
            <p:cNvPr id="69643" name="Group 11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69644" name="Oval 12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45" name="Oval 13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646" name="Oval 14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9647" name="Oval 15"/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9648" name="Oval 16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3989046" y="1600200"/>
            <a:ext cx="1023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400" b="1" dirty="0" smtClean="0">
                <a:solidFill>
                  <a:srgbClr val="000000"/>
                </a:solidFill>
              </a:rPr>
              <a:t>Order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5810250" y="3248025"/>
            <a:ext cx="20383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 b="1" dirty="0" smtClean="0">
                <a:solidFill>
                  <a:srgbClr val="000000"/>
                </a:solidFill>
              </a:rPr>
              <a:t>Not Nil Picked</a:t>
            </a:r>
            <a:endParaRPr lang="en-US" altLang="en-US" sz="2000" b="1" dirty="0" smtClean="0">
              <a:solidFill>
                <a:srgbClr val="000000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ITEM_WT</a:t>
            </a:r>
            <a:endParaRPr lang="en-US" altLang="en-US" sz="1400" dirty="0" smtClean="0">
              <a:solidFill>
                <a:srgbClr val="000000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PO_LINE_NUM</a:t>
            </a:r>
            <a:endParaRPr lang="en-US" altLang="en-US" sz="1400" dirty="0" smtClean="0">
              <a:solidFill>
                <a:srgbClr val="000000"/>
              </a:solidFill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VEND_NM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PICKED_QTY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400" dirty="0" smtClean="0">
                <a:solidFill>
                  <a:srgbClr val="000000"/>
                </a:solidFill>
              </a:rPr>
              <a:t>ITEM_PRICE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Walmart Data Warehouse</a:t>
            </a:r>
            <a:endParaRPr lang="en-US" dirty="0" smtClean="0"/>
          </a:p>
          <a:p>
            <a:pPr lvl="1"/>
            <a:r>
              <a:rPr lang="en-US" dirty="0" smtClean="0"/>
              <a:t>Sample </a:t>
            </a:r>
            <a:r>
              <a:rPr lang="en-US" dirty="0"/>
              <a:t>data export from Walmart transaction </a:t>
            </a:r>
            <a:r>
              <a:rPr lang="en-US" dirty="0" smtClean="0"/>
              <a:t>inventory</a:t>
            </a:r>
          </a:p>
          <a:p>
            <a:pPr lvl="1"/>
            <a:r>
              <a:rPr lang="en-US" dirty="0"/>
              <a:t>10GB of collected transactions over a month </a:t>
            </a:r>
            <a:r>
              <a:rPr lang="en-US" dirty="0" smtClean="0"/>
              <a:t>period</a:t>
            </a:r>
          </a:p>
          <a:p>
            <a:pPr lvl="1"/>
            <a:r>
              <a:rPr lang="en-US" dirty="0" smtClean="0"/>
              <a:t>Numerical &amp; Categorical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8912"/>
            <a:ext cx="9144000" cy="51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1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Tools used</a:t>
            </a:r>
            <a:endParaRPr lang="en-US" altLang="en-US" dirty="0"/>
          </a:p>
        </p:txBody>
      </p:sp>
      <p:grpSp>
        <p:nvGrpSpPr>
          <p:cNvPr id="95250" name="Group 18"/>
          <p:cNvGrpSpPr>
            <a:grpSpLocks/>
          </p:cNvGrpSpPr>
          <p:nvPr/>
        </p:nvGrpSpPr>
        <p:grpSpPr bwMode="auto">
          <a:xfrm>
            <a:off x="1676400" y="1600200"/>
            <a:ext cx="5294314" cy="4310063"/>
            <a:chOff x="1177" y="1296"/>
            <a:chExt cx="3335" cy="2715"/>
          </a:xfrm>
        </p:grpSpPr>
        <p:sp>
          <p:nvSpPr>
            <p:cNvPr id="95251" name="Freeform 19"/>
            <p:cNvSpPr>
              <a:spLocks/>
            </p:cNvSpPr>
            <p:nvPr/>
          </p:nvSpPr>
          <p:spPr bwMode="gray">
            <a:xfrm rot="-794496">
              <a:off x="2989" y="1859"/>
              <a:ext cx="725" cy="2089"/>
            </a:xfrm>
            <a:custGeom>
              <a:avLst/>
              <a:gdLst>
                <a:gd name="T0" fmla="*/ 0 w 646"/>
                <a:gd name="T1" fmla="*/ 0 h 1861"/>
                <a:gd name="T2" fmla="*/ 48 w 646"/>
                <a:gd name="T3" fmla="*/ 14 h 1861"/>
                <a:gd name="T4" fmla="*/ 98 w 646"/>
                <a:gd name="T5" fmla="*/ 32 h 1861"/>
                <a:gd name="T6" fmla="*/ 147 w 646"/>
                <a:gd name="T7" fmla="*/ 54 h 1861"/>
                <a:gd name="T8" fmla="*/ 195 w 646"/>
                <a:gd name="T9" fmla="*/ 81 h 1861"/>
                <a:gd name="T10" fmla="*/ 242 w 646"/>
                <a:gd name="T11" fmla="*/ 111 h 1861"/>
                <a:gd name="T12" fmla="*/ 288 w 646"/>
                <a:gd name="T13" fmla="*/ 147 h 1861"/>
                <a:gd name="T14" fmla="*/ 333 w 646"/>
                <a:gd name="T15" fmla="*/ 185 h 1861"/>
                <a:gd name="T16" fmla="*/ 377 w 646"/>
                <a:gd name="T17" fmla="*/ 228 h 1861"/>
                <a:gd name="T18" fmla="*/ 418 w 646"/>
                <a:gd name="T19" fmla="*/ 275 h 1861"/>
                <a:gd name="T20" fmla="*/ 457 w 646"/>
                <a:gd name="T21" fmla="*/ 325 h 1861"/>
                <a:gd name="T22" fmla="*/ 493 w 646"/>
                <a:gd name="T23" fmla="*/ 379 h 1861"/>
                <a:gd name="T24" fmla="*/ 526 w 646"/>
                <a:gd name="T25" fmla="*/ 437 h 1861"/>
                <a:gd name="T26" fmla="*/ 555 w 646"/>
                <a:gd name="T27" fmla="*/ 497 h 1861"/>
                <a:gd name="T28" fmla="*/ 582 w 646"/>
                <a:gd name="T29" fmla="*/ 562 h 1861"/>
                <a:gd name="T30" fmla="*/ 604 w 646"/>
                <a:gd name="T31" fmla="*/ 630 h 1861"/>
                <a:gd name="T32" fmla="*/ 621 w 646"/>
                <a:gd name="T33" fmla="*/ 700 h 1861"/>
                <a:gd name="T34" fmla="*/ 634 w 646"/>
                <a:gd name="T35" fmla="*/ 774 h 1861"/>
                <a:gd name="T36" fmla="*/ 642 w 646"/>
                <a:gd name="T37" fmla="*/ 851 h 1861"/>
                <a:gd name="T38" fmla="*/ 646 w 646"/>
                <a:gd name="T39" fmla="*/ 930 h 1861"/>
                <a:gd name="T40" fmla="*/ 643 w 646"/>
                <a:gd name="T41" fmla="*/ 1011 h 1861"/>
                <a:gd name="T42" fmla="*/ 636 w 646"/>
                <a:gd name="T43" fmla="*/ 1086 h 1861"/>
                <a:gd name="T44" fmla="*/ 623 w 646"/>
                <a:gd name="T45" fmla="*/ 1160 h 1861"/>
                <a:gd name="T46" fmla="*/ 607 w 646"/>
                <a:gd name="T47" fmla="*/ 1230 h 1861"/>
                <a:gd name="T48" fmla="*/ 585 w 646"/>
                <a:gd name="T49" fmla="*/ 1297 h 1861"/>
                <a:gd name="T50" fmla="*/ 561 w 646"/>
                <a:gd name="T51" fmla="*/ 1361 h 1861"/>
                <a:gd name="T52" fmla="*/ 533 w 646"/>
                <a:gd name="T53" fmla="*/ 1421 h 1861"/>
                <a:gd name="T54" fmla="*/ 500 w 646"/>
                <a:gd name="T55" fmla="*/ 1478 h 1861"/>
                <a:gd name="T56" fmla="*/ 466 w 646"/>
                <a:gd name="T57" fmla="*/ 1532 h 1861"/>
                <a:gd name="T58" fmla="*/ 428 w 646"/>
                <a:gd name="T59" fmla="*/ 1582 h 1861"/>
                <a:gd name="T60" fmla="*/ 388 w 646"/>
                <a:gd name="T61" fmla="*/ 1627 h 1861"/>
                <a:gd name="T62" fmla="*/ 345 w 646"/>
                <a:gd name="T63" fmla="*/ 1670 h 1861"/>
                <a:gd name="T64" fmla="*/ 301 w 646"/>
                <a:gd name="T65" fmla="*/ 1709 h 1861"/>
                <a:gd name="T66" fmla="*/ 254 w 646"/>
                <a:gd name="T67" fmla="*/ 1744 h 1861"/>
                <a:gd name="T68" fmla="*/ 205 w 646"/>
                <a:gd name="T69" fmla="*/ 1776 h 1861"/>
                <a:gd name="T70" fmla="*/ 156 w 646"/>
                <a:gd name="T71" fmla="*/ 1803 h 1861"/>
                <a:gd name="T72" fmla="*/ 104 w 646"/>
                <a:gd name="T73" fmla="*/ 1826 h 1861"/>
                <a:gd name="T74" fmla="*/ 53 w 646"/>
                <a:gd name="T75" fmla="*/ 1846 h 1861"/>
                <a:gd name="T76" fmla="*/ 0 w 646"/>
                <a:gd name="T77" fmla="*/ 1861 h 1861"/>
                <a:gd name="T78" fmla="*/ 0 w 646"/>
                <a:gd name="T7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100000">
                  <a:schemeClr val="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2" name="Freeform 20"/>
            <p:cNvSpPr>
              <a:spLocks/>
            </p:cNvSpPr>
            <p:nvPr/>
          </p:nvSpPr>
          <p:spPr bwMode="gray">
            <a:xfrm rot="5461794">
              <a:off x="1859" y="1577"/>
              <a:ext cx="725" cy="2089"/>
            </a:xfrm>
            <a:custGeom>
              <a:avLst/>
              <a:gdLst>
                <a:gd name="T0" fmla="*/ 0 w 646"/>
                <a:gd name="T1" fmla="*/ 0 h 1861"/>
                <a:gd name="T2" fmla="*/ 48 w 646"/>
                <a:gd name="T3" fmla="*/ 14 h 1861"/>
                <a:gd name="T4" fmla="*/ 98 w 646"/>
                <a:gd name="T5" fmla="*/ 32 h 1861"/>
                <a:gd name="T6" fmla="*/ 147 w 646"/>
                <a:gd name="T7" fmla="*/ 54 h 1861"/>
                <a:gd name="T8" fmla="*/ 195 w 646"/>
                <a:gd name="T9" fmla="*/ 81 h 1861"/>
                <a:gd name="T10" fmla="*/ 242 w 646"/>
                <a:gd name="T11" fmla="*/ 111 h 1861"/>
                <a:gd name="T12" fmla="*/ 288 w 646"/>
                <a:gd name="T13" fmla="*/ 147 h 1861"/>
                <a:gd name="T14" fmla="*/ 333 w 646"/>
                <a:gd name="T15" fmla="*/ 185 h 1861"/>
                <a:gd name="T16" fmla="*/ 377 w 646"/>
                <a:gd name="T17" fmla="*/ 228 h 1861"/>
                <a:gd name="T18" fmla="*/ 418 w 646"/>
                <a:gd name="T19" fmla="*/ 275 h 1861"/>
                <a:gd name="T20" fmla="*/ 457 w 646"/>
                <a:gd name="T21" fmla="*/ 325 h 1861"/>
                <a:gd name="T22" fmla="*/ 493 w 646"/>
                <a:gd name="T23" fmla="*/ 379 h 1861"/>
                <a:gd name="T24" fmla="*/ 526 w 646"/>
                <a:gd name="T25" fmla="*/ 437 h 1861"/>
                <a:gd name="T26" fmla="*/ 555 w 646"/>
                <a:gd name="T27" fmla="*/ 497 h 1861"/>
                <a:gd name="T28" fmla="*/ 582 w 646"/>
                <a:gd name="T29" fmla="*/ 562 h 1861"/>
                <a:gd name="T30" fmla="*/ 604 w 646"/>
                <a:gd name="T31" fmla="*/ 630 h 1861"/>
                <a:gd name="T32" fmla="*/ 621 w 646"/>
                <a:gd name="T33" fmla="*/ 700 h 1861"/>
                <a:gd name="T34" fmla="*/ 634 w 646"/>
                <a:gd name="T35" fmla="*/ 774 h 1861"/>
                <a:gd name="T36" fmla="*/ 642 w 646"/>
                <a:gd name="T37" fmla="*/ 851 h 1861"/>
                <a:gd name="T38" fmla="*/ 646 w 646"/>
                <a:gd name="T39" fmla="*/ 930 h 1861"/>
                <a:gd name="T40" fmla="*/ 643 w 646"/>
                <a:gd name="T41" fmla="*/ 1011 h 1861"/>
                <a:gd name="T42" fmla="*/ 636 w 646"/>
                <a:gd name="T43" fmla="*/ 1086 h 1861"/>
                <a:gd name="T44" fmla="*/ 623 w 646"/>
                <a:gd name="T45" fmla="*/ 1160 h 1861"/>
                <a:gd name="T46" fmla="*/ 607 w 646"/>
                <a:gd name="T47" fmla="*/ 1230 h 1861"/>
                <a:gd name="T48" fmla="*/ 585 w 646"/>
                <a:gd name="T49" fmla="*/ 1297 h 1861"/>
                <a:gd name="T50" fmla="*/ 561 w 646"/>
                <a:gd name="T51" fmla="*/ 1361 h 1861"/>
                <a:gd name="T52" fmla="*/ 533 w 646"/>
                <a:gd name="T53" fmla="*/ 1421 h 1861"/>
                <a:gd name="T54" fmla="*/ 500 w 646"/>
                <a:gd name="T55" fmla="*/ 1478 h 1861"/>
                <a:gd name="T56" fmla="*/ 466 w 646"/>
                <a:gd name="T57" fmla="*/ 1532 h 1861"/>
                <a:gd name="T58" fmla="*/ 428 w 646"/>
                <a:gd name="T59" fmla="*/ 1582 h 1861"/>
                <a:gd name="T60" fmla="*/ 388 w 646"/>
                <a:gd name="T61" fmla="*/ 1627 h 1861"/>
                <a:gd name="T62" fmla="*/ 345 w 646"/>
                <a:gd name="T63" fmla="*/ 1670 h 1861"/>
                <a:gd name="T64" fmla="*/ 301 w 646"/>
                <a:gd name="T65" fmla="*/ 1709 h 1861"/>
                <a:gd name="T66" fmla="*/ 254 w 646"/>
                <a:gd name="T67" fmla="*/ 1744 h 1861"/>
                <a:gd name="T68" fmla="*/ 205 w 646"/>
                <a:gd name="T69" fmla="*/ 1776 h 1861"/>
                <a:gd name="T70" fmla="*/ 156 w 646"/>
                <a:gd name="T71" fmla="*/ 1803 h 1861"/>
                <a:gd name="T72" fmla="*/ 104 w 646"/>
                <a:gd name="T73" fmla="*/ 1826 h 1861"/>
                <a:gd name="T74" fmla="*/ 53 w 646"/>
                <a:gd name="T75" fmla="*/ 1846 h 1861"/>
                <a:gd name="T76" fmla="*/ 0 w 646"/>
                <a:gd name="T77" fmla="*/ 1861 h 1861"/>
                <a:gd name="T78" fmla="*/ 0 w 646"/>
                <a:gd name="T7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996600">
                    <a:gamma/>
                    <a:tint val="0"/>
                    <a:invGamma/>
                  </a:srgbClr>
                </a:gs>
                <a:gs pos="100000">
                  <a:srgbClr val="99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3" name="Freeform 21"/>
            <p:cNvSpPr>
              <a:spLocks/>
            </p:cNvSpPr>
            <p:nvPr/>
          </p:nvSpPr>
          <p:spPr bwMode="gray">
            <a:xfrm rot="-7471624">
              <a:off x="3024" y="614"/>
              <a:ext cx="725" cy="2090"/>
            </a:xfrm>
            <a:custGeom>
              <a:avLst/>
              <a:gdLst>
                <a:gd name="T0" fmla="*/ 0 w 646"/>
                <a:gd name="T1" fmla="*/ 0 h 1861"/>
                <a:gd name="T2" fmla="*/ 48 w 646"/>
                <a:gd name="T3" fmla="*/ 14 h 1861"/>
                <a:gd name="T4" fmla="*/ 98 w 646"/>
                <a:gd name="T5" fmla="*/ 32 h 1861"/>
                <a:gd name="T6" fmla="*/ 147 w 646"/>
                <a:gd name="T7" fmla="*/ 54 h 1861"/>
                <a:gd name="T8" fmla="*/ 195 w 646"/>
                <a:gd name="T9" fmla="*/ 81 h 1861"/>
                <a:gd name="T10" fmla="*/ 242 w 646"/>
                <a:gd name="T11" fmla="*/ 111 h 1861"/>
                <a:gd name="T12" fmla="*/ 288 w 646"/>
                <a:gd name="T13" fmla="*/ 147 h 1861"/>
                <a:gd name="T14" fmla="*/ 333 w 646"/>
                <a:gd name="T15" fmla="*/ 185 h 1861"/>
                <a:gd name="T16" fmla="*/ 377 w 646"/>
                <a:gd name="T17" fmla="*/ 228 h 1861"/>
                <a:gd name="T18" fmla="*/ 418 w 646"/>
                <a:gd name="T19" fmla="*/ 275 h 1861"/>
                <a:gd name="T20" fmla="*/ 457 w 646"/>
                <a:gd name="T21" fmla="*/ 325 h 1861"/>
                <a:gd name="T22" fmla="*/ 493 w 646"/>
                <a:gd name="T23" fmla="*/ 379 h 1861"/>
                <a:gd name="T24" fmla="*/ 526 w 646"/>
                <a:gd name="T25" fmla="*/ 437 h 1861"/>
                <a:gd name="T26" fmla="*/ 555 w 646"/>
                <a:gd name="T27" fmla="*/ 497 h 1861"/>
                <a:gd name="T28" fmla="*/ 582 w 646"/>
                <a:gd name="T29" fmla="*/ 562 h 1861"/>
                <a:gd name="T30" fmla="*/ 604 w 646"/>
                <a:gd name="T31" fmla="*/ 630 h 1861"/>
                <a:gd name="T32" fmla="*/ 621 w 646"/>
                <a:gd name="T33" fmla="*/ 700 h 1861"/>
                <a:gd name="T34" fmla="*/ 634 w 646"/>
                <a:gd name="T35" fmla="*/ 774 h 1861"/>
                <a:gd name="T36" fmla="*/ 642 w 646"/>
                <a:gd name="T37" fmla="*/ 851 h 1861"/>
                <a:gd name="T38" fmla="*/ 646 w 646"/>
                <a:gd name="T39" fmla="*/ 930 h 1861"/>
                <a:gd name="T40" fmla="*/ 643 w 646"/>
                <a:gd name="T41" fmla="*/ 1011 h 1861"/>
                <a:gd name="T42" fmla="*/ 636 w 646"/>
                <a:gd name="T43" fmla="*/ 1086 h 1861"/>
                <a:gd name="T44" fmla="*/ 623 w 646"/>
                <a:gd name="T45" fmla="*/ 1160 h 1861"/>
                <a:gd name="T46" fmla="*/ 607 w 646"/>
                <a:gd name="T47" fmla="*/ 1230 h 1861"/>
                <a:gd name="T48" fmla="*/ 585 w 646"/>
                <a:gd name="T49" fmla="*/ 1297 h 1861"/>
                <a:gd name="T50" fmla="*/ 561 w 646"/>
                <a:gd name="T51" fmla="*/ 1361 h 1861"/>
                <a:gd name="T52" fmla="*/ 533 w 646"/>
                <a:gd name="T53" fmla="*/ 1421 h 1861"/>
                <a:gd name="T54" fmla="*/ 500 w 646"/>
                <a:gd name="T55" fmla="*/ 1478 h 1861"/>
                <a:gd name="T56" fmla="*/ 466 w 646"/>
                <a:gd name="T57" fmla="*/ 1532 h 1861"/>
                <a:gd name="T58" fmla="*/ 428 w 646"/>
                <a:gd name="T59" fmla="*/ 1582 h 1861"/>
                <a:gd name="T60" fmla="*/ 388 w 646"/>
                <a:gd name="T61" fmla="*/ 1627 h 1861"/>
                <a:gd name="T62" fmla="*/ 345 w 646"/>
                <a:gd name="T63" fmla="*/ 1670 h 1861"/>
                <a:gd name="T64" fmla="*/ 301 w 646"/>
                <a:gd name="T65" fmla="*/ 1709 h 1861"/>
                <a:gd name="T66" fmla="*/ 254 w 646"/>
                <a:gd name="T67" fmla="*/ 1744 h 1861"/>
                <a:gd name="T68" fmla="*/ 205 w 646"/>
                <a:gd name="T69" fmla="*/ 1776 h 1861"/>
                <a:gd name="T70" fmla="*/ 156 w 646"/>
                <a:gd name="T71" fmla="*/ 1803 h 1861"/>
                <a:gd name="T72" fmla="*/ 104 w 646"/>
                <a:gd name="T73" fmla="*/ 1826 h 1861"/>
                <a:gd name="T74" fmla="*/ 53 w 646"/>
                <a:gd name="T75" fmla="*/ 1846 h 1861"/>
                <a:gd name="T76" fmla="*/ 0 w 646"/>
                <a:gd name="T77" fmla="*/ 1861 h 1861"/>
                <a:gd name="T78" fmla="*/ 0 w 646"/>
                <a:gd name="T79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6" h="1861">
                  <a:moveTo>
                    <a:pt x="0" y="0"/>
                  </a:moveTo>
                  <a:lnTo>
                    <a:pt x="48" y="14"/>
                  </a:lnTo>
                  <a:lnTo>
                    <a:pt x="98" y="32"/>
                  </a:lnTo>
                  <a:lnTo>
                    <a:pt x="147" y="54"/>
                  </a:lnTo>
                  <a:lnTo>
                    <a:pt x="195" y="81"/>
                  </a:lnTo>
                  <a:lnTo>
                    <a:pt x="242" y="111"/>
                  </a:lnTo>
                  <a:lnTo>
                    <a:pt x="288" y="147"/>
                  </a:lnTo>
                  <a:lnTo>
                    <a:pt x="333" y="185"/>
                  </a:lnTo>
                  <a:lnTo>
                    <a:pt x="377" y="228"/>
                  </a:lnTo>
                  <a:lnTo>
                    <a:pt x="418" y="275"/>
                  </a:lnTo>
                  <a:lnTo>
                    <a:pt x="457" y="325"/>
                  </a:lnTo>
                  <a:lnTo>
                    <a:pt x="493" y="379"/>
                  </a:lnTo>
                  <a:lnTo>
                    <a:pt x="526" y="437"/>
                  </a:lnTo>
                  <a:lnTo>
                    <a:pt x="555" y="497"/>
                  </a:lnTo>
                  <a:lnTo>
                    <a:pt x="582" y="562"/>
                  </a:lnTo>
                  <a:lnTo>
                    <a:pt x="604" y="630"/>
                  </a:lnTo>
                  <a:lnTo>
                    <a:pt x="621" y="700"/>
                  </a:lnTo>
                  <a:lnTo>
                    <a:pt x="634" y="774"/>
                  </a:lnTo>
                  <a:lnTo>
                    <a:pt x="642" y="851"/>
                  </a:lnTo>
                  <a:lnTo>
                    <a:pt x="646" y="930"/>
                  </a:lnTo>
                  <a:lnTo>
                    <a:pt x="643" y="1011"/>
                  </a:lnTo>
                  <a:lnTo>
                    <a:pt x="636" y="1086"/>
                  </a:lnTo>
                  <a:lnTo>
                    <a:pt x="623" y="1160"/>
                  </a:lnTo>
                  <a:lnTo>
                    <a:pt x="607" y="1230"/>
                  </a:lnTo>
                  <a:lnTo>
                    <a:pt x="585" y="1297"/>
                  </a:lnTo>
                  <a:lnTo>
                    <a:pt x="561" y="1361"/>
                  </a:lnTo>
                  <a:lnTo>
                    <a:pt x="533" y="1421"/>
                  </a:lnTo>
                  <a:lnTo>
                    <a:pt x="500" y="1478"/>
                  </a:lnTo>
                  <a:lnTo>
                    <a:pt x="466" y="1532"/>
                  </a:lnTo>
                  <a:lnTo>
                    <a:pt x="428" y="1582"/>
                  </a:lnTo>
                  <a:lnTo>
                    <a:pt x="388" y="1627"/>
                  </a:lnTo>
                  <a:lnTo>
                    <a:pt x="345" y="1670"/>
                  </a:lnTo>
                  <a:lnTo>
                    <a:pt x="301" y="1709"/>
                  </a:lnTo>
                  <a:lnTo>
                    <a:pt x="254" y="1744"/>
                  </a:lnTo>
                  <a:lnTo>
                    <a:pt x="205" y="1776"/>
                  </a:lnTo>
                  <a:lnTo>
                    <a:pt x="156" y="1803"/>
                  </a:lnTo>
                  <a:lnTo>
                    <a:pt x="104" y="1826"/>
                  </a:lnTo>
                  <a:lnTo>
                    <a:pt x="53" y="1846"/>
                  </a:lnTo>
                  <a:lnTo>
                    <a:pt x="0" y="1861"/>
                  </a:lnTo>
                  <a:lnTo>
                    <a:pt x="0" y="0"/>
                  </a:lnTo>
                </a:path>
              </a:pathLst>
            </a:custGeom>
            <a:gradFill rotWithShape="1">
              <a:gsLst>
                <a:gs pos="0">
                  <a:srgbClr val="5326AC">
                    <a:gamma/>
                    <a:tint val="0"/>
                    <a:invGamma/>
                  </a:srgbClr>
                </a:gs>
                <a:gs pos="100000">
                  <a:srgbClr val="5326A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254" name="Group 22"/>
            <p:cNvGrpSpPr>
              <a:grpSpLocks/>
            </p:cNvGrpSpPr>
            <p:nvPr/>
          </p:nvGrpSpPr>
          <p:grpSpPr bwMode="auto">
            <a:xfrm>
              <a:off x="1177" y="1440"/>
              <a:ext cx="3335" cy="2571"/>
              <a:chOff x="768" y="1104"/>
              <a:chExt cx="3984" cy="3072"/>
            </a:xfrm>
          </p:grpSpPr>
          <p:sp>
            <p:nvSpPr>
              <p:cNvPr id="95255" name="Freeform 23"/>
              <p:cNvSpPr>
                <a:spLocks/>
              </p:cNvSpPr>
              <p:nvPr/>
            </p:nvSpPr>
            <p:spPr bwMode="gray">
              <a:xfrm>
                <a:off x="2784" y="1680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48 w 646"/>
                  <a:gd name="T3" fmla="*/ 14 h 1861"/>
                  <a:gd name="T4" fmla="*/ 98 w 646"/>
                  <a:gd name="T5" fmla="*/ 32 h 1861"/>
                  <a:gd name="T6" fmla="*/ 147 w 646"/>
                  <a:gd name="T7" fmla="*/ 54 h 1861"/>
                  <a:gd name="T8" fmla="*/ 195 w 646"/>
                  <a:gd name="T9" fmla="*/ 81 h 1861"/>
                  <a:gd name="T10" fmla="*/ 242 w 646"/>
                  <a:gd name="T11" fmla="*/ 111 h 1861"/>
                  <a:gd name="T12" fmla="*/ 288 w 646"/>
                  <a:gd name="T13" fmla="*/ 147 h 1861"/>
                  <a:gd name="T14" fmla="*/ 333 w 646"/>
                  <a:gd name="T15" fmla="*/ 185 h 1861"/>
                  <a:gd name="T16" fmla="*/ 377 w 646"/>
                  <a:gd name="T17" fmla="*/ 228 h 1861"/>
                  <a:gd name="T18" fmla="*/ 418 w 646"/>
                  <a:gd name="T19" fmla="*/ 275 h 1861"/>
                  <a:gd name="T20" fmla="*/ 457 w 646"/>
                  <a:gd name="T21" fmla="*/ 325 h 1861"/>
                  <a:gd name="T22" fmla="*/ 493 w 646"/>
                  <a:gd name="T23" fmla="*/ 379 h 1861"/>
                  <a:gd name="T24" fmla="*/ 526 w 646"/>
                  <a:gd name="T25" fmla="*/ 437 h 1861"/>
                  <a:gd name="T26" fmla="*/ 555 w 646"/>
                  <a:gd name="T27" fmla="*/ 497 h 1861"/>
                  <a:gd name="T28" fmla="*/ 582 w 646"/>
                  <a:gd name="T29" fmla="*/ 562 h 1861"/>
                  <a:gd name="T30" fmla="*/ 604 w 646"/>
                  <a:gd name="T31" fmla="*/ 630 h 1861"/>
                  <a:gd name="T32" fmla="*/ 621 w 646"/>
                  <a:gd name="T33" fmla="*/ 700 h 1861"/>
                  <a:gd name="T34" fmla="*/ 634 w 646"/>
                  <a:gd name="T35" fmla="*/ 774 h 1861"/>
                  <a:gd name="T36" fmla="*/ 642 w 646"/>
                  <a:gd name="T37" fmla="*/ 851 h 1861"/>
                  <a:gd name="T38" fmla="*/ 646 w 646"/>
                  <a:gd name="T39" fmla="*/ 930 h 1861"/>
                  <a:gd name="T40" fmla="*/ 643 w 646"/>
                  <a:gd name="T41" fmla="*/ 1011 h 1861"/>
                  <a:gd name="T42" fmla="*/ 636 w 646"/>
                  <a:gd name="T43" fmla="*/ 1086 h 1861"/>
                  <a:gd name="T44" fmla="*/ 623 w 646"/>
                  <a:gd name="T45" fmla="*/ 1160 h 1861"/>
                  <a:gd name="T46" fmla="*/ 607 w 646"/>
                  <a:gd name="T47" fmla="*/ 1230 h 1861"/>
                  <a:gd name="T48" fmla="*/ 585 w 646"/>
                  <a:gd name="T49" fmla="*/ 1297 h 1861"/>
                  <a:gd name="T50" fmla="*/ 561 w 646"/>
                  <a:gd name="T51" fmla="*/ 1361 h 1861"/>
                  <a:gd name="T52" fmla="*/ 533 w 646"/>
                  <a:gd name="T53" fmla="*/ 1421 h 1861"/>
                  <a:gd name="T54" fmla="*/ 500 w 646"/>
                  <a:gd name="T55" fmla="*/ 1478 h 1861"/>
                  <a:gd name="T56" fmla="*/ 466 w 646"/>
                  <a:gd name="T57" fmla="*/ 1532 h 1861"/>
                  <a:gd name="T58" fmla="*/ 428 w 646"/>
                  <a:gd name="T59" fmla="*/ 1582 h 1861"/>
                  <a:gd name="T60" fmla="*/ 388 w 646"/>
                  <a:gd name="T61" fmla="*/ 1627 h 1861"/>
                  <a:gd name="T62" fmla="*/ 345 w 646"/>
                  <a:gd name="T63" fmla="*/ 1670 h 1861"/>
                  <a:gd name="T64" fmla="*/ 301 w 646"/>
                  <a:gd name="T65" fmla="*/ 1709 h 1861"/>
                  <a:gd name="T66" fmla="*/ 254 w 646"/>
                  <a:gd name="T67" fmla="*/ 1744 h 1861"/>
                  <a:gd name="T68" fmla="*/ 205 w 646"/>
                  <a:gd name="T69" fmla="*/ 1776 h 1861"/>
                  <a:gd name="T70" fmla="*/ 156 w 646"/>
                  <a:gd name="T71" fmla="*/ 1803 h 1861"/>
                  <a:gd name="T72" fmla="*/ 104 w 646"/>
                  <a:gd name="T73" fmla="*/ 1826 h 1861"/>
                  <a:gd name="T74" fmla="*/ 53 w 646"/>
                  <a:gd name="T75" fmla="*/ 1846 h 1861"/>
                  <a:gd name="T76" fmla="*/ 0 w 646"/>
                  <a:gd name="T77" fmla="*/ 1861 h 1861"/>
                  <a:gd name="T78" fmla="*/ 0 w 646"/>
                  <a:gd name="T7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6" name="Freeform 24"/>
              <p:cNvSpPr>
                <a:spLocks/>
              </p:cNvSpPr>
              <p:nvPr/>
            </p:nvSpPr>
            <p:spPr bwMode="gray">
              <a:xfrm rot="6256290">
                <a:off x="1583" y="1153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48 w 646"/>
                  <a:gd name="T3" fmla="*/ 14 h 1861"/>
                  <a:gd name="T4" fmla="*/ 98 w 646"/>
                  <a:gd name="T5" fmla="*/ 32 h 1861"/>
                  <a:gd name="T6" fmla="*/ 147 w 646"/>
                  <a:gd name="T7" fmla="*/ 54 h 1861"/>
                  <a:gd name="T8" fmla="*/ 195 w 646"/>
                  <a:gd name="T9" fmla="*/ 81 h 1861"/>
                  <a:gd name="T10" fmla="*/ 242 w 646"/>
                  <a:gd name="T11" fmla="*/ 111 h 1861"/>
                  <a:gd name="T12" fmla="*/ 288 w 646"/>
                  <a:gd name="T13" fmla="*/ 147 h 1861"/>
                  <a:gd name="T14" fmla="*/ 333 w 646"/>
                  <a:gd name="T15" fmla="*/ 185 h 1861"/>
                  <a:gd name="T16" fmla="*/ 377 w 646"/>
                  <a:gd name="T17" fmla="*/ 228 h 1861"/>
                  <a:gd name="T18" fmla="*/ 418 w 646"/>
                  <a:gd name="T19" fmla="*/ 275 h 1861"/>
                  <a:gd name="T20" fmla="*/ 457 w 646"/>
                  <a:gd name="T21" fmla="*/ 325 h 1861"/>
                  <a:gd name="T22" fmla="*/ 493 w 646"/>
                  <a:gd name="T23" fmla="*/ 379 h 1861"/>
                  <a:gd name="T24" fmla="*/ 526 w 646"/>
                  <a:gd name="T25" fmla="*/ 437 h 1861"/>
                  <a:gd name="T26" fmla="*/ 555 w 646"/>
                  <a:gd name="T27" fmla="*/ 497 h 1861"/>
                  <a:gd name="T28" fmla="*/ 582 w 646"/>
                  <a:gd name="T29" fmla="*/ 562 h 1861"/>
                  <a:gd name="T30" fmla="*/ 604 w 646"/>
                  <a:gd name="T31" fmla="*/ 630 h 1861"/>
                  <a:gd name="T32" fmla="*/ 621 w 646"/>
                  <a:gd name="T33" fmla="*/ 700 h 1861"/>
                  <a:gd name="T34" fmla="*/ 634 w 646"/>
                  <a:gd name="T35" fmla="*/ 774 h 1861"/>
                  <a:gd name="T36" fmla="*/ 642 w 646"/>
                  <a:gd name="T37" fmla="*/ 851 h 1861"/>
                  <a:gd name="T38" fmla="*/ 646 w 646"/>
                  <a:gd name="T39" fmla="*/ 930 h 1861"/>
                  <a:gd name="T40" fmla="*/ 643 w 646"/>
                  <a:gd name="T41" fmla="*/ 1011 h 1861"/>
                  <a:gd name="T42" fmla="*/ 636 w 646"/>
                  <a:gd name="T43" fmla="*/ 1086 h 1861"/>
                  <a:gd name="T44" fmla="*/ 623 w 646"/>
                  <a:gd name="T45" fmla="*/ 1160 h 1861"/>
                  <a:gd name="T46" fmla="*/ 607 w 646"/>
                  <a:gd name="T47" fmla="*/ 1230 h 1861"/>
                  <a:gd name="T48" fmla="*/ 585 w 646"/>
                  <a:gd name="T49" fmla="*/ 1297 h 1861"/>
                  <a:gd name="T50" fmla="*/ 561 w 646"/>
                  <a:gd name="T51" fmla="*/ 1361 h 1861"/>
                  <a:gd name="T52" fmla="*/ 533 w 646"/>
                  <a:gd name="T53" fmla="*/ 1421 h 1861"/>
                  <a:gd name="T54" fmla="*/ 500 w 646"/>
                  <a:gd name="T55" fmla="*/ 1478 h 1861"/>
                  <a:gd name="T56" fmla="*/ 466 w 646"/>
                  <a:gd name="T57" fmla="*/ 1532 h 1861"/>
                  <a:gd name="T58" fmla="*/ 428 w 646"/>
                  <a:gd name="T59" fmla="*/ 1582 h 1861"/>
                  <a:gd name="T60" fmla="*/ 388 w 646"/>
                  <a:gd name="T61" fmla="*/ 1627 h 1861"/>
                  <a:gd name="T62" fmla="*/ 345 w 646"/>
                  <a:gd name="T63" fmla="*/ 1670 h 1861"/>
                  <a:gd name="T64" fmla="*/ 301 w 646"/>
                  <a:gd name="T65" fmla="*/ 1709 h 1861"/>
                  <a:gd name="T66" fmla="*/ 254 w 646"/>
                  <a:gd name="T67" fmla="*/ 1744 h 1861"/>
                  <a:gd name="T68" fmla="*/ 205 w 646"/>
                  <a:gd name="T69" fmla="*/ 1776 h 1861"/>
                  <a:gd name="T70" fmla="*/ 156 w 646"/>
                  <a:gd name="T71" fmla="*/ 1803 h 1861"/>
                  <a:gd name="T72" fmla="*/ 104 w 646"/>
                  <a:gd name="T73" fmla="*/ 1826 h 1861"/>
                  <a:gd name="T74" fmla="*/ 53 w 646"/>
                  <a:gd name="T75" fmla="*/ 1846 h 1861"/>
                  <a:gd name="T76" fmla="*/ 0 w 646"/>
                  <a:gd name="T77" fmla="*/ 1861 h 1861"/>
                  <a:gd name="T78" fmla="*/ 0 w 646"/>
                  <a:gd name="T7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7" name="Freeform 25"/>
              <p:cNvSpPr>
                <a:spLocks/>
              </p:cNvSpPr>
              <p:nvPr/>
            </p:nvSpPr>
            <p:spPr bwMode="gray">
              <a:xfrm rot="-6677128">
                <a:off x="3071" y="289"/>
                <a:ext cx="866" cy="2496"/>
              </a:xfrm>
              <a:custGeom>
                <a:avLst/>
                <a:gdLst>
                  <a:gd name="T0" fmla="*/ 0 w 646"/>
                  <a:gd name="T1" fmla="*/ 0 h 1861"/>
                  <a:gd name="T2" fmla="*/ 48 w 646"/>
                  <a:gd name="T3" fmla="*/ 14 h 1861"/>
                  <a:gd name="T4" fmla="*/ 98 w 646"/>
                  <a:gd name="T5" fmla="*/ 32 h 1861"/>
                  <a:gd name="T6" fmla="*/ 147 w 646"/>
                  <a:gd name="T7" fmla="*/ 54 h 1861"/>
                  <a:gd name="T8" fmla="*/ 195 w 646"/>
                  <a:gd name="T9" fmla="*/ 81 h 1861"/>
                  <a:gd name="T10" fmla="*/ 242 w 646"/>
                  <a:gd name="T11" fmla="*/ 111 h 1861"/>
                  <a:gd name="T12" fmla="*/ 288 w 646"/>
                  <a:gd name="T13" fmla="*/ 147 h 1861"/>
                  <a:gd name="T14" fmla="*/ 333 w 646"/>
                  <a:gd name="T15" fmla="*/ 185 h 1861"/>
                  <a:gd name="T16" fmla="*/ 377 w 646"/>
                  <a:gd name="T17" fmla="*/ 228 h 1861"/>
                  <a:gd name="T18" fmla="*/ 418 w 646"/>
                  <a:gd name="T19" fmla="*/ 275 h 1861"/>
                  <a:gd name="T20" fmla="*/ 457 w 646"/>
                  <a:gd name="T21" fmla="*/ 325 h 1861"/>
                  <a:gd name="T22" fmla="*/ 493 w 646"/>
                  <a:gd name="T23" fmla="*/ 379 h 1861"/>
                  <a:gd name="T24" fmla="*/ 526 w 646"/>
                  <a:gd name="T25" fmla="*/ 437 h 1861"/>
                  <a:gd name="T26" fmla="*/ 555 w 646"/>
                  <a:gd name="T27" fmla="*/ 497 h 1861"/>
                  <a:gd name="T28" fmla="*/ 582 w 646"/>
                  <a:gd name="T29" fmla="*/ 562 h 1861"/>
                  <a:gd name="T30" fmla="*/ 604 w 646"/>
                  <a:gd name="T31" fmla="*/ 630 h 1861"/>
                  <a:gd name="T32" fmla="*/ 621 w 646"/>
                  <a:gd name="T33" fmla="*/ 700 h 1861"/>
                  <a:gd name="T34" fmla="*/ 634 w 646"/>
                  <a:gd name="T35" fmla="*/ 774 h 1861"/>
                  <a:gd name="T36" fmla="*/ 642 w 646"/>
                  <a:gd name="T37" fmla="*/ 851 h 1861"/>
                  <a:gd name="T38" fmla="*/ 646 w 646"/>
                  <a:gd name="T39" fmla="*/ 930 h 1861"/>
                  <a:gd name="T40" fmla="*/ 643 w 646"/>
                  <a:gd name="T41" fmla="*/ 1011 h 1861"/>
                  <a:gd name="T42" fmla="*/ 636 w 646"/>
                  <a:gd name="T43" fmla="*/ 1086 h 1861"/>
                  <a:gd name="T44" fmla="*/ 623 w 646"/>
                  <a:gd name="T45" fmla="*/ 1160 h 1861"/>
                  <a:gd name="T46" fmla="*/ 607 w 646"/>
                  <a:gd name="T47" fmla="*/ 1230 h 1861"/>
                  <a:gd name="T48" fmla="*/ 585 w 646"/>
                  <a:gd name="T49" fmla="*/ 1297 h 1861"/>
                  <a:gd name="T50" fmla="*/ 561 w 646"/>
                  <a:gd name="T51" fmla="*/ 1361 h 1861"/>
                  <a:gd name="T52" fmla="*/ 533 w 646"/>
                  <a:gd name="T53" fmla="*/ 1421 h 1861"/>
                  <a:gd name="T54" fmla="*/ 500 w 646"/>
                  <a:gd name="T55" fmla="*/ 1478 h 1861"/>
                  <a:gd name="T56" fmla="*/ 466 w 646"/>
                  <a:gd name="T57" fmla="*/ 1532 h 1861"/>
                  <a:gd name="T58" fmla="*/ 428 w 646"/>
                  <a:gd name="T59" fmla="*/ 1582 h 1861"/>
                  <a:gd name="T60" fmla="*/ 388 w 646"/>
                  <a:gd name="T61" fmla="*/ 1627 h 1861"/>
                  <a:gd name="T62" fmla="*/ 345 w 646"/>
                  <a:gd name="T63" fmla="*/ 1670 h 1861"/>
                  <a:gd name="T64" fmla="*/ 301 w 646"/>
                  <a:gd name="T65" fmla="*/ 1709 h 1861"/>
                  <a:gd name="T66" fmla="*/ 254 w 646"/>
                  <a:gd name="T67" fmla="*/ 1744 h 1861"/>
                  <a:gd name="T68" fmla="*/ 205 w 646"/>
                  <a:gd name="T69" fmla="*/ 1776 h 1861"/>
                  <a:gd name="T70" fmla="*/ 156 w 646"/>
                  <a:gd name="T71" fmla="*/ 1803 h 1861"/>
                  <a:gd name="T72" fmla="*/ 104 w 646"/>
                  <a:gd name="T73" fmla="*/ 1826 h 1861"/>
                  <a:gd name="T74" fmla="*/ 53 w 646"/>
                  <a:gd name="T75" fmla="*/ 1846 h 1861"/>
                  <a:gd name="T76" fmla="*/ 0 w 646"/>
                  <a:gd name="T77" fmla="*/ 1861 h 1861"/>
                  <a:gd name="T78" fmla="*/ 0 w 646"/>
                  <a:gd name="T79" fmla="*/ 0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6" h="1861">
                    <a:moveTo>
                      <a:pt x="0" y="0"/>
                    </a:moveTo>
                    <a:lnTo>
                      <a:pt x="48" y="14"/>
                    </a:lnTo>
                    <a:lnTo>
                      <a:pt x="98" y="32"/>
                    </a:lnTo>
                    <a:lnTo>
                      <a:pt x="147" y="54"/>
                    </a:lnTo>
                    <a:lnTo>
                      <a:pt x="195" y="81"/>
                    </a:lnTo>
                    <a:lnTo>
                      <a:pt x="242" y="111"/>
                    </a:lnTo>
                    <a:lnTo>
                      <a:pt x="288" y="147"/>
                    </a:lnTo>
                    <a:lnTo>
                      <a:pt x="333" y="185"/>
                    </a:lnTo>
                    <a:lnTo>
                      <a:pt x="377" y="228"/>
                    </a:lnTo>
                    <a:lnTo>
                      <a:pt x="418" y="275"/>
                    </a:lnTo>
                    <a:lnTo>
                      <a:pt x="457" y="325"/>
                    </a:lnTo>
                    <a:lnTo>
                      <a:pt x="493" y="379"/>
                    </a:lnTo>
                    <a:lnTo>
                      <a:pt x="526" y="437"/>
                    </a:lnTo>
                    <a:lnTo>
                      <a:pt x="555" y="497"/>
                    </a:lnTo>
                    <a:lnTo>
                      <a:pt x="582" y="562"/>
                    </a:lnTo>
                    <a:lnTo>
                      <a:pt x="604" y="630"/>
                    </a:lnTo>
                    <a:lnTo>
                      <a:pt x="621" y="700"/>
                    </a:lnTo>
                    <a:lnTo>
                      <a:pt x="634" y="774"/>
                    </a:lnTo>
                    <a:lnTo>
                      <a:pt x="642" y="851"/>
                    </a:lnTo>
                    <a:lnTo>
                      <a:pt x="646" y="930"/>
                    </a:lnTo>
                    <a:lnTo>
                      <a:pt x="643" y="1011"/>
                    </a:lnTo>
                    <a:lnTo>
                      <a:pt x="636" y="1086"/>
                    </a:lnTo>
                    <a:lnTo>
                      <a:pt x="623" y="1160"/>
                    </a:lnTo>
                    <a:lnTo>
                      <a:pt x="607" y="1230"/>
                    </a:lnTo>
                    <a:lnTo>
                      <a:pt x="585" y="1297"/>
                    </a:lnTo>
                    <a:lnTo>
                      <a:pt x="561" y="1361"/>
                    </a:lnTo>
                    <a:lnTo>
                      <a:pt x="533" y="1421"/>
                    </a:lnTo>
                    <a:lnTo>
                      <a:pt x="500" y="1478"/>
                    </a:lnTo>
                    <a:lnTo>
                      <a:pt x="466" y="1532"/>
                    </a:lnTo>
                    <a:lnTo>
                      <a:pt x="428" y="1582"/>
                    </a:lnTo>
                    <a:lnTo>
                      <a:pt x="388" y="1627"/>
                    </a:lnTo>
                    <a:lnTo>
                      <a:pt x="345" y="1670"/>
                    </a:lnTo>
                    <a:lnTo>
                      <a:pt x="301" y="1709"/>
                    </a:lnTo>
                    <a:lnTo>
                      <a:pt x="254" y="1744"/>
                    </a:lnTo>
                    <a:lnTo>
                      <a:pt x="205" y="1776"/>
                    </a:lnTo>
                    <a:lnTo>
                      <a:pt x="156" y="1803"/>
                    </a:lnTo>
                    <a:lnTo>
                      <a:pt x="104" y="1826"/>
                    </a:lnTo>
                    <a:lnTo>
                      <a:pt x="53" y="1846"/>
                    </a:lnTo>
                    <a:lnTo>
                      <a:pt x="0" y="1861"/>
                    </a:ln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58" name="Group 26"/>
            <p:cNvGrpSpPr>
              <a:grpSpLocks/>
            </p:cNvGrpSpPr>
            <p:nvPr/>
          </p:nvGrpSpPr>
          <p:grpSpPr bwMode="auto">
            <a:xfrm>
              <a:off x="2543" y="1899"/>
              <a:ext cx="844" cy="843"/>
              <a:chOff x="2016" y="1920"/>
              <a:chExt cx="1680" cy="1680"/>
            </a:xfrm>
          </p:grpSpPr>
          <p:sp>
            <p:nvSpPr>
              <p:cNvPr id="95259" name="Oval 27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14343"/>
                  </a:gs>
                  <a:gs pos="100000">
                    <a:srgbClr val="F14343">
                      <a:gamma/>
                      <a:shade val="60784"/>
                      <a:invGamma/>
                    </a:srgbClr>
                  </a:gs>
                </a:gsLst>
                <a:lin ang="5400000" scaled="1"/>
              </a:gradFill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0" name="Freeform 28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33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61" name="Text Box 29"/>
            <p:cNvSpPr txBox="1">
              <a:spLocks noChangeArrowheads="1"/>
            </p:cNvSpPr>
            <p:nvPr/>
          </p:nvSpPr>
          <p:spPr bwMode="gray">
            <a:xfrm>
              <a:off x="2649" y="2208"/>
              <a:ext cx="62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1600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Pycharm</a:t>
              </a:r>
              <a:endParaRPr lang="en-US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5262" name="Text Box 30"/>
            <p:cNvSpPr txBox="1">
              <a:spLocks noChangeArrowheads="1"/>
            </p:cNvSpPr>
            <p:nvPr/>
          </p:nvSpPr>
          <p:spPr bwMode="auto">
            <a:xfrm>
              <a:off x="1486" y="2027"/>
              <a:ext cx="791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/>
                <a:t>Technical</a:t>
              </a:r>
              <a:endParaRPr lang="en-US" altLang="en-US" sz="2000" dirty="0" smtClean="0"/>
            </a:p>
            <a:p>
              <a:pPr marL="342900" indent="-342900" eaLnBrk="0" hangingPunct="0">
                <a:buFont typeface="Arial" panose="020B0604020202020204" pitchFamily="34" charset="0"/>
                <a:buChar char="•"/>
              </a:pPr>
              <a:r>
                <a:rPr lang="en-US" altLang="en-US" sz="1200" dirty="0" smtClean="0"/>
                <a:t>python</a:t>
              </a:r>
              <a:endParaRPr lang="en-US" altLang="en-US" sz="1200" dirty="0" smtClean="0"/>
            </a:p>
            <a:p>
              <a:pPr marL="342900" indent="-342900" eaLnBrk="0" hangingPunct="0">
                <a:buFont typeface="Arial" panose="020B0604020202020204" pitchFamily="34" charset="0"/>
                <a:buChar char="•"/>
              </a:pPr>
              <a:r>
                <a:rPr lang="en-US" altLang="en-US" sz="1200" dirty="0" err="1" smtClean="0"/>
                <a:t>Sql</a:t>
              </a:r>
              <a:r>
                <a:rPr lang="en-US" altLang="en-US" sz="1200" dirty="0" smtClean="0"/>
                <a:t> server</a:t>
              </a:r>
              <a:endParaRPr lang="en-US" altLang="en-US" sz="1200" dirty="0" smtClean="0"/>
            </a:p>
            <a:p>
              <a:pPr marL="342900" indent="-342900" eaLnBrk="0" hangingPunct="0">
                <a:buFont typeface="Arial" panose="020B0604020202020204" pitchFamily="34" charset="0"/>
                <a:buChar char="•"/>
              </a:pPr>
              <a:r>
                <a:rPr lang="en-US" altLang="en-US" sz="1200" dirty="0" err="1" smtClean="0"/>
                <a:t>json</a:t>
              </a:r>
              <a:endParaRPr lang="en-US" altLang="en-US" sz="1200" dirty="0"/>
            </a:p>
          </p:txBody>
        </p:sp>
        <p:sp>
          <p:nvSpPr>
            <p:cNvPr id="95263" name="Text Box 31"/>
            <p:cNvSpPr txBox="1">
              <a:spLocks noChangeArrowheads="1"/>
            </p:cNvSpPr>
            <p:nvPr/>
          </p:nvSpPr>
          <p:spPr bwMode="auto">
            <a:xfrm>
              <a:off x="3347" y="1497"/>
              <a:ext cx="1078" cy="7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/>
                <a:t>Data Science</a:t>
              </a:r>
              <a:endParaRPr lang="en-US" altLang="en-US" sz="2000" dirty="0" smtClean="0"/>
            </a:p>
            <a:p>
              <a:pPr marL="342900" indent="-342900" eaLnBrk="0" hangingPunct="0">
                <a:buFont typeface="Arial" panose="020B0604020202020204" pitchFamily="34" charset="0"/>
                <a:buChar char="•"/>
              </a:pPr>
              <a:r>
                <a:rPr lang="en-US" altLang="en-US" sz="1200" dirty="0" smtClean="0"/>
                <a:t>Pandas</a:t>
              </a:r>
              <a:endParaRPr lang="en-US" altLang="en-US" sz="1200" dirty="0" smtClean="0"/>
            </a:p>
            <a:p>
              <a:pPr marL="342900" indent="-342900" eaLnBrk="0" hangingPunct="0">
                <a:buFont typeface="Arial" panose="020B0604020202020204" pitchFamily="34" charset="0"/>
                <a:buChar char="•"/>
              </a:pPr>
              <a:r>
                <a:rPr lang="en-US" altLang="en-US" sz="1200" dirty="0" err="1" smtClean="0"/>
                <a:t>Numpy</a:t>
              </a:r>
              <a:endParaRPr lang="en-US" altLang="en-US" sz="1200" dirty="0" smtClean="0"/>
            </a:p>
            <a:p>
              <a:pPr marL="342900" indent="-342900" eaLnBrk="0" hangingPunct="0">
                <a:buFont typeface="Arial" panose="020B0604020202020204" pitchFamily="34" charset="0"/>
                <a:buChar char="•"/>
              </a:pPr>
              <a:r>
                <a:rPr lang="en-US" altLang="en-US" sz="1200" dirty="0" err="1" smtClean="0"/>
                <a:t>XGBoost</a:t>
              </a:r>
              <a:endParaRPr lang="en-US" altLang="en-US" sz="1200" dirty="0" smtClean="0"/>
            </a:p>
            <a:p>
              <a:pPr marL="342900" indent="-342900" eaLnBrk="0" hangingPunct="0">
                <a:buFont typeface="Arial" panose="020B0604020202020204" pitchFamily="34" charset="0"/>
                <a:buChar char="•"/>
              </a:pPr>
              <a:r>
                <a:rPr lang="en-US" altLang="en-US" sz="1200" dirty="0" err="1" smtClean="0"/>
                <a:t>Sklearn</a:t>
              </a:r>
              <a:endParaRPr lang="en-US" altLang="en-US" sz="1200" dirty="0" smtClean="0"/>
            </a:p>
          </p:txBody>
        </p:sp>
        <p:sp>
          <p:nvSpPr>
            <p:cNvPr id="95264" name="Text Box 32"/>
            <p:cNvSpPr txBox="1">
              <a:spLocks noChangeArrowheads="1"/>
            </p:cNvSpPr>
            <p:nvPr/>
          </p:nvSpPr>
          <p:spPr bwMode="auto">
            <a:xfrm>
              <a:off x="1741" y="3081"/>
              <a:ext cx="102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dirty="0" smtClean="0"/>
                <a:t>Visualization</a:t>
              </a:r>
              <a:endParaRPr lang="en-US" altLang="en-US" sz="2000" dirty="0" smtClean="0"/>
            </a:p>
            <a:p>
              <a:pPr marL="342900" indent="-342900" eaLnBrk="0" hangingPunct="0">
                <a:buFont typeface="Arial" panose="020B0604020202020204" pitchFamily="34" charset="0"/>
                <a:buChar char="•"/>
              </a:pPr>
              <a:r>
                <a:rPr lang="en-US" altLang="en-US" sz="1200" dirty="0" err="1" smtClean="0"/>
                <a:t>matplotlib</a:t>
              </a:r>
              <a:endParaRPr lang="en-US" altLang="en-US" sz="1200" dirty="0" smtClean="0"/>
            </a:p>
            <a:p>
              <a:pPr marL="342900" indent="-342900" eaLnBrk="0" hangingPunct="0">
                <a:buFont typeface="Arial" panose="020B0604020202020204" pitchFamily="34" charset="0"/>
                <a:buChar char="•"/>
              </a:pPr>
              <a:r>
                <a:rPr lang="en-US" altLang="en-US" sz="1200" dirty="0" smtClean="0"/>
                <a:t>Category plots</a:t>
              </a:r>
            </a:p>
            <a:p>
              <a:pPr marL="342900" indent="-342900" eaLnBrk="0" hangingPunct="0">
                <a:buFont typeface="Arial" panose="020B0604020202020204" pitchFamily="34" charset="0"/>
                <a:buChar char="•"/>
              </a:pPr>
              <a:r>
                <a:rPr lang="en-US" altLang="en-US" sz="1200" dirty="0" smtClean="0"/>
                <a:t>Cluster plots</a:t>
              </a:r>
              <a:endParaRPr lang="en-US" altLang="en-US" sz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Method used</a:t>
            </a:r>
            <a:endParaRPr lang="en-US" altLang="en-US" dirty="0"/>
          </a:p>
        </p:txBody>
      </p:sp>
      <p:grpSp>
        <p:nvGrpSpPr>
          <p:cNvPr id="106499" name="Group 3"/>
          <p:cNvGrpSpPr>
            <a:grpSpLocks/>
          </p:cNvGrpSpPr>
          <p:nvPr/>
        </p:nvGrpSpPr>
        <p:grpSpPr bwMode="auto">
          <a:xfrm>
            <a:off x="1392238" y="1752600"/>
            <a:ext cx="6684964" cy="3886200"/>
            <a:chOff x="877" y="1296"/>
            <a:chExt cx="4211" cy="2448"/>
          </a:xfrm>
        </p:grpSpPr>
        <p:sp>
          <p:nvSpPr>
            <p:cNvPr id="106500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30196"/>
                    <a:invGamma/>
                    <a:alpha val="36000"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7C16B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01" name="Oval 5"/>
            <p:cNvSpPr>
              <a:spLocks noChangeArrowheads="1"/>
            </p:cNvSpPr>
            <p:nvPr/>
          </p:nvSpPr>
          <p:spPr bwMode="gray">
            <a:xfrm rot="-1543677">
              <a:off x="2736" y="1728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2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3" name="Oval 7"/>
            <p:cNvSpPr>
              <a:spLocks noChangeArrowheads="1"/>
            </p:cNvSpPr>
            <p:nvPr/>
          </p:nvSpPr>
          <p:spPr bwMode="gray">
            <a:xfrm rot="-1543677">
              <a:off x="1824" y="350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4" name="Oval 8"/>
            <p:cNvSpPr>
              <a:spLocks noChangeArrowheads="1"/>
            </p:cNvSpPr>
            <p:nvPr/>
          </p:nvSpPr>
          <p:spPr bwMode="gray">
            <a:xfrm rot="-1543677">
              <a:off x="3456" y="312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5" name="Oval 9"/>
            <p:cNvSpPr>
              <a:spLocks noChangeArrowheads="1"/>
            </p:cNvSpPr>
            <p:nvPr/>
          </p:nvSpPr>
          <p:spPr bwMode="gray">
            <a:xfrm rot="-1543677">
              <a:off x="1296" y="2592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6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106507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31373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106508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106509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3568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106510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34510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rgbClr val="001D3A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b="1"/>
            </a:p>
          </p:txBody>
        </p:sp>
        <p:sp>
          <p:nvSpPr>
            <p:cNvPr id="106511" name="Text Box 15"/>
            <p:cNvSpPr txBox="1">
              <a:spLocks noChangeArrowheads="1"/>
            </p:cNvSpPr>
            <p:nvPr/>
          </p:nvSpPr>
          <p:spPr bwMode="gray">
            <a:xfrm>
              <a:off x="1050" y="2386"/>
              <a:ext cx="606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000" b="1" dirty="0" smtClean="0">
                  <a:solidFill>
                    <a:schemeClr val="bg1"/>
                  </a:solidFill>
                  <a:latin typeface="Verdana" panose="020B0604030504040204" pitchFamily="34" charset="0"/>
                </a:rPr>
                <a:t>Test Model</a:t>
              </a:r>
              <a:endParaRPr lang="en-US" altLang="en-US" sz="1000" b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6512" name="Text Box 16"/>
            <p:cNvSpPr txBox="1">
              <a:spLocks noChangeArrowheads="1"/>
            </p:cNvSpPr>
            <p:nvPr/>
          </p:nvSpPr>
          <p:spPr bwMode="gray">
            <a:xfrm>
              <a:off x="2504" y="1524"/>
              <a:ext cx="5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000" b="1" dirty="0" smtClean="0">
                  <a:solidFill>
                    <a:schemeClr val="bg1"/>
                  </a:solidFill>
                  <a:latin typeface="Verdana" panose="020B0604030504040204" pitchFamily="34" charset="0"/>
                </a:rPr>
                <a:t>Visualize</a:t>
              </a:r>
            </a:p>
            <a:p>
              <a:pPr eaLnBrk="0" hangingPunct="0"/>
              <a:r>
                <a:rPr lang="en-US" altLang="en-US" sz="1000" b="1" dirty="0" smtClean="0">
                  <a:solidFill>
                    <a:schemeClr val="bg1"/>
                  </a:solidFill>
                  <a:latin typeface="Verdana" panose="020B0604030504040204" pitchFamily="34" charset="0"/>
                </a:rPr>
                <a:t>Results</a:t>
              </a:r>
              <a:endParaRPr lang="en-US" altLang="en-US" sz="1000" b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6513" name="Text Box 17"/>
            <p:cNvSpPr txBox="1">
              <a:spLocks noChangeArrowheads="1"/>
            </p:cNvSpPr>
            <p:nvPr/>
          </p:nvSpPr>
          <p:spPr bwMode="gray">
            <a:xfrm>
              <a:off x="4038" y="1688"/>
              <a:ext cx="760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000" b="1" dirty="0" smtClean="0">
                  <a:solidFill>
                    <a:schemeClr val="bg1"/>
                  </a:solidFill>
                  <a:latin typeface="Verdana" panose="020B0604030504040204" pitchFamily="34" charset="0"/>
                </a:rPr>
                <a:t>Preprocessing</a:t>
              </a:r>
              <a:endParaRPr lang="en-US" altLang="en-US" sz="1000" b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6514" name="Text Box 18"/>
            <p:cNvSpPr txBox="1">
              <a:spLocks noChangeArrowheads="1"/>
            </p:cNvSpPr>
            <p:nvPr/>
          </p:nvSpPr>
          <p:spPr bwMode="gray">
            <a:xfrm>
              <a:off x="3118" y="2984"/>
              <a:ext cx="57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000" b="1" dirty="0" smtClean="0">
                  <a:solidFill>
                    <a:schemeClr val="bg1"/>
                  </a:solidFill>
                  <a:latin typeface="Verdana" panose="020B0604030504040204" pitchFamily="34" charset="0"/>
                </a:rPr>
                <a:t>Clustering</a:t>
              </a:r>
            </a:p>
            <a:p>
              <a:pPr eaLnBrk="0" hangingPunct="0"/>
              <a:endParaRPr lang="en-US" altLang="en-US" sz="1000" b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6515" name="Text Box 19"/>
            <p:cNvSpPr txBox="1">
              <a:spLocks noChangeArrowheads="1"/>
            </p:cNvSpPr>
            <p:nvPr/>
          </p:nvSpPr>
          <p:spPr bwMode="gray">
            <a:xfrm>
              <a:off x="1568" y="3335"/>
              <a:ext cx="495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817" dir="27080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000" b="1" dirty="0" err="1" smtClean="0">
                  <a:solidFill>
                    <a:schemeClr val="bg1"/>
                  </a:solidFill>
                  <a:latin typeface="Verdana" panose="020B0604030504040204" pitchFamily="34" charset="0"/>
                </a:rPr>
                <a:t>XGboost</a:t>
              </a:r>
              <a:endParaRPr lang="en-US" altLang="en-US" sz="1000" b="1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6516" name="Text Box 20"/>
            <p:cNvSpPr txBox="1">
              <a:spLocks noChangeArrowheads="1"/>
            </p:cNvSpPr>
            <p:nvPr/>
          </p:nvSpPr>
          <p:spPr bwMode="gray">
            <a:xfrm>
              <a:off x="2160" y="2304"/>
              <a:ext cx="1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sz="2800" b="1" dirty="0" smtClean="0"/>
                <a:t>Code Flow</a:t>
              </a:r>
              <a:endParaRPr lang="en-US" altLang="en-US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Architecture</a:t>
            </a:r>
            <a:endParaRPr lang="en-US" altLang="en-US" dirty="0"/>
          </a:p>
        </p:txBody>
      </p:sp>
      <p:grpSp>
        <p:nvGrpSpPr>
          <p:cNvPr id="93187" name="Group 3"/>
          <p:cNvGrpSpPr>
            <a:grpSpLocks/>
          </p:cNvGrpSpPr>
          <p:nvPr/>
        </p:nvGrpSpPr>
        <p:grpSpPr bwMode="auto">
          <a:xfrm>
            <a:off x="1676400" y="1075622"/>
            <a:ext cx="5867400" cy="1301750"/>
            <a:chOff x="912" y="1008"/>
            <a:chExt cx="3984" cy="912"/>
          </a:xfrm>
        </p:grpSpPr>
        <p:sp>
          <p:nvSpPr>
            <p:cNvPr id="93188" name="AutoShape 4"/>
            <p:cNvSpPr>
              <a:spLocks noChangeArrowheads="1"/>
            </p:cNvSpPr>
            <p:nvPr/>
          </p:nvSpPr>
          <p:spPr bwMode="gray">
            <a:xfrm>
              <a:off x="912" y="1008"/>
              <a:ext cx="3984" cy="912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36471"/>
                    <a:invGamma/>
                  </a:srgbClr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35003" dir="2928844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3189" name="Group 5"/>
            <p:cNvGrpSpPr>
              <a:grpSpLocks/>
            </p:cNvGrpSpPr>
            <p:nvPr/>
          </p:nvGrpSpPr>
          <p:grpSpPr bwMode="auto">
            <a:xfrm>
              <a:off x="999" y="1092"/>
              <a:ext cx="768" cy="746"/>
              <a:chOff x="999" y="1092"/>
              <a:chExt cx="768" cy="746"/>
            </a:xfrm>
          </p:grpSpPr>
          <p:sp>
            <p:nvSpPr>
              <p:cNvPr id="93190" name="AutoShape 6"/>
              <p:cNvSpPr>
                <a:spLocks noChangeArrowheads="1"/>
              </p:cNvSpPr>
              <p:nvPr/>
            </p:nvSpPr>
            <p:spPr bwMode="gray">
              <a:xfrm>
                <a:off x="999" y="1092"/>
                <a:ext cx="768" cy="746"/>
              </a:xfrm>
              <a:prstGeom prst="roundRect">
                <a:avLst>
                  <a:gd name="adj" fmla="val 11921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69804"/>
                      <a:invGamma/>
                    </a:schemeClr>
                  </a:gs>
                </a:gsLst>
                <a:lin ang="5400000" scaled="1"/>
              </a:gra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1" name="Freeform 7"/>
              <p:cNvSpPr>
                <a:spLocks/>
              </p:cNvSpPr>
              <p:nvPr/>
            </p:nvSpPr>
            <p:spPr bwMode="gray">
              <a:xfrm>
                <a:off x="1047" y="1140"/>
                <a:ext cx="383" cy="373"/>
              </a:xfrm>
              <a:custGeom>
                <a:avLst/>
                <a:gdLst>
                  <a:gd name="T0" fmla="*/ 118 w 596"/>
                  <a:gd name="T1" fmla="*/ 0 h 598"/>
                  <a:gd name="T2" fmla="*/ 0 w 596"/>
                  <a:gd name="T3" fmla="*/ 118 h 598"/>
                  <a:gd name="T4" fmla="*/ 0 w 596"/>
                  <a:gd name="T5" fmla="*/ 589 h 598"/>
                  <a:gd name="T6" fmla="*/ 161 w 596"/>
                  <a:gd name="T7" fmla="*/ 174 h 598"/>
                  <a:gd name="T8" fmla="*/ 589 w 596"/>
                  <a:gd name="T9" fmla="*/ 0 h 598"/>
                  <a:gd name="T10" fmla="*/ 118 w 596"/>
                  <a:gd name="T11" fmla="*/ 0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6" h="598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lnTo>
                      <a:pt x="0" y="589"/>
                    </a:lnTo>
                    <a:cubicBezTo>
                      <a:pt x="27" y="598"/>
                      <a:pt x="12" y="309"/>
                      <a:pt x="161" y="174"/>
                    </a:cubicBezTo>
                    <a:cubicBezTo>
                      <a:pt x="310" y="39"/>
                      <a:pt x="596" y="29"/>
                      <a:pt x="589" y="0"/>
                    </a:cubicBezTo>
                    <a:lnTo>
                      <a:pt x="118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1">
                      <a:gamma/>
                      <a:tint val="54510"/>
                      <a:invGamma/>
                    </a:schemeClr>
                  </a:gs>
                  <a:gs pos="5000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5451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92" name="Text Box 8"/>
              <p:cNvSpPr txBox="1">
                <a:spLocks noChangeArrowheads="1"/>
              </p:cNvSpPr>
              <p:nvPr/>
            </p:nvSpPr>
            <p:spPr bwMode="gray">
              <a:xfrm>
                <a:off x="1231" y="1295"/>
                <a:ext cx="288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28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</a:t>
                </a:r>
                <a:endParaRPr lang="en-US" altLang="en-US" sz="2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93193" name="Text Box 9"/>
            <p:cNvSpPr txBox="1">
              <a:spLocks noChangeArrowheads="1"/>
            </p:cNvSpPr>
            <p:nvPr/>
          </p:nvSpPr>
          <p:spPr bwMode="gray">
            <a:xfrm>
              <a:off x="1872" y="1149"/>
              <a:ext cx="2928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b="1" dirty="0" smtClean="0">
                  <a:solidFill>
                    <a:srgbClr val="000000"/>
                  </a:solidFill>
                </a:rPr>
                <a:t>Code organized</a:t>
              </a:r>
              <a:r>
                <a:rPr lang="en-US" altLang="en-US" dirty="0" smtClean="0">
                  <a:solidFill>
                    <a:srgbClr val="000000"/>
                  </a:solidFill>
                </a:rPr>
                <a:t> into Core, </a:t>
              </a:r>
              <a:r>
                <a:rPr lang="en-US" altLang="en-US" dirty="0" err="1" smtClean="0">
                  <a:solidFill>
                    <a:srgbClr val="000000"/>
                  </a:solidFill>
                </a:rPr>
                <a:t>Configs</a:t>
              </a:r>
              <a:r>
                <a:rPr lang="en-US" altLang="en-US" dirty="0">
                  <a:solidFill>
                    <a:srgbClr val="000000"/>
                  </a:solidFill>
                </a:rPr>
                <a:t> </a:t>
              </a:r>
              <a:r>
                <a:rPr lang="en-US" altLang="en-US" dirty="0" smtClean="0">
                  <a:solidFill>
                    <a:srgbClr val="000000"/>
                  </a:solidFill>
                </a:rPr>
                <a:t>&amp; Main runner. Core is mostly </a:t>
              </a:r>
              <a:r>
                <a:rPr lang="en-US" altLang="en-US" dirty="0" err="1" smtClean="0">
                  <a:solidFill>
                    <a:srgbClr val="000000"/>
                  </a:solidFill>
                </a:rPr>
                <a:t>DataProcessor</a:t>
              </a:r>
              <a:r>
                <a:rPr lang="en-US" altLang="en-US" dirty="0" smtClean="0">
                  <a:solidFill>
                    <a:srgbClr val="000000"/>
                  </a:solidFill>
                </a:rPr>
                <a:t>, </a:t>
              </a:r>
              <a:r>
                <a:rPr lang="en-US" altLang="en-US" dirty="0" err="1" smtClean="0">
                  <a:solidFill>
                    <a:srgbClr val="000000"/>
                  </a:solidFill>
                </a:rPr>
                <a:t>ClusterModel</a:t>
              </a:r>
              <a:r>
                <a:rPr lang="en-US" altLang="en-US" dirty="0" smtClean="0">
                  <a:solidFill>
                    <a:srgbClr val="000000"/>
                  </a:solidFill>
                </a:rPr>
                <a:t>, </a:t>
              </a:r>
              <a:r>
                <a:rPr lang="en-US" altLang="en-US" dirty="0" err="1" smtClean="0">
                  <a:solidFill>
                    <a:srgbClr val="000000"/>
                  </a:solidFill>
                </a:rPr>
                <a:t>XgbModel</a:t>
              </a:r>
              <a:endParaRPr lang="en-US" alt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34" y="2742823"/>
            <a:ext cx="9144000" cy="4964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smtClean="0"/>
              <a:t>Algorithms used</a:t>
            </a:r>
            <a:endParaRPr lang="en-US" altLang="en-US" dirty="0"/>
          </a:p>
        </p:txBody>
      </p:sp>
      <p:grpSp>
        <p:nvGrpSpPr>
          <p:cNvPr id="92212" name="Group 52"/>
          <p:cNvGrpSpPr>
            <a:grpSpLocks/>
          </p:cNvGrpSpPr>
          <p:nvPr/>
        </p:nvGrpSpPr>
        <p:grpSpPr bwMode="auto">
          <a:xfrm>
            <a:off x="762000" y="1143000"/>
            <a:ext cx="7620000" cy="4637088"/>
            <a:chOff x="480" y="720"/>
            <a:chExt cx="4800" cy="2921"/>
          </a:xfrm>
        </p:grpSpPr>
        <p:sp>
          <p:nvSpPr>
            <p:cNvPr id="92164" name="Oval 4"/>
            <p:cNvSpPr>
              <a:spLocks noChangeArrowheads="1"/>
            </p:cNvSpPr>
            <p:nvPr/>
          </p:nvSpPr>
          <p:spPr bwMode="auto">
            <a:xfrm>
              <a:off x="1702" y="1249"/>
              <a:ext cx="2313" cy="2294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 algn="ctr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165" name="Group 5"/>
            <p:cNvGrpSpPr>
              <a:grpSpLocks/>
            </p:cNvGrpSpPr>
            <p:nvPr/>
          </p:nvGrpSpPr>
          <p:grpSpPr bwMode="auto">
            <a:xfrm>
              <a:off x="2269" y="1823"/>
              <a:ext cx="1178" cy="1235"/>
              <a:chOff x="2016" y="1920"/>
              <a:chExt cx="1680" cy="1680"/>
            </a:xfrm>
          </p:grpSpPr>
          <p:sp>
            <p:nvSpPr>
              <p:cNvPr id="92166" name="Oval 6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F6600"/>
                  </a:gs>
                  <a:gs pos="100000">
                    <a:srgbClr val="FF6600">
                      <a:gamma/>
                      <a:shade val="45490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67" name="Freeform 7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FF660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168" name="Text Box 8"/>
            <p:cNvSpPr txBox="1">
              <a:spLocks noChangeArrowheads="1"/>
            </p:cNvSpPr>
            <p:nvPr/>
          </p:nvSpPr>
          <p:spPr bwMode="gray">
            <a:xfrm>
              <a:off x="2410" y="2308"/>
              <a:ext cx="9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1" dirty="0" err="1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XGBoost</a:t>
              </a:r>
              <a:endPara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92169" name="Group 9"/>
            <p:cNvGrpSpPr>
              <a:grpSpLocks/>
            </p:cNvGrpSpPr>
            <p:nvPr/>
          </p:nvGrpSpPr>
          <p:grpSpPr bwMode="auto">
            <a:xfrm>
              <a:off x="2618" y="1028"/>
              <a:ext cx="393" cy="382"/>
              <a:chOff x="2640" y="1088"/>
              <a:chExt cx="432" cy="415"/>
            </a:xfrm>
          </p:grpSpPr>
          <p:grpSp>
            <p:nvGrpSpPr>
              <p:cNvPr id="92170" name="Group 10"/>
              <p:cNvGrpSpPr>
                <a:grpSpLocks/>
              </p:cNvGrpSpPr>
              <p:nvPr/>
            </p:nvGrpSpPr>
            <p:grpSpPr bwMode="auto">
              <a:xfrm>
                <a:off x="2640" y="1088"/>
                <a:ext cx="432" cy="415"/>
                <a:chOff x="2016" y="1920"/>
                <a:chExt cx="1680" cy="1680"/>
              </a:xfrm>
            </p:grpSpPr>
            <p:sp>
              <p:nvSpPr>
                <p:cNvPr id="92171" name="Oval 11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shade val="42353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172" name="Freeform 12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173" name="Text Box 13"/>
              <p:cNvSpPr txBox="1">
                <a:spLocks noChangeArrowheads="1"/>
              </p:cNvSpPr>
              <p:nvPr/>
            </p:nvSpPr>
            <p:spPr bwMode="gray">
              <a:xfrm>
                <a:off x="2721" y="1152"/>
                <a:ext cx="288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B</a:t>
                </a:r>
              </a:p>
            </p:txBody>
          </p:sp>
        </p:grpSp>
        <p:grpSp>
          <p:nvGrpSpPr>
            <p:cNvPr id="92174" name="Group 14"/>
            <p:cNvGrpSpPr>
              <a:grpSpLocks/>
            </p:cNvGrpSpPr>
            <p:nvPr/>
          </p:nvGrpSpPr>
          <p:grpSpPr bwMode="auto">
            <a:xfrm>
              <a:off x="2251" y="2947"/>
              <a:ext cx="183" cy="162"/>
              <a:chOff x="2236" y="3191"/>
              <a:chExt cx="201" cy="176"/>
            </a:xfrm>
          </p:grpSpPr>
          <p:sp>
            <p:nvSpPr>
              <p:cNvPr id="92175" name="Oval 15"/>
              <p:cNvSpPr>
                <a:spLocks noChangeArrowheads="1"/>
              </p:cNvSpPr>
              <p:nvPr/>
            </p:nvSpPr>
            <p:spPr bwMode="gray">
              <a:xfrm rot="18227093">
                <a:off x="2239" y="3282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76" name="Oval 16"/>
              <p:cNvSpPr>
                <a:spLocks noChangeArrowheads="1"/>
              </p:cNvSpPr>
              <p:nvPr/>
            </p:nvSpPr>
            <p:spPr bwMode="gray">
              <a:xfrm rot="18227093">
                <a:off x="2353" y="3188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6666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177" name="Group 17"/>
            <p:cNvGrpSpPr>
              <a:grpSpLocks/>
            </p:cNvGrpSpPr>
            <p:nvPr/>
          </p:nvGrpSpPr>
          <p:grpSpPr bwMode="auto">
            <a:xfrm>
              <a:off x="1872" y="3072"/>
              <a:ext cx="393" cy="397"/>
              <a:chOff x="1824" y="3357"/>
              <a:chExt cx="432" cy="432"/>
            </a:xfrm>
          </p:grpSpPr>
          <p:grpSp>
            <p:nvGrpSpPr>
              <p:cNvPr id="92178" name="Group 18"/>
              <p:cNvGrpSpPr>
                <a:grpSpLocks/>
              </p:cNvGrpSpPr>
              <p:nvPr/>
            </p:nvGrpSpPr>
            <p:grpSpPr bwMode="auto">
              <a:xfrm>
                <a:off x="1824" y="3357"/>
                <a:ext cx="432" cy="432"/>
                <a:chOff x="2016" y="1920"/>
                <a:chExt cx="1680" cy="1680"/>
              </a:xfrm>
            </p:grpSpPr>
            <p:sp>
              <p:nvSpPr>
                <p:cNvPr id="92179" name="Oval 1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2431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180" name="Freeform 2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fol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181" name="Text Box 21"/>
              <p:cNvSpPr txBox="1">
                <a:spLocks noChangeArrowheads="1"/>
              </p:cNvSpPr>
              <p:nvPr/>
            </p:nvSpPr>
            <p:spPr bwMode="gray">
              <a:xfrm>
                <a:off x="1899" y="3438"/>
                <a:ext cx="271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E</a:t>
                </a:r>
              </a:p>
            </p:txBody>
          </p:sp>
        </p:grpSp>
        <p:grpSp>
          <p:nvGrpSpPr>
            <p:cNvPr id="92182" name="Group 22"/>
            <p:cNvGrpSpPr>
              <a:grpSpLocks/>
            </p:cNvGrpSpPr>
            <p:nvPr/>
          </p:nvGrpSpPr>
          <p:grpSpPr bwMode="auto">
            <a:xfrm>
              <a:off x="3798" y="1823"/>
              <a:ext cx="391" cy="401"/>
              <a:chOff x="3938" y="1968"/>
              <a:chExt cx="430" cy="437"/>
            </a:xfrm>
          </p:grpSpPr>
          <p:grpSp>
            <p:nvGrpSpPr>
              <p:cNvPr id="92183" name="Group 23"/>
              <p:cNvGrpSpPr>
                <a:grpSpLocks/>
              </p:cNvGrpSpPr>
              <p:nvPr/>
            </p:nvGrpSpPr>
            <p:grpSpPr bwMode="auto">
              <a:xfrm>
                <a:off x="3938" y="1968"/>
                <a:ext cx="430" cy="437"/>
                <a:chOff x="2016" y="1920"/>
                <a:chExt cx="1680" cy="1680"/>
              </a:xfrm>
            </p:grpSpPr>
            <p:sp>
              <p:nvSpPr>
                <p:cNvPr id="92184" name="Oval 2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57647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185" name="Freeform 2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186" name="Text Box 26"/>
              <p:cNvSpPr txBox="1">
                <a:spLocks noChangeArrowheads="1"/>
              </p:cNvSpPr>
              <p:nvPr/>
            </p:nvSpPr>
            <p:spPr bwMode="gray">
              <a:xfrm>
                <a:off x="4007" y="2028"/>
                <a:ext cx="281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C</a:t>
                </a:r>
              </a:p>
            </p:txBody>
          </p:sp>
        </p:grpSp>
        <p:grpSp>
          <p:nvGrpSpPr>
            <p:cNvPr id="92187" name="Group 27"/>
            <p:cNvGrpSpPr>
              <a:grpSpLocks/>
            </p:cNvGrpSpPr>
            <p:nvPr/>
          </p:nvGrpSpPr>
          <p:grpSpPr bwMode="auto">
            <a:xfrm>
              <a:off x="3447" y="3102"/>
              <a:ext cx="375" cy="360"/>
              <a:chOff x="3552" y="3339"/>
              <a:chExt cx="412" cy="392"/>
            </a:xfrm>
          </p:grpSpPr>
          <p:grpSp>
            <p:nvGrpSpPr>
              <p:cNvPr id="92188" name="Group 28"/>
              <p:cNvGrpSpPr>
                <a:grpSpLocks/>
              </p:cNvGrpSpPr>
              <p:nvPr/>
            </p:nvGrpSpPr>
            <p:grpSpPr bwMode="auto">
              <a:xfrm>
                <a:off x="3552" y="3339"/>
                <a:ext cx="412" cy="392"/>
                <a:chOff x="2016" y="1920"/>
                <a:chExt cx="1680" cy="1680"/>
              </a:xfrm>
            </p:grpSpPr>
            <p:sp>
              <p:nvSpPr>
                <p:cNvPr id="92189" name="Oval 29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190" name="Freeform 30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191" name="Text Box 31"/>
              <p:cNvSpPr txBox="1">
                <a:spLocks noChangeArrowheads="1"/>
              </p:cNvSpPr>
              <p:nvPr/>
            </p:nvSpPr>
            <p:spPr bwMode="gray">
              <a:xfrm>
                <a:off x="3629" y="3360"/>
                <a:ext cx="302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24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D</a:t>
                </a:r>
              </a:p>
            </p:txBody>
          </p:sp>
        </p:grpSp>
        <p:grpSp>
          <p:nvGrpSpPr>
            <p:cNvPr id="92192" name="Group 32"/>
            <p:cNvGrpSpPr>
              <a:grpSpLocks/>
            </p:cNvGrpSpPr>
            <p:nvPr/>
          </p:nvGrpSpPr>
          <p:grpSpPr bwMode="auto">
            <a:xfrm>
              <a:off x="1571" y="1823"/>
              <a:ext cx="393" cy="397"/>
              <a:chOff x="1488" y="1968"/>
              <a:chExt cx="432" cy="432"/>
            </a:xfrm>
          </p:grpSpPr>
          <p:grpSp>
            <p:nvGrpSpPr>
              <p:cNvPr id="92193" name="Group 33"/>
              <p:cNvGrpSpPr>
                <a:grpSpLocks/>
              </p:cNvGrpSpPr>
              <p:nvPr/>
            </p:nvGrpSpPr>
            <p:grpSpPr bwMode="auto">
              <a:xfrm>
                <a:off x="1488" y="1968"/>
                <a:ext cx="432" cy="432"/>
                <a:chOff x="2016" y="1920"/>
                <a:chExt cx="1680" cy="1680"/>
              </a:xfrm>
            </p:grpSpPr>
            <p:sp>
              <p:nvSpPr>
                <p:cNvPr id="92194" name="Oval 34"/>
                <p:cNvSpPr>
                  <a:spLocks noChangeArrowheads="1"/>
                </p:cNvSpPr>
                <p:nvPr/>
              </p:nvSpPr>
              <p:spPr bwMode="gray">
                <a:xfrm>
                  <a:off x="2016" y="1920"/>
                  <a:ext cx="1680" cy="1680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45490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195" name="Freeform 35"/>
                <p:cNvSpPr>
                  <a:spLocks/>
                </p:cNvSpPr>
                <p:nvPr/>
              </p:nvSpPr>
              <p:spPr bwMode="gray">
                <a:xfrm>
                  <a:off x="2208" y="1948"/>
                  <a:ext cx="1296" cy="634"/>
                </a:xfrm>
                <a:custGeom>
                  <a:avLst/>
                  <a:gdLst>
                    <a:gd name="T0" fmla="*/ 1301 w 1321"/>
                    <a:gd name="T1" fmla="*/ 401 h 712"/>
                    <a:gd name="T2" fmla="*/ 1317 w 1321"/>
                    <a:gd name="T3" fmla="*/ 442 h 712"/>
                    <a:gd name="T4" fmla="*/ 1321 w 1321"/>
                    <a:gd name="T5" fmla="*/ 481 h 712"/>
                    <a:gd name="T6" fmla="*/ 1315 w 1321"/>
                    <a:gd name="T7" fmla="*/ 516 h 712"/>
                    <a:gd name="T8" fmla="*/ 1298 w 1321"/>
                    <a:gd name="T9" fmla="*/ 550 h 712"/>
                    <a:gd name="T10" fmla="*/ 1272 w 1321"/>
                    <a:gd name="T11" fmla="*/ 579 h 712"/>
                    <a:gd name="T12" fmla="*/ 1239 w 1321"/>
                    <a:gd name="T13" fmla="*/ 604 h 712"/>
                    <a:gd name="T14" fmla="*/ 1196 w 1321"/>
                    <a:gd name="T15" fmla="*/ 628 h 712"/>
                    <a:gd name="T16" fmla="*/ 1147 w 1321"/>
                    <a:gd name="T17" fmla="*/ 649 h 712"/>
                    <a:gd name="T18" fmla="*/ 1092 w 1321"/>
                    <a:gd name="T19" fmla="*/ 667 h 712"/>
                    <a:gd name="T20" fmla="*/ 1031 w 1321"/>
                    <a:gd name="T21" fmla="*/ 683 h 712"/>
                    <a:gd name="T22" fmla="*/ 967 w 1321"/>
                    <a:gd name="T23" fmla="*/ 694 h 712"/>
                    <a:gd name="T24" fmla="*/ 896 w 1321"/>
                    <a:gd name="T25" fmla="*/ 704 h 712"/>
                    <a:gd name="T26" fmla="*/ 824 w 1321"/>
                    <a:gd name="T27" fmla="*/ 710 h 712"/>
                    <a:gd name="T28" fmla="*/ 795 w 1321"/>
                    <a:gd name="T29" fmla="*/ 712 h 712"/>
                    <a:gd name="T30" fmla="*/ 476 w 1321"/>
                    <a:gd name="T31" fmla="*/ 712 h 712"/>
                    <a:gd name="T32" fmla="*/ 472 w 1321"/>
                    <a:gd name="T33" fmla="*/ 712 h 712"/>
                    <a:gd name="T34" fmla="*/ 409 w 1321"/>
                    <a:gd name="T35" fmla="*/ 708 h 712"/>
                    <a:gd name="T36" fmla="*/ 348 w 1321"/>
                    <a:gd name="T37" fmla="*/ 704 h 712"/>
                    <a:gd name="T38" fmla="*/ 290 w 1321"/>
                    <a:gd name="T39" fmla="*/ 696 h 712"/>
                    <a:gd name="T40" fmla="*/ 235 w 1321"/>
                    <a:gd name="T41" fmla="*/ 689 h 712"/>
                    <a:gd name="T42" fmla="*/ 186 w 1321"/>
                    <a:gd name="T43" fmla="*/ 677 h 712"/>
                    <a:gd name="T44" fmla="*/ 141 w 1321"/>
                    <a:gd name="T45" fmla="*/ 663 h 712"/>
                    <a:gd name="T46" fmla="*/ 102 w 1321"/>
                    <a:gd name="T47" fmla="*/ 648 h 712"/>
                    <a:gd name="T48" fmla="*/ 67 w 1321"/>
                    <a:gd name="T49" fmla="*/ 630 h 712"/>
                    <a:gd name="T50" fmla="*/ 39 w 1321"/>
                    <a:gd name="T51" fmla="*/ 608 h 712"/>
                    <a:gd name="T52" fmla="*/ 18 w 1321"/>
                    <a:gd name="T53" fmla="*/ 583 h 712"/>
                    <a:gd name="T54" fmla="*/ 6 w 1321"/>
                    <a:gd name="T55" fmla="*/ 554 h 712"/>
                    <a:gd name="T56" fmla="*/ 0 w 1321"/>
                    <a:gd name="T57" fmla="*/ 524 h 712"/>
                    <a:gd name="T58" fmla="*/ 0 w 1321"/>
                    <a:gd name="T59" fmla="*/ 520 h 712"/>
                    <a:gd name="T60" fmla="*/ 4 w 1321"/>
                    <a:gd name="T61" fmla="*/ 487 h 712"/>
                    <a:gd name="T62" fmla="*/ 16 w 1321"/>
                    <a:gd name="T63" fmla="*/ 446 h 712"/>
                    <a:gd name="T64" fmla="*/ 51 w 1321"/>
                    <a:gd name="T65" fmla="*/ 370 h 712"/>
                    <a:gd name="T66" fmla="*/ 94 w 1321"/>
                    <a:gd name="T67" fmla="*/ 299 h 712"/>
                    <a:gd name="T68" fmla="*/ 147 w 1321"/>
                    <a:gd name="T69" fmla="*/ 235 h 712"/>
                    <a:gd name="T70" fmla="*/ 204 w 1321"/>
                    <a:gd name="T71" fmla="*/ 176 h 712"/>
                    <a:gd name="T72" fmla="*/ 270 w 1321"/>
                    <a:gd name="T73" fmla="*/ 125 h 712"/>
                    <a:gd name="T74" fmla="*/ 341 w 1321"/>
                    <a:gd name="T75" fmla="*/ 82 h 712"/>
                    <a:gd name="T76" fmla="*/ 415 w 1321"/>
                    <a:gd name="T77" fmla="*/ 47 h 712"/>
                    <a:gd name="T78" fmla="*/ 497 w 1321"/>
                    <a:gd name="T79" fmla="*/ 21 h 712"/>
                    <a:gd name="T80" fmla="*/ 581 w 1321"/>
                    <a:gd name="T81" fmla="*/ 6 h 712"/>
                    <a:gd name="T82" fmla="*/ 667 w 1321"/>
                    <a:gd name="T83" fmla="*/ 0 h 712"/>
                    <a:gd name="T84" fmla="*/ 667 w 1321"/>
                    <a:gd name="T85" fmla="*/ 0 h 712"/>
                    <a:gd name="T86" fmla="*/ 759 w 1321"/>
                    <a:gd name="T87" fmla="*/ 6 h 712"/>
                    <a:gd name="T88" fmla="*/ 847 w 1321"/>
                    <a:gd name="T89" fmla="*/ 23 h 712"/>
                    <a:gd name="T90" fmla="*/ 932 w 1321"/>
                    <a:gd name="T91" fmla="*/ 53 h 712"/>
                    <a:gd name="T92" fmla="*/ 1010 w 1321"/>
                    <a:gd name="T93" fmla="*/ 90 h 712"/>
                    <a:gd name="T94" fmla="*/ 1082 w 1321"/>
                    <a:gd name="T95" fmla="*/ 137 h 712"/>
                    <a:gd name="T96" fmla="*/ 1149 w 1321"/>
                    <a:gd name="T97" fmla="*/ 194 h 712"/>
                    <a:gd name="T98" fmla="*/ 1208 w 1321"/>
                    <a:gd name="T99" fmla="*/ 256 h 712"/>
                    <a:gd name="T100" fmla="*/ 1258 w 1321"/>
                    <a:gd name="T101" fmla="*/ 325 h 712"/>
                    <a:gd name="T102" fmla="*/ 1301 w 1321"/>
                    <a:gd name="T103" fmla="*/ 401 h 712"/>
                    <a:gd name="T104" fmla="*/ 1301 w 1321"/>
                    <a:gd name="T105" fmla="*/ 401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321" h="712">
                      <a:moveTo>
                        <a:pt x="1301" y="401"/>
                      </a:moveTo>
                      <a:lnTo>
                        <a:pt x="1317" y="442"/>
                      </a:lnTo>
                      <a:lnTo>
                        <a:pt x="1321" y="481"/>
                      </a:lnTo>
                      <a:lnTo>
                        <a:pt x="1315" y="516"/>
                      </a:lnTo>
                      <a:lnTo>
                        <a:pt x="1298" y="550"/>
                      </a:lnTo>
                      <a:lnTo>
                        <a:pt x="1272" y="579"/>
                      </a:lnTo>
                      <a:lnTo>
                        <a:pt x="1239" y="604"/>
                      </a:lnTo>
                      <a:lnTo>
                        <a:pt x="1196" y="628"/>
                      </a:lnTo>
                      <a:lnTo>
                        <a:pt x="1147" y="649"/>
                      </a:lnTo>
                      <a:lnTo>
                        <a:pt x="1092" y="667"/>
                      </a:lnTo>
                      <a:lnTo>
                        <a:pt x="1031" y="683"/>
                      </a:lnTo>
                      <a:lnTo>
                        <a:pt x="967" y="694"/>
                      </a:lnTo>
                      <a:lnTo>
                        <a:pt x="896" y="704"/>
                      </a:lnTo>
                      <a:lnTo>
                        <a:pt x="824" y="710"/>
                      </a:lnTo>
                      <a:lnTo>
                        <a:pt x="795" y="712"/>
                      </a:lnTo>
                      <a:lnTo>
                        <a:pt x="476" y="712"/>
                      </a:lnTo>
                      <a:lnTo>
                        <a:pt x="472" y="712"/>
                      </a:lnTo>
                      <a:lnTo>
                        <a:pt x="409" y="708"/>
                      </a:lnTo>
                      <a:lnTo>
                        <a:pt x="348" y="704"/>
                      </a:lnTo>
                      <a:lnTo>
                        <a:pt x="290" y="696"/>
                      </a:lnTo>
                      <a:lnTo>
                        <a:pt x="235" y="689"/>
                      </a:lnTo>
                      <a:lnTo>
                        <a:pt x="186" y="677"/>
                      </a:lnTo>
                      <a:lnTo>
                        <a:pt x="141" y="663"/>
                      </a:lnTo>
                      <a:lnTo>
                        <a:pt x="102" y="648"/>
                      </a:lnTo>
                      <a:lnTo>
                        <a:pt x="67" y="630"/>
                      </a:lnTo>
                      <a:lnTo>
                        <a:pt x="39" y="608"/>
                      </a:lnTo>
                      <a:lnTo>
                        <a:pt x="18" y="583"/>
                      </a:lnTo>
                      <a:lnTo>
                        <a:pt x="6" y="554"/>
                      </a:lnTo>
                      <a:lnTo>
                        <a:pt x="0" y="524"/>
                      </a:lnTo>
                      <a:lnTo>
                        <a:pt x="0" y="520"/>
                      </a:lnTo>
                      <a:lnTo>
                        <a:pt x="4" y="487"/>
                      </a:lnTo>
                      <a:lnTo>
                        <a:pt x="16" y="446"/>
                      </a:lnTo>
                      <a:lnTo>
                        <a:pt x="51" y="370"/>
                      </a:lnTo>
                      <a:lnTo>
                        <a:pt x="94" y="299"/>
                      </a:lnTo>
                      <a:lnTo>
                        <a:pt x="147" y="235"/>
                      </a:lnTo>
                      <a:lnTo>
                        <a:pt x="204" y="176"/>
                      </a:lnTo>
                      <a:lnTo>
                        <a:pt x="270" y="125"/>
                      </a:lnTo>
                      <a:lnTo>
                        <a:pt x="341" y="82"/>
                      </a:lnTo>
                      <a:lnTo>
                        <a:pt x="415" y="47"/>
                      </a:lnTo>
                      <a:lnTo>
                        <a:pt x="497" y="21"/>
                      </a:lnTo>
                      <a:lnTo>
                        <a:pt x="581" y="6"/>
                      </a:lnTo>
                      <a:lnTo>
                        <a:pt x="667" y="0"/>
                      </a:lnTo>
                      <a:lnTo>
                        <a:pt x="667" y="0"/>
                      </a:lnTo>
                      <a:lnTo>
                        <a:pt x="759" y="6"/>
                      </a:lnTo>
                      <a:lnTo>
                        <a:pt x="847" y="23"/>
                      </a:lnTo>
                      <a:lnTo>
                        <a:pt x="932" y="53"/>
                      </a:lnTo>
                      <a:lnTo>
                        <a:pt x="1010" y="90"/>
                      </a:lnTo>
                      <a:lnTo>
                        <a:pt x="1082" y="137"/>
                      </a:lnTo>
                      <a:lnTo>
                        <a:pt x="1149" y="194"/>
                      </a:lnTo>
                      <a:lnTo>
                        <a:pt x="1208" y="256"/>
                      </a:lnTo>
                      <a:lnTo>
                        <a:pt x="1258" y="325"/>
                      </a:lnTo>
                      <a:lnTo>
                        <a:pt x="1301" y="401"/>
                      </a:lnTo>
                      <a:lnTo>
                        <a:pt x="1301" y="401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BBF6EE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196" name="Text Box 36"/>
              <p:cNvSpPr txBox="1">
                <a:spLocks noChangeArrowheads="1"/>
              </p:cNvSpPr>
              <p:nvPr/>
            </p:nvSpPr>
            <p:spPr bwMode="gray">
              <a:xfrm>
                <a:off x="1567" y="2016"/>
                <a:ext cx="291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sz="2400" b="1" dirty="0" smtClean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Verdana" panose="020B0604030504040204" pitchFamily="34" charset="0"/>
                  </a:rPr>
                  <a:t>A</a:t>
                </a:r>
                <a:endParaRPr lang="en-US" alt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92197" name="Oval 37"/>
            <p:cNvSpPr>
              <a:spLocks noChangeArrowheads="1"/>
            </p:cNvSpPr>
            <p:nvPr/>
          </p:nvSpPr>
          <p:spPr bwMode="gray">
            <a:xfrm rot="18227093">
              <a:off x="3406" y="3012"/>
              <a:ext cx="75" cy="79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8" name="Oval 38"/>
            <p:cNvSpPr>
              <a:spLocks noChangeArrowheads="1"/>
            </p:cNvSpPr>
            <p:nvPr/>
          </p:nvSpPr>
          <p:spPr bwMode="gray">
            <a:xfrm rot="18227093">
              <a:off x="3318" y="2924"/>
              <a:ext cx="75" cy="79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shade val="66667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199" name="Group 39"/>
            <p:cNvGrpSpPr>
              <a:grpSpLocks/>
            </p:cNvGrpSpPr>
            <p:nvPr/>
          </p:nvGrpSpPr>
          <p:grpSpPr bwMode="auto">
            <a:xfrm>
              <a:off x="2007" y="2087"/>
              <a:ext cx="210" cy="120"/>
              <a:chOff x="2016" y="2304"/>
              <a:chExt cx="231" cy="130"/>
            </a:xfrm>
          </p:grpSpPr>
          <p:sp>
            <p:nvSpPr>
              <p:cNvPr id="92200" name="Oval 40"/>
              <p:cNvSpPr>
                <a:spLocks noChangeArrowheads="1"/>
              </p:cNvSpPr>
              <p:nvPr/>
            </p:nvSpPr>
            <p:spPr bwMode="gray">
              <a:xfrm rot="18227093">
                <a:off x="2019" y="2301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5764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1" name="Oval 41"/>
              <p:cNvSpPr>
                <a:spLocks noChangeArrowheads="1"/>
              </p:cNvSpPr>
              <p:nvPr/>
            </p:nvSpPr>
            <p:spPr bwMode="gray">
              <a:xfrm rot="18227093">
                <a:off x="2163" y="234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202" name="Group 42"/>
            <p:cNvGrpSpPr>
              <a:grpSpLocks/>
            </p:cNvGrpSpPr>
            <p:nvPr/>
          </p:nvGrpSpPr>
          <p:grpSpPr bwMode="auto">
            <a:xfrm>
              <a:off x="2793" y="1495"/>
              <a:ext cx="79" cy="239"/>
              <a:chOff x="2832" y="1612"/>
              <a:chExt cx="87" cy="260"/>
            </a:xfrm>
          </p:grpSpPr>
          <p:sp>
            <p:nvSpPr>
              <p:cNvPr id="92203" name="Oval 43"/>
              <p:cNvSpPr>
                <a:spLocks noChangeArrowheads="1"/>
              </p:cNvSpPr>
              <p:nvPr/>
            </p:nvSpPr>
            <p:spPr bwMode="gray">
              <a:xfrm rot="18227093">
                <a:off x="2835" y="1609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549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4" name="Oval 44"/>
              <p:cNvSpPr>
                <a:spLocks noChangeArrowheads="1"/>
              </p:cNvSpPr>
              <p:nvPr/>
            </p:nvSpPr>
            <p:spPr bwMode="gray">
              <a:xfrm rot="18227093">
                <a:off x="2835" y="1787"/>
                <a:ext cx="82" cy="87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8627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205" name="Oval 45"/>
            <p:cNvSpPr>
              <a:spLocks noChangeArrowheads="1"/>
            </p:cNvSpPr>
            <p:nvPr/>
          </p:nvSpPr>
          <p:spPr bwMode="gray">
            <a:xfrm rot="18227093">
              <a:off x="3635" y="2102"/>
              <a:ext cx="75" cy="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6" name="Oval 46"/>
            <p:cNvSpPr>
              <a:spLocks noChangeArrowheads="1"/>
            </p:cNvSpPr>
            <p:nvPr/>
          </p:nvSpPr>
          <p:spPr bwMode="gray">
            <a:xfrm rot="18227093">
              <a:off x="3493" y="2174"/>
              <a:ext cx="75" cy="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75686"/>
                    <a:invGamma/>
                  </a:schemeClr>
                </a:gs>
                <a:gs pos="100000">
                  <a:schemeClr val="hlink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07" name="Text Box 47"/>
            <p:cNvSpPr txBox="1">
              <a:spLocks noChangeArrowheads="1"/>
            </p:cNvSpPr>
            <p:nvPr/>
          </p:nvSpPr>
          <p:spPr bwMode="auto">
            <a:xfrm>
              <a:off x="480" y="1911"/>
              <a:ext cx="10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smtClean="0"/>
                <a:t>Parallelization</a:t>
              </a:r>
              <a:endParaRPr lang="en-US" altLang="en-US" b="1" dirty="0"/>
            </a:p>
          </p:txBody>
        </p:sp>
        <p:sp>
          <p:nvSpPr>
            <p:cNvPr id="92208" name="Text Box 48"/>
            <p:cNvSpPr txBox="1">
              <a:spLocks noChangeArrowheads="1"/>
            </p:cNvSpPr>
            <p:nvPr/>
          </p:nvSpPr>
          <p:spPr bwMode="auto">
            <a:xfrm>
              <a:off x="1776" y="720"/>
              <a:ext cx="209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smtClean="0"/>
                <a:t>Tree Pruning</a:t>
              </a:r>
              <a:endParaRPr lang="en-US" altLang="en-US" b="1" dirty="0"/>
            </a:p>
          </p:txBody>
        </p:sp>
        <p:sp>
          <p:nvSpPr>
            <p:cNvPr id="92209" name="Text Box 49"/>
            <p:cNvSpPr txBox="1">
              <a:spLocks noChangeArrowheads="1"/>
            </p:cNvSpPr>
            <p:nvPr/>
          </p:nvSpPr>
          <p:spPr bwMode="auto">
            <a:xfrm>
              <a:off x="4189" y="1919"/>
              <a:ext cx="10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smtClean="0"/>
                <a:t>Hardware </a:t>
              </a:r>
            </a:p>
            <a:p>
              <a:pPr algn="ctr" eaLnBrk="0" hangingPunct="0"/>
              <a:r>
                <a:rPr lang="en-US" altLang="en-US" b="1" dirty="0" smtClean="0"/>
                <a:t>Optimization</a:t>
              </a:r>
              <a:endParaRPr lang="en-US" altLang="en-US" b="1" dirty="0"/>
            </a:p>
          </p:txBody>
        </p:sp>
        <p:sp>
          <p:nvSpPr>
            <p:cNvPr id="92210" name="Text Box 50"/>
            <p:cNvSpPr txBox="1">
              <a:spLocks noChangeArrowheads="1"/>
            </p:cNvSpPr>
            <p:nvPr/>
          </p:nvSpPr>
          <p:spPr bwMode="auto">
            <a:xfrm>
              <a:off x="698" y="3234"/>
              <a:ext cx="10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smtClean="0"/>
                <a:t>Gradient Boosting</a:t>
              </a:r>
              <a:endParaRPr lang="en-US" altLang="en-US" b="1" dirty="0"/>
            </a:p>
          </p:txBody>
        </p:sp>
        <p:sp>
          <p:nvSpPr>
            <p:cNvPr id="92211" name="Text Box 51"/>
            <p:cNvSpPr txBox="1">
              <a:spLocks noChangeArrowheads="1"/>
            </p:cNvSpPr>
            <p:nvPr/>
          </p:nvSpPr>
          <p:spPr bwMode="auto">
            <a:xfrm>
              <a:off x="3840" y="3234"/>
              <a:ext cx="10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 dirty="0" smtClean="0"/>
                <a:t>Decision tree based</a:t>
              </a:r>
              <a:endParaRPr lang="en-US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Attempted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Boosting to succeed</a:t>
            </a:r>
            <a:endParaRPr lang="en-US" dirty="0" smtClean="0"/>
          </a:p>
          <a:p>
            <a:pPr lvl="1"/>
            <a:r>
              <a:rPr lang="en-US" dirty="0"/>
              <a:t>we must have balanced classes in each category, which in the case of ordering platform is not necessary true.</a:t>
            </a:r>
            <a:endParaRPr lang="en-US" dirty="0" smtClean="0"/>
          </a:p>
          <a:p>
            <a:pPr marL="571500" indent="-457200"/>
            <a:r>
              <a:rPr lang="en-US" dirty="0" smtClean="0"/>
              <a:t>Pre-processing to balance classes</a:t>
            </a:r>
            <a:endParaRPr lang="en-US" dirty="0" smtClean="0"/>
          </a:p>
          <a:p>
            <a:pPr marL="971550" lvl="1" indent="-457200"/>
            <a:r>
              <a:rPr lang="en-US" dirty="0" smtClean="0"/>
              <a:t>K-Means clustering based on Department</a:t>
            </a:r>
            <a:endParaRPr lang="en-US" dirty="0" smtClean="0"/>
          </a:p>
          <a:p>
            <a:pPr marL="571500" indent="-457200"/>
            <a:r>
              <a:rPr lang="en-US" dirty="0" err="1" smtClean="0"/>
              <a:t>XGBoost</a:t>
            </a:r>
            <a:endParaRPr lang="en-US" dirty="0" smtClean="0"/>
          </a:p>
          <a:p>
            <a:pPr marL="971550" lvl="1" indent="-457200"/>
            <a:r>
              <a:rPr lang="en-US" dirty="0" smtClean="0"/>
              <a:t>Decision-tree-based </a:t>
            </a:r>
            <a:r>
              <a:rPr lang="en-US" dirty="0"/>
              <a:t>ensemble </a:t>
            </a:r>
            <a:r>
              <a:rPr lang="en-US" dirty="0" smtClean="0"/>
              <a:t>algorithm </a:t>
            </a:r>
            <a:r>
              <a:rPr lang="en-US" dirty="0"/>
              <a:t>that uses a gradient boosting framework.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smtClean="0"/>
              <a:t>a good fit: fast &amp; deals </a:t>
            </a:r>
            <a:r>
              <a:rPr lang="en-US" dirty="0"/>
              <a:t>with missing </a:t>
            </a:r>
            <a:r>
              <a:rPr lang="en-US" dirty="0" smtClean="0"/>
              <a:t>data</a:t>
            </a:r>
            <a:endParaRPr lang="en-US" dirty="0" smtClean="0"/>
          </a:p>
          <a:p>
            <a:pPr marL="971550" lvl="1" indent="-457200"/>
            <a:endParaRPr lang="en-US" dirty="0" smtClean="0"/>
          </a:p>
          <a:p>
            <a:pPr marL="1371600" lvl="2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6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2B166E"/>
      </a:dk1>
      <a:lt1>
        <a:srgbClr val="FFFFFF"/>
      </a:lt1>
      <a:dk2>
        <a:srgbClr val="1640B6"/>
      </a:dk2>
      <a:lt2>
        <a:srgbClr val="B2B2B2"/>
      </a:lt2>
      <a:accent1>
        <a:srgbClr val="48BDEC"/>
      </a:accent1>
      <a:accent2>
        <a:srgbClr val="EB984D"/>
      </a:accent2>
      <a:accent3>
        <a:srgbClr val="FFFFFF"/>
      </a:accent3>
      <a:accent4>
        <a:srgbClr val="23115D"/>
      </a:accent4>
      <a:accent5>
        <a:srgbClr val="B1DBF4"/>
      </a:accent5>
      <a:accent6>
        <a:srgbClr val="D58945"/>
      </a:accent6>
      <a:hlink>
        <a:srgbClr val="339966"/>
      </a:hlink>
      <a:folHlink>
        <a:srgbClr val="7E88E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ample 1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CCC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5095D"/>
        </a:dk1>
        <a:lt1>
          <a:srgbClr val="FFFFFF"/>
        </a:lt1>
        <a:dk2>
          <a:srgbClr val="A1537C"/>
        </a:dk2>
        <a:lt2>
          <a:srgbClr val="B2B2B2"/>
        </a:lt2>
        <a:accent1>
          <a:srgbClr val="AF8ADC"/>
        </a:accent1>
        <a:accent2>
          <a:srgbClr val="60A065"/>
        </a:accent2>
        <a:accent3>
          <a:srgbClr val="FFFFFF"/>
        </a:accent3>
        <a:accent4>
          <a:srgbClr val="1E064E"/>
        </a:accent4>
        <a:accent5>
          <a:srgbClr val="D4C4EB"/>
        </a:accent5>
        <a:accent6>
          <a:srgbClr val="56915B"/>
        </a:accent6>
        <a:hlink>
          <a:srgbClr val="8DAED9"/>
        </a:hlink>
        <a:folHlink>
          <a:srgbClr val="5974C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B166E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B984D"/>
        </a:accent2>
        <a:accent3>
          <a:srgbClr val="FFFFFF"/>
        </a:accent3>
        <a:accent4>
          <a:srgbClr val="23115D"/>
        </a:accent4>
        <a:accent5>
          <a:srgbClr val="B1DBF4"/>
        </a:accent5>
        <a:accent6>
          <a:srgbClr val="D58945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Yuri Lebedev</Template>
  <TotalTime>306</TotalTime>
  <Words>323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Verdana</vt:lpstr>
      <vt:lpstr>Wingdings</vt:lpstr>
      <vt:lpstr>sample</vt:lpstr>
      <vt:lpstr>Image</vt:lpstr>
      <vt:lpstr>Contents</vt:lpstr>
      <vt:lpstr>Nil Picking Problem</vt:lpstr>
      <vt:lpstr>Which feature are important?</vt:lpstr>
      <vt:lpstr>Dataset</vt:lpstr>
      <vt:lpstr>Tools used</vt:lpstr>
      <vt:lpstr>Method used</vt:lpstr>
      <vt:lpstr>Architecture</vt:lpstr>
      <vt:lpstr> Algorithms used</vt:lpstr>
      <vt:lpstr>Attempted steps</vt:lpstr>
      <vt:lpstr>Evaluation</vt:lpstr>
      <vt:lpstr>Cluster Plots</vt:lpstr>
      <vt:lpstr>Cluster Plots</vt:lpstr>
      <vt:lpstr>Cluster Plots</vt:lpstr>
      <vt:lpstr>Cluster Plots</vt:lpstr>
      <vt:lpstr>Category Plots</vt:lpstr>
      <vt:lpstr>Category Plots</vt:lpstr>
      <vt:lpstr>Category Plots</vt:lpstr>
      <vt:lpstr>Category Plots</vt:lpstr>
      <vt:lpstr>Category Plots</vt:lpstr>
      <vt:lpstr>Category Plots</vt:lpstr>
      <vt:lpstr>Issues &amp; Improvements needed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 Template</dc:title>
  <dc:creator>Yuri Lebedev</dc:creator>
  <cp:lastModifiedBy>yuriy</cp:lastModifiedBy>
  <cp:revision>50</cp:revision>
  <dcterms:created xsi:type="dcterms:W3CDTF">2014-12-23T18:40:26Z</dcterms:created>
  <dcterms:modified xsi:type="dcterms:W3CDTF">2019-11-25T07:15:38Z</dcterms:modified>
</cp:coreProperties>
</file>