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49E15-EFC7-4AC3-A118-F6CB6D476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000A25-060C-4C8A-BE8A-C86C45DB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C592A-F136-43BC-AE36-4C8FDA07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701D1-F63F-4E49-A716-18140CEF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A889A5-4829-4454-8B8F-A73A24B2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9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6D8FA-4A39-40AB-A07C-AC2300F9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3D02DC-F91F-432A-9E80-BC914D10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28FA89-9079-4654-BE71-E75F1BB1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38C29-D747-4B1B-B855-6D2B66D3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9CB2EE-B755-4D69-A08B-8B3B915B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4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BBD8B6-C369-4423-A6B4-DBD76FF29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CEA6D4-DC2A-455A-B04A-361CE618C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7E8AC9-8A03-45AA-8A47-EA482789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FAD6DD-12DA-41D2-806B-75CB47E8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FFA77-B146-48D6-A5DC-0A15E2DC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158E1-94A0-4F4E-960F-1AA49485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3A456-FEDB-4114-AB91-48A7F14E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C93E6-C291-4B70-A36A-14559C26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E4BBC-F60F-4CAB-8D11-55CF496B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E90BE-3039-4ACD-9A50-7A55532D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49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0B26-875E-4546-9B12-8812DE2E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13A4DD-A3CD-49CB-B796-BF6347B6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DA3CA9-23D3-4579-A8CF-1A2984D5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BFF940-6F93-4B29-9F77-BE7081AB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CA57C6-3B9B-402A-8E4E-D01E3F3C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3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74ED5-3F94-410C-BF96-21A0AE69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D7B7C-BF14-48B7-AC14-FCC311CB7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EBBC02-EBFB-4897-B74F-D92C9984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28DC85-5CA1-41D0-8952-BFABFD79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EEDFC1-04A1-431D-A6D9-49866C6C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E61408-C2D3-4116-A204-EBDD4D4F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597E8-BDA5-4E5A-97C1-12230293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CB1333-2518-46FF-9C01-9FDD7056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4E26EA-8F74-4ED3-8C80-173EB138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9CD268-9824-45D7-B917-24AECFE63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D55B21-FCE6-4110-BD37-E25C7930F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B4C13A-135A-45ED-A12B-B6374CAB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DE11B7-59BF-452C-AD1A-109938F1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5507D0-78A8-42C6-8742-F97E841E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0F215-BA40-4764-86B9-855BDA94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4403CA-9695-4759-A45E-F0D365F7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97021E-255B-4A79-8090-29A43AB6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A88356-6C68-4CDD-9F1F-722A078D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8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770969-4BAB-47B1-912C-5EE5650D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F2A104-CD8A-4219-861A-ABC6E0F9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AA53DA-9D6A-4FCA-9B1E-A837E59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13E7D-4FD5-4397-84FE-D5E2383D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97C62-8535-4CA2-B9CE-85C94432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9B64C2-DFB0-4BD0-8D5C-F5D7EB9AA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64F4D7-B14B-44F8-BEA6-EBC1E7D2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589CEB-E63D-4824-A40A-55E46F54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01FC00-581B-41BB-84D4-67F0E19E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0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EBD7F-88D3-4192-86D3-5382CFB5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34DC65-9989-4F4A-95DB-CE4D5E2A4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34C76-71FF-4636-95E1-257BD0073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DA459-651B-4B32-A5A7-384A6E05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DAA4C2-F856-45B7-BBB8-C24EB449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1DE028-27E5-49A2-AFFE-537DD48E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4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517755-892A-4FB0-8406-E4D5CA96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9FE738-03AC-4EB0-BA7F-FFD9ACB0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C29FFA-AEE3-4F25-9997-03439178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04B4-DDB6-4DF8-9317-9C0F97E839E7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71940-A24C-4EB2-BE25-4B3C9700F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98064-1D46-4C2B-8886-BFB3E60C6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76B6-FEDF-46D9-B6DB-F7CB0CB46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3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825C8-5398-4F99-97C2-2ECB2055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2180696"/>
            <a:ext cx="11049000" cy="1248304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Aharoni" panose="02010803020104030203" pitchFamily="2" charset="-79"/>
                <a:cs typeface="Aharoni" panose="02010803020104030203" pitchFamily="2" charset="-79"/>
              </a:rPr>
              <a:t>Advancing TTP Analysis: Harnessing the Power of Encoder-Only and Decoder-Only Language Models with Retrieval Augmented Generation</a:t>
            </a:r>
            <a:endParaRPr lang="zh-TW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177AF-760C-48CD-8A2A-CDA32D5A6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0505"/>
            <a:ext cx="9144000" cy="1655762"/>
          </a:xfrm>
        </p:spPr>
        <p:txBody>
          <a:bodyPr/>
          <a:lstStyle/>
          <a:p>
            <a:pPr algn="l"/>
            <a:r>
              <a:rPr lang="en-US" altLang="zh-TW" dirty="0"/>
              <a:t>Author: Reza </a:t>
            </a:r>
            <a:r>
              <a:rPr lang="en-US" altLang="zh-TW" dirty="0" err="1"/>
              <a:t>Fayyazi</a:t>
            </a:r>
            <a:r>
              <a:rPr lang="en-US" altLang="zh-TW" dirty="0"/>
              <a:t>, </a:t>
            </a:r>
            <a:r>
              <a:rPr lang="en-US" altLang="zh-TW" dirty="0" err="1"/>
              <a:t>Rozhina</a:t>
            </a:r>
            <a:r>
              <a:rPr lang="en-US" altLang="zh-TW" dirty="0"/>
              <a:t> </a:t>
            </a:r>
            <a:r>
              <a:rPr lang="en-US" altLang="zh-TW" dirty="0" err="1"/>
              <a:t>Taghdimi</a:t>
            </a:r>
            <a:r>
              <a:rPr lang="en-US" altLang="zh-TW" dirty="0"/>
              <a:t>, </a:t>
            </a:r>
            <a:r>
              <a:rPr lang="en-US" altLang="zh-TW" dirty="0" err="1"/>
              <a:t>Shanchieh</a:t>
            </a:r>
            <a:r>
              <a:rPr lang="en-US" altLang="zh-TW" dirty="0"/>
              <a:t> Jay Yang</a:t>
            </a:r>
          </a:p>
          <a:p>
            <a:pPr algn="l"/>
            <a:r>
              <a:rPr lang="en-US" altLang="zh-TW" dirty="0"/>
              <a:t>Speaker: </a:t>
            </a:r>
            <a:r>
              <a:rPr lang="zh-TW" altLang="en-US" dirty="0"/>
              <a:t>曹凱翔</a:t>
            </a:r>
          </a:p>
        </p:txBody>
      </p:sp>
    </p:spTree>
    <p:extLst>
      <p:ext uri="{BB962C8B-B14F-4D97-AF65-F5344CB8AC3E}">
        <p14:creationId xmlns:p14="http://schemas.microsoft.com/office/powerpoint/2010/main" val="404116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B27F3-D801-41F4-8D13-EFBE0FD1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32F5ED-50D8-497D-BFAC-2308B525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Combines both </a:t>
            </a:r>
            <a:r>
              <a:rPr lang="en-US" altLang="zh-TW" dirty="0">
                <a:solidFill>
                  <a:srgbClr val="FF0000"/>
                </a:solidFill>
              </a:rPr>
              <a:t>Retrieval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Generation</a:t>
            </a:r>
            <a:r>
              <a:rPr lang="en-US" altLang="zh-TW" dirty="0"/>
              <a:t> technologies.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E9ABE8-631B-4CA2-B726-BBE67D25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79" y="2627842"/>
            <a:ext cx="83343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5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6F411-F8BF-4F11-98E2-13C28968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766" y="2766218"/>
            <a:ext cx="4326467" cy="1325563"/>
          </a:xfrm>
        </p:spPr>
        <p:txBody>
          <a:bodyPr/>
          <a:lstStyle/>
          <a:p>
            <a:r>
              <a:rPr lang="en-US" altLang="zh-TW" sz="4000" dirty="0">
                <a:latin typeface="Aharoni" panose="02010803020104030203" pitchFamily="2" charset="-79"/>
                <a:cs typeface="Aharoni" panose="02010803020104030203" pitchFamily="2" charset="-79"/>
              </a:rPr>
              <a:t>Related</a:t>
            </a:r>
            <a:r>
              <a:rPr lang="en-US" altLang="zh-TW" dirty="0"/>
              <a:t> </a:t>
            </a:r>
            <a:r>
              <a:rPr lang="en-US" altLang="zh-TW" sz="4000" dirty="0">
                <a:latin typeface="Aharoni" panose="02010803020104030203" pitchFamily="2" charset="-79"/>
                <a:cs typeface="Aharoni" panose="02010803020104030203" pitchFamily="2" charset="-79"/>
              </a:rPr>
              <a:t>Works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13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01C9B-7AAF-42B7-93BB-12DE98F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LLM for TTP interpretations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1B2FEF-B25A-43CE-B1AE-56E13A6CA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016699"/>
              </p:ext>
            </p:extLst>
          </p:nvPr>
        </p:nvGraphicFramePr>
        <p:xfrm>
          <a:off x="838200" y="1461558"/>
          <a:ext cx="10320867" cy="4835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24">
                  <a:extLst>
                    <a:ext uri="{9D8B030D-6E8A-4147-A177-3AD203B41FA5}">
                      <a16:colId xmlns:a16="http://schemas.microsoft.com/office/drawing/2014/main" val="758984668"/>
                    </a:ext>
                  </a:extLst>
                </a:gridCol>
                <a:gridCol w="2864043">
                  <a:extLst>
                    <a:ext uri="{9D8B030D-6E8A-4147-A177-3AD203B41FA5}">
                      <a16:colId xmlns:a16="http://schemas.microsoft.com/office/drawing/2014/main" val="2923294929"/>
                    </a:ext>
                  </a:extLst>
                </a:gridCol>
                <a:gridCol w="2245205">
                  <a:extLst>
                    <a:ext uri="{9D8B030D-6E8A-4147-A177-3AD203B41FA5}">
                      <a16:colId xmlns:a16="http://schemas.microsoft.com/office/drawing/2014/main" val="328931625"/>
                    </a:ext>
                  </a:extLst>
                </a:gridCol>
                <a:gridCol w="2656995">
                  <a:extLst>
                    <a:ext uri="{9D8B030D-6E8A-4147-A177-3AD203B41FA5}">
                      <a16:colId xmlns:a16="http://schemas.microsoft.com/office/drawing/2014/main" val="2292512177"/>
                    </a:ext>
                  </a:extLst>
                </a:gridCol>
              </a:tblGrid>
              <a:tr h="528109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researcher</a:t>
                      </a:r>
                      <a:r>
                        <a:rPr lang="en-US" altLang="zh-TW" dirty="0"/>
                        <a:t>	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Research Focus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Methodology 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7288"/>
                  </a:ext>
                </a:extLst>
              </a:tr>
              <a:tr h="1433189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et al. (2022)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Classifying TTPs using a continuous set of descriptions and </a:t>
                      </a:r>
                      <a:r>
                        <a:rPr lang="en-US" altLang="zh-TW" sz="1400" dirty="0" err="1"/>
                        <a:t>SentenceBERT</a:t>
                      </a:r>
                      <a:r>
                        <a:rPr lang="en-US" altLang="zh-TW" sz="1400" dirty="0"/>
                        <a:t> embeddings with TTP-specific features	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TIM framework, combining </a:t>
                      </a:r>
                      <a:r>
                        <a:rPr lang="en-US" altLang="zh-TW" sz="1400" dirty="0" err="1"/>
                        <a:t>SentenceBERT</a:t>
                      </a:r>
                      <a:r>
                        <a:rPr lang="en-US" altLang="zh-TW" sz="1400" dirty="0"/>
                        <a:t> embeddings and TTP-specific features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Efficiently classify TTPs based on the ATT&amp;CK framework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28241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Alves Filho and Gonçalves (2022)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Testing BERT model variants with different hyperparameter settings to find the best TTP classification model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BERT model variants under hyper-parameter optimization.	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Identify the best model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70480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Rani et al. (2023)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TTP Extraction from Unstructured Text Using BERT and </a:t>
                      </a:r>
                      <a:r>
                        <a:rPr lang="en-US" altLang="zh-TW" sz="1400" dirty="0" err="1"/>
                        <a:t>RoBERTa</a:t>
                      </a:r>
                      <a:r>
                        <a:rPr lang="en-US" altLang="zh-TW" sz="1400" dirty="0"/>
                        <a:t> Models plus a Linear Classifier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TTPHunter</a:t>
                      </a:r>
                      <a:r>
                        <a:rPr lang="en-US" altLang="zh-TW" sz="1400" dirty="0"/>
                        <a:t> tool, combining BERT/</a:t>
                      </a:r>
                      <a:r>
                        <a:rPr lang="en-US" altLang="zh-TW" sz="1400" dirty="0" err="1"/>
                        <a:t>RoBERTa</a:t>
                      </a:r>
                      <a:r>
                        <a:rPr lang="en-US" altLang="zh-TW" sz="1400" dirty="0"/>
                        <a:t> model and linear classifier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Efficiently extract TTP from unstructured text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08613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Orbinato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(2022)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Comparing the effectiveness of traditional machine learning and deep learning models in mapping TTPs from cyber threat intelligence text	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Experimental study comparing SVM and </a:t>
                      </a:r>
                      <a:r>
                        <a:rPr lang="en-US" altLang="zh-TW" sz="1400" dirty="0" err="1"/>
                        <a:t>SecureBERT</a:t>
                      </a:r>
                      <a:r>
                        <a:rPr lang="en-US" altLang="zh-TW" sz="1400" dirty="0"/>
                        <a:t>.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Found </a:t>
                      </a:r>
                      <a:r>
                        <a:rPr lang="en-US" altLang="zh-TW" sz="1400" dirty="0" err="1"/>
                        <a:t>SecureBERT</a:t>
                      </a:r>
                      <a:r>
                        <a:rPr lang="en-US" altLang="zh-TW" sz="1400" dirty="0"/>
                        <a:t> to be the most effective in mapping TTPs, without comparing base models.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7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6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0ED61-AA20-4986-83A2-0A821D2E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2659591"/>
            <a:ext cx="9584266" cy="1325563"/>
          </a:xfrm>
        </p:spPr>
        <p:txBody>
          <a:bodyPr/>
          <a:lstStyle/>
          <a:p>
            <a:r>
              <a:rPr lang="en-US" altLang="zh-TW" sz="4000" dirty="0">
                <a:latin typeface="Aharoni" panose="02010803020104030203" pitchFamily="2" charset="-79"/>
                <a:cs typeface="Aharoni" panose="02010803020104030203" pitchFamily="2" charset="-79"/>
              </a:rPr>
              <a:t>Methodology &amp; Experimental Design</a:t>
            </a:r>
            <a:endParaRPr lang="zh-TW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359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DDAAE-A3D9-45DC-A327-9B5CF09A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Study 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835AF-BC67-48E2-91F4-8580E08D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zh-TW" dirty="0"/>
              <a:t>supervised finetuning (SFT) of encoder-only LLMs with labeled ATT&amp;CK technique/sub-technique descriptions</a:t>
            </a:r>
          </a:p>
          <a:p>
            <a:pPr marL="514350" indent="-514350">
              <a:buAutoNum type="arabicParenR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2) direct use of decoder-only LLMs (i.e., pre-trained knowledge)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3) use of RAG for decoder-only LLMs with relevant URLs retrieved by finding the most similar attack procedures.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29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24D06-D647-48D7-BF4F-B7D06DD2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Challanges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234FD-8FF8-486B-81B1-B3A9871D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altLang="zh-TW" dirty="0"/>
              <a:t>there are no publicly available datasets that map procedure descriptions into ATT&amp;CK tactic(s)</a:t>
            </a:r>
          </a:p>
          <a:p>
            <a:pPr marL="514350" indent="-514350">
              <a:buAutoNum type="arabicParenR"/>
            </a:pPr>
            <a:endParaRPr lang="en-US" altLang="zh-TW" dirty="0"/>
          </a:p>
          <a:p>
            <a:pPr marL="514350" indent="-514350">
              <a:buAutoNum type="arabicParenR"/>
            </a:pPr>
            <a:r>
              <a:rPr lang="en-US" altLang="zh-TW" dirty="0"/>
              <a:t>each procedure can map to multiple ATT&amp;CK tactics that LLMs need to consider</a:t>
            </a:r>
          </a:p>
          <a:p>
            <a:pPr marL="514350" indent="-514350">
              <a:buAutoNum type="arabicParenR"/>
            </a:pPr>
            <a:endParaRPr lang="en-US" altLang="zh-TW" dirty="0"/>
          </a:p>
          <a:p>
            <a:pPr marL="514350" indent="-514350">
              <a:buAutoNum type="arabicParenR"/>
            </a:pPr>
            <a:r>
              <a:rPr lang="en-US" altLang="zh-TW" dirty="0"/>
              <a:t>a well-structured prompt is needed for LLMs to generate desired outputs</a:t>
            </a:r>
          </a:p>
          <a:p>
            <a:pPr marL="514350" indent="-514350">
              <a:buAutoNum type="arabicParenR"/>
            </a:pPr>
            <a:endParaRPr lang="en-US" altLang="zh-TW" dirty="0"/>
          </a:p>
          <a:p>
            <a:pPr marL="514350" indent="-514350">
              <a:buAutoNum type="arabicParenR"/>
            </a:pPr>
            <a:r>
              <a:rPr lang="en-US" altLang="zh-TW" dirty="0"/>
              <a:t>RAG needs to retrieve the most relevant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609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8E21F-D575-42EB-BC6B-B0009688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658BFA-1150-4EE5-AC33-D1C3CAF0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639 descriptions from the MITRE ATT&amp;CK framework be the label</a:t>
            </a:r>
          </a:p>
          <a:p>
            <a:endParaRPr lang="en-US" altLang="zh-TW" dirty="0"/>
          </a:p>
          <a:p>
            <a:r>
              <a:rPr lang="en-US" altLang="zh-TW" dirty="0"/>
              <a:t>gathered 9,532 procedure descriptions along with their corresponding URLs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74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C40110B-67F9-4450-A5E1-08099755F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308" y="1825625"/>
            <a:ext cx="4605383" cy="4351338"/>
          </a:xfr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759D7B3-E380-4F36-A6A0-1F82271B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Datasets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15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68226-5CF4-461B-BF5B-107EB495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Supervised Fine-Tuning of Encoder-Only LLMs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7C0621-22B7-4C41-9FEC-2075B4A36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724"/>
            <a:ext cx="10515600" cy="3035884"/>
          </a:xfrm>
        </p:spPr>
      </p:pic>
    </p:spTree>
    <p:extLst>
      <p:ext uri="{BB962C8B-B14F-4D97-AF65-F5344CB8AC3E}">
        <p14:creationId xmlns:p14="http://schemas.microsoft.com/office/powerpoint/2010/main" val="255706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B3795-3098-403B-AF0D-6053110D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hyperparameters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ADD54D-029B-4B96-9CF0-FE01F5B6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666" y="2143389"/>
            <a:ext cx="6773914" cy="3376877"/>
          </a:xfrm>
        </p:spPr>
      </p:pic>
    </p:spTree>
    <p:extLst>
      <p:ext uri="{BB962C8B-B14F-4D97-AF65-F5344CB8AC3E}">
        <p14:creationId xmlns:p14="http://schemas.microsoft.com/office/powerpoint/2010/main" val="390102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EE566-2A61-49AF-BCDB-14AFACBE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3B2E28-5CCD-4573-870B-B63BBF14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endParaRPr lang="en-US" altLang="zh-TW" dirty="0"/>
          </a:p>
          <a:p>
            <a:r>
              <a:rPr lang="en-US" altLang="zh-TW" dirty="0"/>
              <a:t>Related Works</a:t>
            </a:r>
          </a:p>
          <a:p>
            <a:endParaRPr lang="en-US" altLang="zh-TW" dirty="0"/>
          </a:p>
          <a:p>
            <a:r>
              <a:rPr lang="en-US" altLang="zh-TW" dirty="0"/>
              <a:t>Methodology &amp; Experimental </a:t>
            </a:r>
          </a:p>
          <a:p>
            <a:endParaRPr lang="en-US" altLang="zh-TW" dirty="0"/>
          </a:p>
          <a:p>
            <a:r>
              <a:rPr lang="en-US" altLang="zh-TW" dirty="0"/>
              <a:t>Results &amp; Discussion</a:t>
            </a:r>
          </a:p>
          <a:p>
            <a:endParaRPr lang="en-US" altLang="zh-TW" dirty="0"/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43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C1A2D-BEC8-4E28-BC73-180F7493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Decoder-Only LLMs w/o RAG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04504-CE28-4F51-92B4-7A0F3CA3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OpenAI’s</a:t>
            </a:r>
            <a:r>
              <a:rPr lang="zh-TW" altLang="en-US" dirty="0"/>
              <a:t> </a:t>
            </a:r>
            <a:r>
              <a:rPr lang="en-US" altLang="zh-TW" dirty="0"/>
              <a:t>GPT-3.5-turbo-1106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</a:p>
          <a:p>
            <a:endParaRPr lang="en-US" altLang="zh-TW" dirty="0"/>
          </a:p>
          <a:p>
            <a:r>
              <a:rPr lang="en-US" altLang="zh-TW" dirty="0"/>
              <a:t>temperature parameter to “0”</a:t>
            </a:r>
          </a:p>
          <a:p>
            <a:endParaRPr lang="en-US" altLang="zh-TW" dirty="0"/>
          </a:p>
          <a:p>
            <a:r>
              <a:rPr lang="en-US" altLang="zh-TW" dirty="0"/>
              <a:t>seed number</a:t>
            </a:r>
            <a:r>
              <a:rPr lang="zh-TW" altLang="en-US" dirty="0"/>
              <a:t>（</a:t>
            </a:r>
            <a:r>
              <a:rPr lang="en-US" altLang="zh-TW" dirty="0"/>
              <a:t>1106</a:t>
            </a:r>
            <a:r>
              <a:rPr lang="zh-TW" altLang="en-US" dirty="0"/>
              <a:t>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D26282-22E3-490B-AB4A-5963E2A9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908" y="4196821"/>
            <a:ext cx="60388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630DA-7B1E-4E73-B57E-D4EF2BBF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Decoder-Only LLMs with RAG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1BFA4-53E5-411C-845D-A3330BB2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utilize FAISS5 to find top-3 similar procedures in dataset</a:t>
            </a:r>
          </a:p>
          <a:p>
            <a:endParaRPr lang="en-US" altLang="zh-TW" dirty="0"/>
          </a:p>
          <a:p>
            <a:r>
              <a:rPr lang="en-US" altLang="zh-TW" dirty="0"/>
              <a:t>3 chunks of 8,000 characters with chunk overlap of 500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CE536F-72E0-4DD4-A6C7-FFBED4B5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70" y="3644900"/>
            <a:ext cx="5495925" cy="962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8092B9-10A2-4639-9A8E-DE4A2680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70" y="4643438"/>
            <a:ext cx="54864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6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2CE91-EA32-4CA8-AC58-80FD526D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833" y="2766218"/>
            <a:ext cx="5122333" cy="1325563"/>
          </a:xfrm>
        </p:spPr>
        <p:txBody>
          <a:bodyPr/>
          <a:lstStyle/>
          <a:p>
            <a:r>
              <a:rPr lang="en-US" altLang="zh-TW" sz="4000" dirty="0">
                <a:latin typeface="Aharoni" panose="02010803020104030203" pitchFamily="2" charset="-79"/>
                <a:cs typeface="Aharoni" panose="02010803020104030203" pitchFamily="2" charset="-79"/>
              </a:rPr>
              <a:t>Results &amp; Discussion</a:t>
            </a:r>
            <a:endParaRPr lang="zh-TW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43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79A13-0ECA-4624-94DC-B0B19F3D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SFT of Encoder-Only LLMs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04DB3-F184-4963-9B19-77C514BD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fine-tune the encoder-only LLMs (</a:t>
            </a:r>
            <a:r>
              <a:rPr lang="en-US" altLang="zh-TW" dirty="0" err="1"/>
              <a:t>RoBERTa</a:t>
            </a:r>
            <a:r>
              <a:rPr lang="en-US" altLang="zh-TW" dirty="0"/>
              <a:t>-SFT and </a:t>
            </a:r>
            <a:r>
              <a:rPr lang="en-US" altLang="zh-TW" dirty="0" err="1"/>
              <a:t>SecureBERT</a:t>
            </a:r>
            <a:r>
              <a:rPr lang="en-US" altLang="zh-TW" dirty="0"/>
              <a:t>-SFT) using the curated MITRE ATT&amp;CK enterprise </a:t>
            </a:r>
            <a:r>
              <a:rPr lang="en-US" altLang="zh-TW" dirty="0">
                <a:solidFill>
                  <a:srgbClr val="FF0000"/>
                </a:solidFill>
              </a:rPr>
              <a:t>Tactics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Techniques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Sub-techniques</a:t>
            </a:r>
            <a:r>
              <a:rPr lang="en-US" altLang="zh-TW" dirty="0"/>
              <a:t> descriptions</a:t>
            </a:r>
          </a:p>
          <a:p>
            <a:endParaRPr lang="en-US" altLang="zh-TW" dirty="0"/>
          </a:p>
          <a:p>
            <a:r>
              <a:rPr lang="en-US" altLang="zh-TW" dirty="0"/>
              <a:t>Average F1 score:</a:t>
            </a:r>
          </a:p>
          <a:p>
            <a:pPr lvl="1"/>
            <a:r>
              <a:rPr lang="en-US" altLang="zh-TW" dirty="0"/>
              <a:t>SecureBERT:0.54</a:t>
            </a:r>
          </a:p>
          <a:p>
            <a:pPr lvl="1"/>
            <a:r>
              <a:rPr lang="en-US" altLang="zh-TW" dirty="0"/>
              <a:t>RoBERTa:0.41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SecureBERT</a:t>
            </a:r>
            <a:r>
              <a:rPr lang="en-US" altLang="zh-TW" dirty="0">
                <a:solidFill>
                  <a:srgbClr val="FF0000"/>
                </a:solidFill>
              </a:rPr>
              <a:t> stands for encoder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48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EDA3D-D6FC-4CFD-950F-9E423712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Prompt-Only vs. RAG of GPT-3.5-Turbov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EF0F3C2-D925-4AF3-934A-3417279B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80" y="2003425"/>
            <a:ext cx="9927173" cy="4351338"/>
          </a:xfrm>
        </p:spPr>
      </p:pic>
    </p:spTree>
    <p:extLst>
      <p:ext uri="{BB962C8B-B14F-4D97-AF65-F5344CB8AC3E}">
        <p14:creationId xmlns:p14="http://schemas.microsoft.com/office/powerpoint/2010/main" val="41472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24C66-7657-4CA5-B807-CDD67BC9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Decoder-Only w/ RAG vs. SFT of Encoder-Only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9FA7E-B71F-4545-B897-788260A6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Decoder-only with RAG, we separate the 9,532 procedures into two sub-groups: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1) at least one top-3 URL match to the exact URL of the procedure in     	question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2) no top3 URL matches to the exact URL.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10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AB161-DCB7-4150-AF95-216CD7B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Decoder-Only w/ RAG vs. SFT of Encoder-Only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E7B66BB-D2FC-42B2-B12E-DD5C36793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41" y="1825625"/>
            <a:ext cx="10316517" cy="4351338"/>
          </a:xfrm>
        </p:spPr>
      </p:pic>
    </p:spTree>
    <p:extLst>
      <p:ext uri="{BB962C8B-B14F-4D97-AF65-F5344CB8AC3E}">
        <p14:creationId xmlns:p14="http://schemas.microsoft.com/office/powerpoint/2010/main" val="1109207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1DF30-1D0D-415F-92D3-CECA4606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Examples for Decoder-only w/ RAG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B17E041-B598-4332-84A6-9CCC3DB9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8,543 out of 9,532 descriptions (∼</a:t>
            </a:r>
            <a:r>
              <a:rPr lang="en-US" altLang="zh-TW" dirty="0">
                <a:solidFill>
                  <a:srgbClr val="FF0000"/>
                </a:solidFill>
              </a:rPr>
              <a:t>90</a:t>
            </a:r>
            <a:r>
              <a:rPr lang="en-US" altLang="zh-TW" dirty="0"/>
              <a:t>%), the keywords ‘Tactic:’ or ‘Tactics:’ were in the retrieved chunks</a:t>
            </a:r>
          </a:p>
          <a:p>
            <a:endParaRPr lang="en-US" altLang="zh-TW" dirty="0"/>
          </a:p>
          <a:p>
            <a:r>
              <a:rPr lang="en-US" altLang="zh-TW" dirty="0"/>
              <a:t>RAG in decoder-only models lacks true capability to ‘</a:t>
            </a:r>
            <a:r>
              <a:rPr lang="en-US" altLang="zh-TW" dirty="0">
                <a:solidFill>
                  <a:srgbClr val="FF0000"/>
                </a:solidFill>
              </a:rPr>
              <a:t>interpret</a:t>
            </a:r>
            <a:r>
              <a:rPr lang="en-US" altLang="zh-TW" dirty="0"/>
              <a:t>’ when provided with additional context, and </a:t>
            </a:r>
            <a:r>
              <a:rPr lang="en-US" altLang="zh-TW" dirty="0" err="1"/>
              <a:t>instead,it</a:t>
            </a:r>
            <a:r>
              <a:rPr lang="en-US" altLang="zh-TW" dirty="0"/>
              <a:t> just tries to find the </a:t>
            </a:r>
            <a:r>
              <a:rPr lang="en-US" altLang="zh-TW" dirty="0">
                <a:solidFill>
                  <a:srgbClr val="FF0000"/>
                </a:solidFill>
              </a:rPr>
              <a:t>best guess</a:t>
            </a:r>
          </a:p>
        </p:txBody>
      </p:sp>
    </p:spTree>
    <p:extLst>
      <p:ext uri="{BB962C8B-B14F-4D97-AF65-F5344CB8AC3E}">
        <p14:creationId xmlns:p14="http://schemas.microsoft.com/office/powerpoint/2010/main" val="1790405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C471F-129D-4C51-8B78-242B66A9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2766218"/>
            <a:ext cx="2895600" cy="1325563"/>
          </a:xfrm>
        </p:spPr>
        <p:txBody>
          <a:bodyPr/>
          <a:lstStyle/>
          <a:p>
            <a:r>
              <a:rPr lang="en-US" altLang="zh-TW" sz="40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zh-TW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51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D5288-873F-49E7-8E6B-35CA529B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B7D89-433C-4363-B0FC-8ABA7518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SFT of the small decoder-only language model V.S. RAG-enhanced larger decoder-only LLMs</a:t>
            </a:r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When supplemented with appropriate RAG inputs, decoder-only LLMs have significant improvement.</a:t>
            </a:r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demonstrating the limitations of RAG techniques, particularly when they fail to retrieve the most relevant information.</a:t>
            </a:r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Current decoder-only language models demonstrate high recall rates, but often lack precision.</a:t>
            </a:r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The study demonstrates the lack of ability of decoder-only language models to 'explain' when providing relevant context by providing concrete examples for analysis.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1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21F4-B9C6-49AA-BEA0-C5139E31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67" y="2354791"/>
            <a:ext cx="3606800" cy="1325563"/>
          </a:xfrm>
        </p:spPr>
        <p:txBody>
          <a:bodyPr/>
          <a:lstStyle/>
          <a:p>
            <a:r>
              <a:rPr lang="en-US" altLang="zh-TW" sz="40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zh-TW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57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E22BA-202E-4AD8-BE09-2DE22F5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B244DD-4FE4-4276-8C98-1F2476DAB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3646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FB807F-F0F3-4883-B5E3-118A68F07D16}"/>
              </a:ext>
            </a:extLst>
          </p:cNvPr>
          <p:cNvSpPr/>
          <p:nvPr/>
        </p:nvSpPr>
        <p:spPr>
          <a:xfrm>
            <a:off x="3318933" y="2455333"/>
            <a:ext cx="626534" cy="296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005AA88A-59EC-4AB3-A345-319554CCB4FC}"/>
              </a:ext>
            </a:extLst>
          </p:cNvPr>
          <p:cNvCxnSpPr>
            <a:stCxn id="6" idx="1"/>
          </p:cNvCxnSpPr>
          <p:nvPr/>
        </p:nvCxnSpPr>
        <p:spPr>
          <a:xfrm rot="10800000">
            <a:off x="2717801" y="2091268"/>
            <a:ext cx="601133" cy="5122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CD1E6B-32AF-4649-87BB-C4A01B20D0A1}"/>
              </a:ext>
            </a:extLst>
          </p:cNvPr>
          <p:cNvSpPr txBox="1"/>
          <p:nvPr/>
        </p:nvSpPr>
        <p:spPr>
          <a:xfrm>
            <a:off x="2023534" y="1906602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Tatics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DC3B14-F76A-4A91-BD94-2E867B0EE531}"/>
              </a:ext>
            </a:extLst>
          </p:cNvPr>
          <p:cNvSpPr/>
          <p:nvPr/>
        </p:nvSpPr>
        <p:spPr>
          <a:xfrm>
            <a:off x="939800" y="2868084"/>
            <a:ext cx="863600" cy="2542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62370806-9815-443F-A830-8D4E50C6A12D}"/>
              </a:ext>
            </a:extLst>
          </p:cNvPr>
          <p:cNvCxnSpPr/>
          <p:nvPr/>
        </p:nvCxnSpPr>
        <p:spPr>
          <a:xfrm>
            <a:off x="1803400" y="5207000"/>
            <a:ext cx="1515533" cy="12107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4CD9F2-5098-4AB7-A341-54EF61B5BF3E}"/>
              </a:ext>
            </a:extLst>
          </p:cNvPr>
          <p:cNvSpPr txBox="1"/>
          <p:nvPr/>
        </p:nvSpPr>
        <p:spPr>
          <a:xfrm>
            <a:off x="3403600" y="6233067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Technique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59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E22BA-202E-4AD8-BE09-2DE22F5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E4F64B4-4A2E-4D95-8A50-6566D65C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2" y="1690688"/>
            <a:ext cx="6434667" cy="290671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9ECCA8-A4CC-44E0-8DFB-6C4975C710DD}"/>
              </a:ext>
            </a:extLst>
          </p:cNvPr>
          <p:cNvSpPr txBox="1"/>
          <p:nvPr/>
        </p:nvSpPr>
        <p:spPr>
          <a:xfrm>
            <a:off x="5240866" y="4936066"/>
            <a:ext cx="575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More suitable “Execution” 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131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34079-C900-45A6-835F-4DD9757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Examine three sets of approaches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420ED0-C258-40F2-A77A-21D5BB68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zh-TW" dirty="0"/>
              <a:t>direct use of the decoder-only LLMs (GPT-3.5-Turbo)</a:t>
            </a:r>
          </a:p>
          <a:p>
            <a:pPr marL="514350" indent="-514350">
              <a:buAutoNum type="arabicParenR"/>
            </a:pPr>
            <a:endParaRPr lang="en-US" altLang="zh-TW" dirty="0"/>
          </a:p>
          <a:p>
            <a:pPr marL="514350" indent="-514350">
              <a:buAutoNum type="arabicParenR"/>
            </a:pPr>
            <a:r>
              <a:rPr lang="en-US" altLang="zh-TW" dirty="0"/>
              <a:t>supervised fine-tuning (SFT) of encoder-only LLMs (</a:t>
            </a:r>
            <a:r>
              <a:rPr lang="en-US" altLang="zh-TW" dirty="0" err="1"/>
              <a:t>RoBERTa</a:t>
            </a:r>
            <a:r>
              <a:rPr lang="en-US" altLang="zh-TW" dirty="0"/>
              <a:t> and </a:t>
            </a:r>
            <a:r>
              <a:rPr lang="en-US" altLang="zh-TW" dirty="0" err="1"/>
              <a:t>SecureBERT</a:t>
            </a:r>
            <a:r>
              <a:rPr lang="en-US" altLang="zh-TW" dirty="0"/>
              <a:t>) with ATT&amp;CK descriptions</a:t>
            </a:r>
          </a:p>
          <a:p>
            <a:pPr marL="514350" indent="-514350">
              <a:buAutoNum type="arabicParenR"/>
            </a:pPr>
            <a:endParaRPr lang="en-US" altLang="zh-TW" dirty="0"/>
          </a:p>
          <a:p>
            <a:pPr marL="514350" indent="-514350">
              <a:buAutoNum type="arabicParenR"/>
            </a:pPr>
            <a:r>
              <a:rPr lang="en-US" altLang="zh-TW" dirty="0"/>
              <a:t>the use of RAG on decoder-only LLMs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5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5F43E-F2A1-4633-8F4C-A5B8BC9B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59A31-93DB-488D-929C-2C6009E0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LLMs are an important advancement in the field of Natural Language Processing (NLP) </a:t>
            </a:r>
          </a:p>
          <a:p>
            <a:endParaRPr lang="en-US" altLang="zh-TW" dirty="0"/>
          </a:p>
          <a:p>
            <a:r>
              <a:rPr lang="en-US" altLang="zh-TW" dirty="0"/>
              <a:t>Large number of parameters</a:t>
            </a:r>
          </a:p>
          <a:p>
            <a:endParaRPr lang="en-US" altLang="zh-TW" dirty="0"/>
          </a:p>
          <a:p>
            <a:r>
              <a:rPr lang="en-US" altLang="zh-TW" dirty="0"/>
              <a:t>Wide range of training data</a:t>
            </a:r>
          </a:p>
          <a:p>
            <a:endParaRPr lang="en-US" altLang="zh-TW" dirty="0"/>
          </a:p>
          <a:p>
            <a:r>
              <a:rPr lang="en-US" altLang="zh-TW" dirty="0"/>
              <a:t>Transformer </a:t>
            </a:r>
            <a:r>
              <a:rPr lang="en-US" altLang="zh-TW" dirty="0" err="1"/>
              <a:t>architecture:encoder</a:t>
            </a:r>
            <a:r>
              <a:rPr lang="en-US" altLang="zh-TW" dirty="0"/>
              <a:t>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66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EC8F3-9684-4266-9BBC-ECB96984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Encoder-Only 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C6AC2-A0AC-4337-86EE-12D50545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BERT: a pre-trained encoder-only LLM based on transformers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RoBERTa</a:t>
            </a:r>
            <a:r>
              <a:rPr lang="en-US" altLang="zh-TW" dirty="0"/>
              <a:t>: an extended of BERT’s capabilities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SecureBERT:based</a:t>
            </a:r>
            <a:r>
              <a:rPr lang="en-US" altLang="zh-TW" dirty="0"/>
              <a:t> on </a:t>
            </a:r>
            <a:r>
              <a:rPr lang="en-US" altLang="zh-TW" dirty="0" err="1"/>
              <a:t>RoBERTa</a:t>
            </a:r>
            <a:r>
              <a:rPr lang="en-US" altLang="zh-TW" dirty="0"/>
              <a:t> but specifically fine-tuned with cybersecurity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3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79003-7753-4F09-88D0-ADBCE280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decoder-Only 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26F0D-0311-4139-AD6A-6B19D09C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OpenAI’s</a:t>
            </a:r>
            <a:r>
              <a:rPr lang="zh-TW" altLang="en-US" dirty="0"/>
              <a:t> </a:t>
            </a:r>
            <a:r>
              <a:rPr lang="en-US" altLang="zh-TW" dirty="0"/>
              <a:t>GPT-3.5</a:t>
            </a:r>
          </a:p>
          <a:p>
            <a:endParaRPr lang="en-US" altLang="zh-TW" dirty="0"/>
          </a:p>
          <a:p>
            <a:r>
              <a:rPr lang="en-US" altLang="zh-TW" dirty="0"/>
              <a:t>Meta’s</a:t>
            </a:r>
            <a:r>
              <a:rPr lang="zh-TW" altLang="en-US" dirty="0"/>
              <a:t> </a:t>
            </a:r>
            <a:r>
              <a:rPr lang="en-US" altLang="zh-TW" dirty="0"/>
              <a:t>LLAMA-23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65C0002-5293-49E1-9234-7EBB98D8743B}"/>
              </a:ext>
            </a:extLst>
          </p:cNvPr>
          <p:cNvSpPr txBox="1">
            <a:spLocks/>
          </p:cNvSpPr>
          <p:nvPr/>
        </p:nvSpPr>
        <p:spPr>
          <a:xfrm>
            <a:off x="838200" y="356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EEBB78-858A-4494-AD3B-4AAFD700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82" y="323851"/>
            <a:ext cx="3506895" cy="23652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DC3787-A84E-4908-8392-7AB57731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8" y="3569495"/>
            <a:ext cx="3200401" cy="31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791</Words>
  <Application>Microsoft Office PowerPoint</Application>
  <PresentationFormat>寬螢幕</PresentationFormat>
  <Paragraphs>130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Aharoni</vt:lpstr>
      <vt:lpstr>Arial</vt:lpstr>
      <vt:lpstr>Calibri</vt:lpstr>
      <vt:lpstr>Calibri Light</vt:lpstr>
      <vt:lpstr>Office 佈景主題</vt:lpstr>
      <vt:lpstr>Advancing TTP Analysis: Harnessing the Power of Encoder-Only and Decoder-Only Language Models with Retrieval Augmented Generation</vt:lpstr>
      <vt:lpstr>Outline:</vt:lpstr>
      <vt:lpstr>Introduction</vt:lpstr>
      <vt:lpstr>Introduction</vt:lpstr>
      <vt:lpstr>Introduction</vt:lpstr>
      <vt:lpstr>Examine three sets of approaches</vt:lpstr>
      <vt:lpstr>LLMs</vt:lpstr>
      <vt:lpstr>Encoder-Only Models</vt:lpstr>
      <vt:lpstr>decoder-Only Models</vt:lpstr>
      <vt:lpstr>RAG</vt:lpstr>
      <vt:lpstr>Related Works </vt:lpstr>
      <vt:lpstr>LLM for TTP interpretations</vt:lpstr>
      <vt:lpstr>Methodology &amp; Experimental Design</vt:lpstr>
      <vt:lpstr>Study goal</vt:lpstr>
      <vt:lpstr>Challanges</vt:lpstr>
      <vt:lpstr>Datasets</vt:lpstr>
      <vt:lpstr>Datasets</vt:lpstr>
      <vt:lpstr>Supervised Fine-Tuning of Encoder-Only LLMs</vt:lpstr>
      <vt:lpstr>hyperparameters</vt:lpstr>
      <vt:lpstr>Decoder-Only LLMs w/o RAG</vt:lpstr>
      <vt:lpstr>Decoder-Only LLMs with RAG</vt:lpstr>
      <vt:lpstr>Results &amp; Discussion</vt:lpstr>
      <vt:lpstr>Evaluation of SFT of Encoder-Only LLMs</vt:lpstr>
      <vt:lpstr>Prompt-Only vs. RAG of GPT-3.5-Turbov</vt:lpstr>
      <vt:lpstr>Decoder-Only w/ RAG vs. SFT of Encoder-Only</vt:lpstr>
      <vt:lpstr>Decoder-Only w/ RAG vs. SFT of Encoder-Only</vt:lpstr>
      <vt:lpstr>Specific Examples for Decoder-only w/ RAG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TTP Analysis: Harnessing the Power of Encoder-Only and Decoder-Only Language Models with Retrieval Augmented Generation</dc:title>
  <dc:creator>曹凱翔</dc:creator>
  <cp:lastModifiedBy>曹凱翔</cp:lastModifiedBy>
  <cp:revision>21</cp:revision>
  <dcterms:created xsi:type="dcterms:W3CDTF">2024-03-01T06:59:52Z</dcterms:created>
  <dcterms:modified xsi:type="dcterms:W3CDTF">2024-03-01T12:12:36Z</dcterms:modified>
</cp:coreProperties>
</file>