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77" r:id="rId6"/>
    <p:sldId id="258" r:id="rId7"/>
    <p:sldId id="259" r:id="rId8"/>
    <p:sldId id="272" r:id="rId9"/>
    <p:sldId id="260" r:id="rId10"/>
    <p:sldId id="268" r:id="rId11"/>
    <p:sldId id="262" r:id="rId12"/>
    <p:sldId id="263" r:id="rId13"/>
    <p:sldId id="264" r:id="rId14"/>
    <p:sldId id="266" r:id="rId15"/>
    <p:sldId id="269" r:id="rId16"/>
    <p:sldId id="270" r:id="rId17"/>
    <p:sldId id="275" r:id="rId18"/>
    <p:sldId id="276" r:id="rId19"/>
    <p:sldId id="271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13" autoAdjust="0"/>
  </p:normalViewPr>
  <p:slideViewPr>
    <p:cSldViewPr>
      <p:cViewPr>
        <p:scale>
          <a:sx n="75" d="100"/>
          <a:sy n="75" d="100"/>
        </p:scale>
        <p:origin x="-101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C5AB21-92DD-4A64-9E5C-52B4929CF60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C5AB21-92DD-4A64-9E5C-52B4929CF60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B2BDC6-3B33-4B6B-82B6-C200A1F9EBE4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1FEF18-A854-4125-B5FF-D63EB12B3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6796AE-CE50-401A-986E-C800B27DD469}" type="datetimeFigureOut">
              <a:rPr lang="en-US" smtClean="0">
                <a:solidFill>
                  <a:srgbClr val="438086"/>
                </a:solidFill>
              </a:rPr>
              <a:pPr/>
              <a:t>12-Sep-19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C5AB21-92DD-4A64-9E5C-52B4929CF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55015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cs typeface="Calibri" pitchFamily="34" charset="0"/>
              </a:rPr>
              <a:t>Azil</a:t>
            </a:r>
            <a:r>
              <a:rPr lang="en-US" sz="5400" dirty="0" smtClean="0">
                <a:cs typeface="Calibri" pitchFamily="34" charset="0"/>
              </a:rPr>
              <a:t> </a:t>
            </a:r>
            <a:r>
              <a:rPr lang="en-US" sz="5400" dirty="0" err="1" smtClean="0">
                <a:cs typeface="Calibri" pitchFamily="34" charset="0"/>
              </a:rPr>
              <a:t>za</a:t>
            </a:r>
            <a:r>
              <a:rPr lang="en-US" sz="5400" dirty="0" smtClean="0">
                <a:cs typeface="Calibri" pitchFamily="34" charset="0"/>
              </a:rPr>
              <a:t> </a:t>
            </a:r>
            <a:r>
              <a:rPr lang="en-US" sz="5400" dirty="0" err="1" smtClean="0">
                <a:cs typeface="Calibri" pitchFamily="34" charset="0"/>
              </a:rPr>
              <a:t>pse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803" y="2209799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Projektovanje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softvera</a:t>
            </a:r>
            <a:endParaRPr lang="en-US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7383"/>
            <a:ext cx="2514600" cy="251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257800" y="4288971"/>
            <a:ext cx="2636520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lvl="0">
              <a:spcBef>
                <a:spcPts val="300"/>
              </a:spcBef>
              <a:buClr>
                <a:srgbClr val="A04DA3"/>
              </a:buClr>
            </a:pPr>
            <a:r>
              <a:rPr lang="sr-Latn-BA" sz="2400" dirty="0">
                <a:solidFill>
                  <a:srgbClr val="424456"/>
                </a:solidFill>
                <a:latin typeface="Calibri"/>
              </a:rPr>
              <a:t>Ćulum Rade</a:t>
            </a:r>
          </a:p>
          <a:p>
            <a:pPr marL="64008" lvl="0">
              <a:spcBef>
                <a:spcPts val="300"/>
              </a:spcBef>
              <a:buClr>
                <a:srgbClr val="A04DA3"/>
              </a:buClr>
            </a:pPr>
            <a:r>
              <a:rPr lang="sr-Latn-BA" sz="2400" dirty="0">
                <a:solidFill>
                  <a:srgbClr val="424456"/>
                </a:solidFill>
                <a:latin typeface="Calibri"/>
              </a:rPr>
              <a:t>Aleksić Jelena</a:t>
            </a:r>
          </a:p>
          <a:p>
            <a:pPr marL="64008" lvl="0">
              <a:spcBef>
                <a:spcPts val="300"/>
              </a:spcBef>
              <a:buClr>
                <a:srgbClr val="A04DA3"/>
              </a:buClr>
            </a:pPr>
            <a:r>
              <a:rPr lang="sr-Latn-BA" sz="2400" dirty="0">
                <a:solidFill>
                  <a:srgbClr val="424456"/>
                </a:solidFill>
                <a:latin typeface="Calibri"/>
              </a:rPr>
              <a:t>Lekić Darko</a:t>
            </a:r>
          </a:p>
          <a:p>
            <a:pPr marL="64008" lvl="0">
              <a:spcBef>
                <a:spcPts val="300"/>
              </a:spcBef>
              <a:buClr>
                <a:srgbClr val="A04DA3"/>
              </a:buClr>
            </a:pPr>
            <a:r>
              <a:rPr lang="sr-Latn-BA" sz="2400" dirty="0">
                <a:solidFill>
                  <a:srgbClr val="424456"/>
                </a:solidFill>
                <a:latin typeface="Calibri"/>
              </a:rPr>
              <a:t>Matić Milica</a:t>
            </a:r>
          </a:p>
          <a:p>
            <a:pPr marL="64008" lvl="0">
              <a:spcBef>
                <a:spcPts val="300"/>
              </a:spcBef>
              <a:buClr>
                <a:srgbClr val="A04DA3"/>
              </a:buClr>
            </a:pPr>
            <a:r>
              <a:rPr lang="sr-Latn-BA" sz="2400" dirty="0">
                <a:solidFill>
                  <a:srgbClr val="424456"/>
                </a:solidFill>
                <a:latin typeface="Calibri"/>
              </a:rPr>
              <a:t>Marković Milan</a:t>
            </a:r>
          </a:p>
          <a:p>
            <a:pPr marL="64008" lvl="0">
              <a:spcBef>
                <a:spcPts val="300"/>
              </a:spcBef>
              <a:buClr>
                <a:srgbClr val="A04DA3"/>
              </a:buClr>
            </a:pPr>
            <a:r>
              <a:rPr lang="sr-Latn-BA" sz="2400" dirty="0">
                <a:solidFill>
                  <a:srgbClr val="424456"/>
                </a:solidFill>
                <a:latin typeface="Calibri"/>
              </a:rPr>
              <a:t>Erceg Stefan</a:t>
            </a:r>
          </a:p>
        </p:txBody>
      </p:sp>
    </p:spTree>
    <p:extLst>
      <p:ext uri="{BB962C8B-B14F-4D97-AF65-F5344CB8AC3E}">
        <p14:creationId xmlns:p14="http://schemas.microsoft.com/office/powerpoint/2010/main" val="2136683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r-Latn-BA" dirty="0" smtClean="0"/>
              <a:t>Azil za pse je desktop aplikacija realizovana u programskom jeziku JAVA</a:t>
            </a:r>
          </a:p>
          <a:p>
            <a:pPr>
              <a:lnSpc>
                <a:spcPct val="150000"/>
              </a:lnSpc>
            </a:pPr>
            <a:r>
              <a:rPr lang="sr-Latn-BA" dirty="0" smtClean="0"/>
              <a:t>Baza podataka je realizovana u MySQL jeziku</a:t>
            </a:r>
          </a:p>
          <a:p>
            <a:pPr>
              <a:lnSpc>
                <a:spcPct val="150000"/>
              </a:lnSpc>
            </a:pPr>
            <a:r>
              <a:rPr lang="sr-Latn-BA" dirty="0" smtClean="0"/>
              <a:t>Grafičko okruženje je implementirano pomoću JavaFX-a </a:t>
            </a:r>
          </a:p>
          <a:p>
            <a:pPr>
              <a:lnSpc>
                <a:spcPct val="150000"/>
              </a:lnSpc>
            </a:pPr>
            <a:r>
              <a:rPr lang="sr-Latn-BA" dirty="0" smtClean="0"/>
              <a:t>Za distribuirani sistem kontrole verzija korišten je Git</a:t>
            </a:r>
          </a:p>
        </p:txBody>
      </p:sp>
    </p:spTree>
    <p:extLst>
      <p:ext uri="{BB962C8B-B14F-4D97-AF65-F5344CB8AC3E}">
        <p14:creationId xmlns:p14="http://schemas.microsoft.com/office/powerpoint/2010/main" val="186651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Projektni obrasci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>
            <a:normAutofit/>
          </a:bodyPr>
          <a:lstStyle/>
          <a:p>
            <a:r>
              <a:rPr lang="sr-Latn-BA" dirty="0" smtClean="0"/>
              <a:t>Singleton </a:t>
            </a:r>
          </a:p>
          <a:p>
            <a:pPr marL="411480" lvl="1" indent="0">
              <a:buNone/>
            </a:pPr>
            <a:r>
              <a:rPr lang="sr-Latn-BA" dirty="0"/>
              <a:t>Korišten kod </a:t>
            </a:r>
            <a:r>
              <a:rPr lang="sr-Latn-BA" dirty="0" smtClean="0"/>
              <a:t>ConnectionPool-a</a:t>
            </a:r>
          </a:p>
          <a:p>
            <a:r>
              <a:rPr lang="sr-Latn-BA" dirty="0" smtClean="0"/>
              <a:t>AbstractFactory</a:t>
            </a:r>
          </a:p>
          <a:p>
            <a:pPr marL="411480" lvl="1" indent="0">
              <a:buNone/>
            </a:pPr>
            <a:r>
              <a:rPr lang="sr-Latn-BA" dirty="0"/>
              <a:t>Korišten kod komunikacije sa </a:t>
            </a:r>
            <a:r>
              <a:rPr lang="sr-Latn-BA" dirty="0" smtClean="0"/>
              <a:t>bazom</a:t>
            </a:r>
          </a:p>
          <a:p>
            <a:r>
              <a:rPr lang="sr-Latn-BA" dirty="0" smtClean="0"/>
              <a:t>DAO</a:t>
            </a:r>
          </a:p>
          <a:p>
            <a:pPr marL="411480" lvl="1" indent="0">
              <a:buNone/>
            </a:pPr>
            <a:r>
              <a:rPr lang="sr-Latn-BA" dirty="0"/>
              <a:t>Kontroler za pristup perzistentnom sloju</a:t>
            </a:r>
          </a:p>
          <a:p>
            <a:r>
              <a:rPr lang="sr-Latn-BA" dirty="0" smtClean="0"/>
              <a:t>DTO</a:t>
            </a:r>
          </a:p>
          <a:p>
            <a:pPr marL="411480" lvl="1" indent="0">
              <a:buNone/>
            </a:pPr>
            <a:r>
              <a:rPr lang="sr-Latn-BA" dirty="0" smtClean="0"/>
              <a:t>Ostvarenje perzistencije</a:t>
            </a:r>
          </a:p>
          <a:p>
            <a:pPr marL="118872" indent="0">
              <a:lnSpc>
                <a:spcPct val="150000"/>
              </a:lnSpc>
              <a:buNone/>
            </a:pPr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169586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TF\III godina\6. semestar\Projektovanje softvera\Projekat\Druga Zadaca\DBClass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340"/>
            <a:ext cx="9144000" cy="63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Grafičko okruženje – prijava na sistem</a:t>
            </a:r>
            <a:br>
              <a:rPr lang="sr-Latn-BA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572991" cy="524794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62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Grafičko okruženje – administratorska glavna forma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37142" cy="46308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8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Grafičko okruženje – službenička glavna forma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96200" cy="45926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652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Grafičko okruženje – veterinarska glavna forma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96200" cy="45926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330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Grafičko okruženje – dodavanje psa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5282861" cy="463675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365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Zaduženja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Milica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Mati</a:t>
            </a:r>
            <a:r>
              <a:rPr lang="sr-Latn-BA" b="1" dirty="0" smtClean="0">
                <a:latin typeface="Calibri" pitchFamily="34" charset="0"/>
                <a:cs typeface="Calibri" pitchFamily="34" charset="0"/>
              </a:rPr>
              <a:t>ć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Stefan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Erceg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 GUI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forme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komunikacija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bazom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kontroleri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DAO</a:t>
            </a:r>
            <a:r>
              <a:rPr lang="sr-Latn-B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metode</a:t>
            </a:r>
            <a:endParaRPr lang="sr-Latn-BA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Darko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Leki</a:t>
            </a:r>
            <a:r>
              <a:rPr lang="sr-Latn-BA" b="1" dirty="0" smtClean="0">
                <a:latin typeface="Calibri" pitchFamily="34" charset="0"/>
                <a:cs typeface="Calibri" pitchFamily="34" charset="0"/>
              </a:rPr>
              <a:t>ć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login,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dodavanje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izmjena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korisničkih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naloga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rad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modelu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baze</a:t>
            </a:r>
            <a:endParaRPr lang="sr-Latn-BA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Rade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Ćulum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Milan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Markovi</a:t>
            </a:r>
            <a:r>
              <a:rPr lang="sr-Latn-BA" b="1" dirty="0" smtClean="0">
                <a:latin typeface="Calibri" pitchFamily="34" charset="0"/>
                <a:cs typeface="Calibri" pitchFamily="34" charset="0"/>
              </a:rPr>
              <a:t>ć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Factory Pattern i DAO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model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baze</a:t>
            </a:r>
            <a:endParaRPr lang="sr-Latn-BA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Jelena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Aleksi</a:t>
            </a:r>
            <a:r>
              <a:rPr lang="sr-Latn-BA" b="1" dirty="0" smtClean="0">
                <a:latin typeface="Calibri" pitchFamily="34" charset="0"/>
                <a:cs typeface="Calibri" pitchFamily="34" charset="0"/>
              </a:rPr>
              <a:t>ć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DTO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klase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6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Hvala na pažnji! </a:t>
            </a:r>
            <a:r>
              <a:rPr lang="sr-Latn-BA" dirty="0" smtClean="0">
                <a:sym typeface="Wingdings" panose="05000000000000000000" pitchFamily="2" charset="2"/>
              </a:rPr>
              <a:t> 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09800"/>
            <a:ext cx="6629400" cy="4267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128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Azil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pPr algn="just"/>
            <a:r>
              <a:rPr lang="en-US" dirty="0" err="1" smtClean="0">
                <a:latin typeface="Calibri" pitchFamily="34" charset="0"/>
                <a:cs typeface="Calibri" pitchFamily="34" charset="0"/>
              </a:rPr>
              <a:t>Aplikacija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predstavlja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informacioni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sistem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azila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za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pse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err="1" smtClean="0">
                <a:latin typeface="Calibri" pitchFamily="34" charset="0"/>
                <a:cs typeface="Calibri" pitchFamily="34" charset="0"/>
              </a:rPr>
              <a:t>Glavna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svrha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podr</a:t>
            </a:r>
            <a:r>
              <a:rPr lang="sr-Latn-BA" dirty="0" smtClean="0">
                <a:latin typeface="Calibri" pitchFamily="34" charset="0"/>
                <a:cs typeface="Calibri" pitchFamily="34" charset="0"/>
              </a:rPr>
              <a:t>ška, automatizacija, povećanje performansi i efikasnosti rada</a:t>
            </a:r>
          </a:p>
          <a:p>
            <a:pPr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Aplikacija pruža kontinualno praćenje i evidentiranje svih relevantnih podataka ovog sistema</a:t>
            </a:r>
          </a:p>
          <a:p>
            <a:pPr algn="just"/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392879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Motivacija</a:t>
            </a:r>
            <a:br>
              <a:rPr lang="sr-Latn-BA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sr-Latn-BA" dirty="0" smtClean="0">
                <a:latin typeface="Calibri" pitchFamily="34" charset="0"/>
                <a:cs typeface="Calibri" pitchFamily="34" charset="0"/>
              </a:rPr>
              <a:t>Veliki broj napuštenih pasa lutalica u našem gradu nije zbrinuto u azilu zbog nedostatka softverske podrške za vođenje evidencije</a:t>
            </a:r>
          </a:p>
          <a:p>
            <a:r>
              <a:rPr lang="sr-Latn-BA" dirty="0" smtClean="0">
                <a:latin typeface="Calibri" pitchFamily="34" charset="0"/>
                <a:cs typeface="Calibri" pitchFamily="34" charset="0"/>
              </a:rPr>
              <a:t>Službenici u azilu nisu u mogućnosti dati potencijalnim udomiteljima informacije o svim trenutno prisutnim psima (rasa, pol, starost, itd)</a:t>
            </a:r>
          </a:p>
          <a:p>
            <a:r>
              <a:rPr lang="sr-Latn-BA" dirty="0" smtClean="0">
                <a:latin typeface="Calibri" pitchFamily="34" charset="0"/>
                <a:cs typeface="Calibri" pitchFamily="34" charset="0"/>
              </a:rPr>
              <a:t>Cilj ove aplikacije je da olakša posao svim zaposlenima u azilu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7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pPr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 U aplikaciji se vrši vođenje evidencije o: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psima u azilu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udomljenim psima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zaposlenima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klijentima(udomiteljima)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skladištu lijekova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zdravstvenim kartonima i nalazima</a:t>
            </a:r>
          </a:p>
          <a:p>
            <a:pPr lvl="1" algn="just"/>
            <a:r>
              <a:rPr lang="sr-Latn-BA" dirty="0" smtClean="0">
                <a:latin typeface="Calibri" pitchFamily="34" charset="0"/>
                <a:cs typeface="Calibri" pitchFamily="34" charset="0"/>
              </a:rPr>
              <a:t> kavezima</a:t>
            </a:r>
            <a:endParaRPr lang="sr-Latn-BA" dirty="0">
              <a:latin typeface="Calibri" pitchFamily="34" charset="0"/>
              <a:cs typeface="Calibri" pitchFamily="34" charset="0"/>
            </a:endParaRPr>
          </a:p>
          <a:p>
            <a:pPr marL="576072" indent="-457200"/>
            <a:r>
              <a:rPr lang="sr-Latn-BA" dirty="0" smtClean="0">
                <a:latin typeface="Calibri" pitchFamily="34" charset="0"/>
                <a:cs typeface="Calibri" pitchFamily="34" charset="0"/>
              </a:rPr>
              <a:t>Takođe, aplikacija pruža mogućnost generisanja statistike o udomljenim psima i udomiteljima</a:t>
            </a:r>
          </a:p>
          <a:p>
            <a:pPr marL="118872" indent="0">
              <a:buNone/>
            </a:pPr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287922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sr-Latn-BA" dirty="0" smtClean="0"/>
              <a:t>Projektni ciljevi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Jednostavnost upotrebe</a:t>
            </a:r>
          </a:p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Proširljivost rješenja</a:t>
            </a:r>
          </a:p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Performanse</a:t>
            </a:r>
          </a:p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Mala vjerovatnoća otkaza</a:t>
            </a:r>
          </a:p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Sigurnost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7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BA" dirty="0">
                <a:latin typeface="Calibri" pitchFamily="34" charset="0"/>
                <a:cs typeface="Calibri" pitchFamily="34" charset="0"/>
              </a:rPr>
              <a:t>I</a:t>
            </a:r>
            <a:r>
              <a:rPr lang="sr-Latn-BA" dirty="0" smtClean="0">
                <a:latin typeface="Calibri" pitchFamily="34" charset="0"/>
                <a:cs typeface="Calibri" pitchFamily="34" charset="0"/>
              </a:rPr>
              <a:t>nformacije </a:t>
            </a:r>
            <a:r>
              <a:rPr lang="sr-Latn-BA" dirty="0">
                <a:latin typeface="Calibri" pitchFamily="34" charset="0"/>
                <a:cs typeface="Calibri" pitchFamily="34" charset="0"/>
              </a:rPr>
              <a:t>o eventualnim greškama prilikom rada sistema se evidentiraju u bazu podataka</a:t>
            </a:r>
          </a:p>
          <a:p>
            <a:pPr>
              <a:lnSpc>
                <a:spcPct val="150000"/>
              </a:lnSpc>
            </a:pPr>
            <a:r>
              <a:rPr lang="sr-Latn-BA" dirty="0">
                <a:latin typeface="Calibri" pitchFamily="34" charset="0"/>
                <a:cs typeface="Calibri" pitchFamily="34" charset="0"/>
              </a:rPr>
              <a:t>L</a:t>
            </a:r>
            <a:r>
              <a:rPr lang="sr-Latn-BA" dirty="0" smtClean="0">
                <a:latin typeface="Calibri" pitchFamily="34" charset="0"/>
                <a:cs typeface="Calibri" pitchFamily="34" charset="0"/>
              </a:rPr>
              <a:t>ozinke korisnika sistema se u bazi čuvaju kao hash – vrijednosti, dobijene primjenom kriptografskog algoritma SHA-256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6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sr-Latn-BA" dirty="0" smtClean="0"/>
              <a:t>Arhitekturni stilovi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MVC – Model View Controller</a:t>
            </a:r>
          </a:p>
          <a:p>
            <a:pPr marL="374904" lvl="2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Iskorišten je </a:t>
            </a:r>
            <a:r>
              <a:rPr lang="sr-Latn-BA" dirty="0">
                <a:latin typeface="Calibri" pitchFamily="34" charset="0"/>
                <a:cs typeface="Calibri" pitchFamily="34" charset="0"/>
              </a:rPr>
              <a:t>prilikom implementacije grafičkog okruženja (JavaFX</a:t>
            </a:r>
            <a:r>
              <a:rPr lang="sr-Latn-BA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sr-Latn-BA" dirty="0" smtClean="0">
                <a:latin typeface="Calibri" pitchFamily="34" charset="0"/>
                <a:cs typeface="Calibri" pitchFamily="34" charset="0"/>
              </a:rPr>
              <a:t>Perzistentni sloj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sr-Latn-BA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Baza podataka u kojoj se čuvaju sve informacije o psima, zaposlenima, ugovorima o radu, udomiteljima, itd. (MySQL)</a:t>
            </a:r>
            <a:r>
              <a:rPr lang="sr-Latn-BA" dirty="0" smtClean="0"/>
              <a:t/>
            </a:r>
            <a:br>
              <a:rPr lang="sr-Latn-BA" dirty="0" smtClean="0"/>
            </a:br>
            <a:endParaRPr lang="sr-Latn-BA" dirty="0"/>
          </a:p>
          <a:p>
            <a:pPr lvl="1">
              <a:lnSpc>
                <a:spcPct val="150000"/>
              </a:lnSpc>
            </a:pPr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178460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efan\Desktop\viber_image_2019-09-11_17-52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23"/>
            <a:ext cx="9144000" cy="62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2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>
                <a:latin typeface="Trebuchet MS" pitchFamily="34" charset="0"/>
              </a:rPr>
              <a:t>Funkcionalnosti aplikacije</a:t>
            </a:r>
            <a:br>
              <a:rPr lang="sr-Latn-BA" dirty="0" smtClean="0">
                <a:latin typeface="Trebuchet MS" pitchFamily="34" charset="0"/>
              </a:rPr>
            </a:br>
            <a:endParaRPr lang="en-US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r-Latn-BA" dirty="0" smtClean="0"/>
              <a:t>Aplikacija se sastoji iz tri dijela:</a:t>
            </a:r>
          </a:p>
          <a:p>
            <a:r>
              <a:rPr lang="sr-Latn-BA" dirty="0" smtClean="0"/>
              <a:t>Administratorski – služi za održavanje naloga u aplikaciji, generisanja statistika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BA" dirty="0" smtClean="0"/>
              <a:t>žbenika</a:t>
            </a:r>
          </a:p>
          <a:p>
            <a:r>
              <a:rPr lang="sr-Latn-BA" dirty="0" smtClean="0"/>
              <a:t>Dio za službenika – služi za dodavanje pasa, lijekova i udomitelja u bazu podataka, uvid u informacije o psima i udomiteljima</a:t>
            </a:r>
            <a:r>
              <a:rPr lang="en-US" dirty="0" smtClean="0"/>
              <a:t>,</a:t>
            </a:r>
            <a:r>
              <a:rPr lang="sr-Latn-BA" dirty="0" smtClean="0"/>
              <a:t> itd.</a:t>
            </a:r>
          </a:p>
          <a:p>
            <a:r>
              <a:rPr lang="sr-Latn-BA" dirty="0" smtClean="0"/>
              <a:t>Dio za veterinara – ima uvid u zdravstveni karton psa, modifikuje karton, dodaje nalaze</a:t>
            </a:r>
            <a:r>
              <a:rPr lang="en-US" dirty="0" smtClean="0"/>
              <a:t>,</a:t>
            </a:r>
            <a:r>
              <a:rPr lang="sr-Latn-BA" dirty="0" smtClean="0"/>
              <a:t> uzima lijekove, itd.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9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198</TotalTime>
  <Words>449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Urban</vt:lpstr>
      <vt:lpstr>1_Urban</vt:lpstr>
      <vt:lpstr>2_Urban</vt:lpstr>
      <vt:lpstr>Azil za pse </vt:lpstr>
      <vt:lpstr>Azil za pse </vt:lpstr>
      <vt:lpstr>Motivacija </vt:lpstr>
      <vt:lpstr>PowerPoint Presentation</vt:lpstr>
      <vt:lpstr>Projektni ciljevi </vt:lpstr>
      <vt:lpstr>PowerPoint Presentation</vt:lpstr>
      <vt:lpstr>Arhitekturni stilovi</vt:lpstr>
      <vt:lpstr>PowerPoint Presentation</vt:lpstr>
      <vt:lpstr>Funkcionalnosti aplikacije </vt:lpstr>
      <vt:lpstr>Aplikacija</vt:lpstr>
      <vt:lpstr>Projektni obrasci</vt:lpstr>
      <vt:lpstr>PowerPoint Presentation</vt:lpstr>
      <vt:lpstr>Grafičko okruženje – prijava na sistem </vt:lpstr>
      <vt:lpstr>Grafičko okruženje – administratorska glavna forma</vt:lpstr>
      <vt:lpstr>Grafičko okruženje – službenička glavna forma</vt:lpstr>
      <vt:lpstr>Grafičko okruženje – veterinarska glavna forma</vt:lpstr>
      <vt:lpstr>Grafičko okruženje – dodavanje psa</vt:lpstr>
      <vt:lpstr>Zaduženja </vt:lpstr>
      <vt:lpstr>Hvala na pažnji!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Azil za pse</dc:title>
  <dc:creator>Stefan</dc:creator>
  <cp:lastModifiedBy>Stefan</cp:lastModifiedBy>
  <cp:revision>40</cp:revision>
  <dcterms:created xsi:type="dcterms:W3CDTF">2019-09-11T14:08:10Z</dcterms:created>
  <dcterms:modified xsi:type="dcterms:W3CDTF">2019-09-12T15:07:09Z</dcterms:modified>
</cp:coreProperties>
</file>