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68" r:id="rId6"/>
    <p:sldId id="276" r:id="rId7"/>
    <p:sldId id="277" r:id="rId8"/>
    <p:sldId id="278" r:id="rId9"/>
    <p:sldId id="272" r:id="rId10"/>
    <p:sldId id="270" r:id="rId11"/>
    <p:sldId id="271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BF4FC66-8413-41D0-A045-D8E611E05CB0}">
          <p14:sldIdLst>
            <p14:sldId id="256"/>
            <p14:sldId id="273"/>
            <p14:sldId id="274"/>
            <p14:sldId id="275"/>
            <p14:sldId id="268"/>
            <p14:sldId id="276"/>
            <p14:sldId id="277"/>
            <p14:sldId id="278"/>
            <p14:sldId id="272"/>
            <p14:sldId id="270"/>
            <p14:sldId id="271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62777-CF75-7CD6-A660-0D65CBBA0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1D25FB-8705-0013-A1AE-BC6BD80FB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D2F336-8962-9DC9-F8C1-6D6A4CE6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D15-D9FE-4059-AC0C-F1B5B3446A01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27F4E-02CC-947F-F38B-B5D9470D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EC1C28-1A5C-1942-B682-4DB6DC83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23C8-09AD-453E-9BAC-359CA60AD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1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10FAB-A1CC-5D7F-0B19-4EC3219A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566AE6-BAAA-D575-328C-76D1A086C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46E5BB-D424-E713-2F4E-9B12451B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D15-D9FE-4059-AC0C-F1B5B3446A01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11CD90-020D-3E54-A295-1340A151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30DEA0-0271-DD12-CD70-F500E03C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23C8-09AD-453E-9BAC-359CA60AD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54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7A826C-9B73-D8C0-BD84-40B4DC742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C8F4B0-2FBD-FE4E-BFEB-D118A2A73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0DB063-3BA4-2A40-6476-1AEBCBA4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D15-D9FE-4059-AC0C-F1B5B3446A01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FA2C06-104C-296B-0487-7FDD3E56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AE39B9-F0ED-F1C4-8915-2EFD21EC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23C8-09AD-453E-9BAC-359CA60AD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9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92E06-F8C8-2781-E43A-9A18B072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A94E0-7AA2-886F-401A-7AD864E89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DAF13B-C574-052F-CE87-BF346994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D15-D9FE-4059-AC0C-F1B5B3446A01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9F3AE8-9FB2-31F1-5166-52A72E42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728D9D-3D88-4DBC-7671-FBFA25AD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23C8-09AD-453E-9BAC-359CA60AD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87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CECC9-5A0B-EF6E-525D-A5782DCF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18C42F-70AA-C265-C85A-2BB28CEC2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DCD10A-7FA6-1AF8-F975-87D2F735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D15-D9FE-4059-AC0C-F1B5B3446A01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969CD5-24BB-02D4-C3B4-2AC582EB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5E0940-2EEA-959E-0603-BD992C4E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23C8-09AD-453E-9BAC-359CA60AD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01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36609-AD3B-C581-A178-6F4363A1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1EDC8-A303-547D-4431-DDBF147AE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C94138-0E57-F57F-29EA-0E7C3D96C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53D1A9-937E-D07C-7829-34D37238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D15-D9FE-4059-AC0C-F1B5B3446A01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3EC4FE-5066-5185-243B-45D8816D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F6AE6D-4FE7-9B85-8B1B-3AC9F253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23C8-09AD-453E-9BAC-359CA60AD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0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F5AB4-380F-CE67-2667-83C9ED1E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48E7D0-815F-7A36-19FE-EFD95D6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2932E8-EB4B-D76E-1DEC-83BB78240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1EA1E3-C315-6523-AAB4-1252FC6B0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E4FF6A-4758-5131-224B-162367028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C94777-1421-2159-302C-95532C9B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D15-D9FE-4059-AC0C-F1B5B3446A01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4317BF-B251-CD67-680A-75052E4E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CEE00C-2744-B970-0FBB-61B9A29C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23C8-09AD-453E-9BAC-359CA60AD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05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27A49-C4B8-D6D6-D8F8-BAB2A446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8AD535-09FD-2049-2C84-EB604BA5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D15-D9FE-4059-AC0C-F1B5B3446A01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76095B-56DF-A7DB-392A-76C439A2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584238-86D4-EF0C-391F-56873A5D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23C8-09AD-453E-9BAC-359CA60AD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51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3EDAF02-6992-5D93-D548-DDC3A77A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D15-D9FE-4059-AC0C-F1B5B3446A01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9FB297-4377-3F93-A4A7-9A3C67B0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D60003-9167-BCEF-F435-8537A80F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23C8-09AD-453E-9BAC-359CA60AD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76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0B759-7461-F2C3-312A-F8FC61A6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D8BD4-B7C3-2481-139B-B8FAC6210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35A134-702E-5A6F-9AFF-9DF209D9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D4078B-6378-6A5D-B767-7E77D434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D15-D9FE-4059-AC0C-F1B5B3446A01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469634-E875-AE56-7434-ECF9ADA6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79D903-18FB-5A62-AEBE-C1647724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23C8-09AD-453E-9BAC-359CA60AD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43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3F2AE-527E-78FD-7783-A46CD348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247CE7-02B5-4D74-ACC8-F219DF680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583E36-728A-3C08-E87A-545929C42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C3D973-E150-C9FF-F1FA-8FF81BE4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D15-D9FE-4059-AC0C-F1B5B3446A01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F08650-1437-C449-DAEF-4E823D24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CF163A-B9E0-EAB8-715B-777300F6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23C8-09AD-453E-9BAC-359CA60AD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76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679DD-33D4-E6E1-C7CB-AF1F9246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DD0ADE-2C84-B044-6003-A9615A56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58BF22-9350-025B-0C51-A89D89F04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01D15-D9FE-4059-AC0C-F1B5B3446A01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0D6427-1458-8EA1-1CD8-949973B1C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EB6800-F41D-20AB-5328-310853445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023C8-09AD-453E-9BAC-359CA60AD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74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C63B9-6DF5-54BC-3D5F-FDE79B3DF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Продолжение введения в </a:t>
            </a:r>
            <a:r>
              <a:rPr lang="en-US" dirty="0"/>
              <a:t>CNN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020C4C-00DE-1C7E-A63A-ABE47E502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CNN – </a:t>
            </a:r>
            <a:r>
              <a:rPr lang="ru-RU" dirty="0" err="1"/>
              <a:t>сверточные</a:t>
            </a:r>
            <a:r>
              <a:rPr lang="ru-RU" dirty="0"/>
              <a:t> нейронные сети (</a:t>
            </a:r>
            <a:r>
              <a:rPr lang="en-US" dirty="0"/>
              <a:t>convolutional neural network)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756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504DC-97D6-781D-3A41-80B9D7DC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Архитектуры нейросетей (</a:t>
            </a:r>
            <a:r>
              <a:rPr lang="en-US" dirty="0"/>
              <a:t>VGG)</a:t>
            </a: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8440D74-7719-C145-4A81-4CF335917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86" y="1508726"/>
            <a:ext cx="9924627" cy="481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34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02BF7-2AA1-D0BB-B726-67CC7F6E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Архитектуры нейросетей (</a:t>
            </a:r>
            <a:r>
              <a:rPr lang="en-US" dirty="0" err="1"/>
              <a:t>ResNet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6148" name="Picture 4" descr="Review: ResNet — Winner of ILSVRC 2015 (Image Classification, Localization,  Detection) | by Sik-Ho Tsang | Towards Data Science">
            <a:extLst>
              <a:ext uri="{FF2B5EF4-FFF2-40B4-BE49-F238E27FC236}">
                <a16:creationId xmlns:a16="http://schemas.microsoft.com/office/drawing/2014/main" id="{F8893B21-7224-B780-436F-CA7B5F4F1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1375966"/>
            <a:ext cx="11630025" cy="511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7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EEDE0-A77E-C873-8D47-F5183A72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  <a:endParaRPr lang="ru-RU" dirty="0"/>
          </a:p>
        </p:txBody>
      </p:sp>
      <p:pic>
        <p:nvPicPr>
          <p:cNvPr id="7170" name="Picture 2" descr="Introducing Transfer Learning as Your Next Engine to Drive Future  Innovations | by Robotic Automation Expert (RAX) | DataDrivenInvestor">
            <a:extLst>
              <a:ext uri="{FF2B5EF4-FFF2-40B4-BE49-F238E27FC236}">
                <a16:creationId xmlns:a16="http://schemas.microsoft.com/office/drawing/2014/main" id="{078AF080-0365-B500-C43D-48B971B0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408387"/>
            <a:ext cx="9525000" cy="532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20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0C177-5215-D54C-8F99-5ADBE978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/>
              <a:t>Transfer Learning</a:t>
            </a:r>
            <a:endParaRPr lang="ru-RU" dirty="0"/>
          </a:p>
        </p:txBody>
      </p:sp>
      <p:pic>
        <p:nvPicPr>
          <p:cNvPr id="8194" name="Picture 2" descr="Transfer Learning | Papers With Code">
            <a:extLst>
              <a:ext uri="{FF2B5EF4-FFF2-40B4-BE49-F238E27FC236}">
                <a16:creationId xmlns:a16="http://schemas.microsoft.com/office/drawing/2014/main" id="{449B842F-9D98-3B3B-AF96-0BC3C3E9C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536" y="1690688"/>
            <a:ext cx="4744436" cy="474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9963AFE5-FF02-803F-4FDB-52C195448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2393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/>
              <a:t>Замораживаем слои все слои исходной нейросети.</a:t>
            </a:r>
          </a:p>
          <a:p>
            <a:pPr marL="514350" indent="-514350">
              <a:buAutoNum type="arabicPeriod"/>
            </a:pPr>
            <a:r>
              <a:rPr lang="ru-RU" dirty="0"/>
              <a:t>Удаляем последние слои</a:t>
            </a:r>
          </a:p>
          <a:p>
            <a:pPr marL="514350" indent="-514350">
              <a:buAutoNum type="arabicPeriod"/>
            </a:pPr>
            <a:r>
              <a:rPr lang="ru-RU" dirty="0"/>
              <a:t>Добавляем нужные для нашей задачи слои (например, в исходной задаче было 1000 классов, а хотим предсказывать 2)</a:t>
            </a:r>
          </a:p>
          <a:p>
            <a:pPr marL="514350" indent="-514350">
              <a:buAutoNum type="arabicPeriod"/>
            </a:pPr>
            <a:r>
              <a:rPr lang="ru-RU" dirty="0"/>
              <a:t>Тренируем только последние слои модифицированной нейросети.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050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A8FC1-00B9-FC4C-4878-BEFA20FB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 из документации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14D453-1EBF-6C34-CC79-9B44DC694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61" y="1585171"/>
            <a:ext cx="8634878" cy="482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49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0F871-0F00-AFE9-B398-0C74524D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код</a:t>
            </a:r>
          </a:p>
        </p:txBody>
      </p:sp>
    </p:spTree>
    <p:extLst>
      <p:ext uri="{BB962C8B-B14F-4D97-AF65-F5344CB8AC3E}">
        <p14:creationId xmlns:p14="http://schemas.microsoft.com/office/powerpoint/2010/main" val="349936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D646F-9E97-D815-6E15-4316F7D8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063"/>
            <a:ext cx="10515600" cy="1325563"/>
          </a:xfrm>
        </p:spPr>
        <p:txBody>
          <a:bodyPr/>
          <a:lstStyle/>
          <a:p>
            <a:r>
              <a:rPr lang="en-US" dirty="0"/>
              <a:t>Recap: </a:t>
            </a:r>
            <a:r>
              <a:rPr lang="ru-RU" dirty="0"/>
              <a:t>свертки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A9E0D3-AF7F-0F7C-B27F-E619D3DDE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62" y="1627626"/>
            <a:ext cx="3762375" cy="427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B069E3-05D3-9100-F50C-7F9707414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255" y="1838265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593CEBE-8428-F70C-63C8-2308F242E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06640"/>
              </p:ext>
            </p:extLst>
          </p:nvPr>
        </p:nvGraphicFramePr>
        <p:xfrm>
          <a:off x="5135563" y="873519"/>
          <a:ext cx="19208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291">
                  <a:extLst>
                    <a:ext uri="{9D8B030D-6E8A-4147-A177-3AD203B41FA5}">
                      <a16:colId xmlns:a16="http://schemas.microsoft.com/office/drawing/2014/main" val="2667123769"/>
                    </a:ext>
                  </a:extLst>
                </a:gridCol>
                <a:gridCol w="640291">
                  <a:extLst>
                    <a:ext uri="{9D8B030D-6E8A-4147-A177-3AD203B41FA5}">
                      <a16:colId xmlns:a16="http://schemas.microsoft.com/office/drawing/2014/main" val="525058945"/>
                    </a:ext>
                  </a:extLst>
                </a:gridCol>
                <a:gridCol w="640291">
                  <a:extLst>
                    <a:ext uri="{9D8B030D-6E8A-4147-A177-3AD203B41FA5}">
                      <a16:colId xmlns:a16="http://schemas.microsoft.com/office/drawing/2014/main" val="275101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01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7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20585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4ECF58-1C60-EEA8-54A8-8D18204BB3CF}"/>
              </a:ext>
            </a:extLst>
          </p:cNvPr>
          <p:cNvSpPr txBox="1"/>
          <p:nvPr/>
        </p:nvSpPr>
        <p:spPr>
          <a:xfrm>
            <a:off x="8534400" y="1877616"/>
            <a:ext cx="3331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следует помнить:</a:t>
            </a:r>
          </a:p>
          <a:p>
            <a:pPr marL="342900" indent="-342900">
              <a:buAutoNum type="arabicPeriod"/>
            </a:pPr>
            <a:r>
              <a:rPr lang="ru-RU" b="1" dirty="0"/>
              <a:t>Одно</a:t>
            </a:r>
            <a:r>
              <a:rPr lang="ru-RU" dirty="0"/>
              <a:t> ядро свертки на </a:t>
            </a:r>
            <a:r>
              <a:rPr lang="ru-RU" b="1" dirty="0"/>
              <a:t>один </a:t>
            </a:r>
            <a:r>
              <a:rPr lang="ru-RU" dirty="0"/>
              <a:t>слой. То есть, если получаем из 3 каналов 70 каналов, будет 70 </a:t>
            </a:r>
            <a:r>
              <a:rPr lang="ru-RU" dirty="0" err="1"/>
              <a:t>сверточных</a:t>
            </a:r>
            <a:r>
              <a:rPr lang="ru-RU" dirty="0"/>
              <a:t> слоев и суммарно 70 ядер свертки.</a:t>
            </a:r>
          </a:p>
          <a:p>
            <a:pPr marL="342900" indent="-342900">
              <a:buAutoNum type="arabicPeriod"/>
            </a:pPr>
            <a:r>
              <a:rPr lang="ru-RU" dirty="0"/>
              <a:t>Каждый слой отвечает за один паттерн. Чем больше слоев делаем, тем больше признаков можем выделить.</a:t>
            </a:r>
          </a:p>
          <a:p>
            <a:pPr marL="342900" indent="-342900">
              <a:buAutoNum type="arabicPeriod"/>
            </a:pPr>
            <a:r>
              <a:rPr lang="ru-RU" i="1" dirty="0"/>
              <a:t>Ядра свертки </a:t>
            </a:r>
            <a:r>
              <a:rPr lang="ru-RU" dirty="0"/>
              <a:t>– </a:t>
            </a:r>
            <a:r>
              <a:rPr lang="ru-RU" b="1" dirty="0"/>
              <a:t>параметры</a:t>
            </a:r>
            <a:r>
              <a:rPr lang="ru-RU" dirty="0"/>
              <a:t> модели, т.е. они задаются </a:t>
            </a:r>
            <a:r>
              <a:rPr lang="ru-RU" b="1" dirty="0"/>
              <a:t>случайным образом </a:t>
            </a:r>
            <a:r>
              <a:rPr lang="ru-RU" dirty="0"/>
              <a:t>и впоследствии </a:t>
            </a:r>
            <a:r>
              <a:rPr lang="ru-RU" b="1" dirty="0"/>
              <a:t>меняются</a:t>
            </a:r>
            <a:r>
              <a:rPr lang="ru-RU" dirty="0"/>
              <a:t> в </a:t>
            </a:r>
            <a:r>
              <a:rPr lang="ru-RU" b="1" dirty="0"/>
              <a:t>процессе обучения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55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ADD5A-A38F-78CD-BF01-2CA50AEB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ru-RU" dirty="0"/>
              <a:t>пример свертки в последних </a:t>
            </a:r>
            <a:r>
              <a:rPr lang="ru-RU" dirty="0" err="1"/>
              <a:t>сверточных</a:t>
            </a:r>
            <a:r>
              <a:rPr lang="ru-RU" dirty="0"/>
              <a:t> слоях</a:t>
            </a:r>
          </a:p>
        </p:txBody>
      </p:sp>
      <p:pic>
        <p:nvPicPr>
          <p:cNvPr id="1026" name="Picture 2" descr="machine learning - Intuitive understanding of 1D, 2D, and 3D convolutions  in convolutional neural networks - Stack Overflow">
            <a:extLst>
              <a:ext uri="{FF2B5EF4-FFF2-40B4-BE49-F238E27FC236}">
                <a16:creationId xmlns:a16="http://schemas.microsoft.com/office/drawing/2014/main" id="{CC69FAD0-3200-A0A2-43D1-731D70CA4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1878232"/>
            <a:ext cx="104298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35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7E66C-E461-FC91-14C2-5163C46E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MaxPool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3052621-AEC6-17FE-C47D-BFFD8D5C1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1312864"/>
            <a:ext cx="37719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F6702F-8E13-BADB-4E3D-BB19962C24A5}"/>
              </a:ext>
            </a:extLst>
          </p:cNvPr>
          <p:cNvSpPr txBox="1"/>
          <p:nvPr/>
        </p:nvSpPr>
        <p:spPr>
          <a:xfrm>
            <a:off x="5822731" y="1950636"/>
            <a:ext cx="412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Нужен для снижения размерности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Вычленяет самые главные признаки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A732B-0AF2-AC5D-7379-D88C09050D27}"/>
              </a:ext>
            </a:extLst>
          </p:cNvPr>
          <p:cNvSpPr txBox="1"/>
          <p:nvPr/>
        </p:nvSpPr>
        <p:spPr>
          <a:xfrm>
            <a:off x="1768694" y="3844780"/>
            <a:ext cx="4727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Новая информация – есть глобальный </a:t>
            </a:r>
            <a:r>
              <a:rPr lang="ru-RU" dirty="0" err="1"/>
              <a:t>пулинг</a:t>
            </a:r>
            <a:endParaRPr lang="ru-RU" dirty="0"/>
          </a:p>
        </p:txBody>
      </p:sp>
      <p:pic>
        <p:nvPicPr>
          <p:cNvPr id="2050" name="Picture 2" descr="The difference of max-pooling and global max-pooling. | Download Scientific  Diagram">
            <a:extLst>
              <a:ext uri="{FF2B5EF4-FFF2-40B4-BE49-F238E27FC236}">
                <a16:creationId xmlns:a16="http://schemas.microsoft.com/office/drawing/2014/main" id="{152BD303-2634-FCB1-52B2-C5D7A6FA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" y="4223843"/>
            <a:ext cx="8096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492713A-1F36-EC64-9188-7F0AF46B648E}"/>
              </a:ext>
            </a:extLst>
          </p:cNvPr>
          <p:cNvCxnSpPr/>
          <p:nvPr/>
        </p:nvCxnSpPr>
        <p:spPr>
          <a:xfrm>
            <a:off x="84083" y="3675064"/>
            <a:ext cx="119502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Global Average Pooling Layers for Object Localization">
            <a:extLst>
              <a:ext uri="{FF2B5EF4-FFF2-40B4-BE49-F238E27FC236}">
                <a16:creationId xmlns:a16="http://schemas.microsoft.com/office/drawing/2014/main" id="{43A18BF2-C9BD-3EC7-A466-442782E6C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905" y="4223843"/>
            <a:ext cx="3854012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7B9B2063-A504-764E-FC8F-F03BCAE037AF}"/>
              </a:ext>
            </a:extLst>
          </p:cNvPr>
          <p:cNvCxnSpPr/>
          <p:nvPr/>
        </p:nvCxnSpPr>
        <p:spPr>
          <a:xfrm flipV="1">
            <a:off x="8253905" y="3675064"/>
            <a:ext cx="0" cy="31829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7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1075B-606C-9A3E-DF8E-76C20A71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Батч</a:t>
            </a:r>
            <a:r>
              <a:rPr lang="ru-RU" dirty="0"/>
              <a:t> нормализация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71108C-EB44-BF75-B0F5-3D1903B6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2525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Заключается в придании </a:t>
            </a:r>
            <a:r>
              <a:rPr lang="ru-RU" sz="2400" b="1" dirty="0"/>
              <a:t>нормального вида </a:t>
            </a:r>
            <a:r>
              <a:rPr lang="ru-RU" sz="2400" dirty="0"/>
              <a:t>распределению признаков</a:t>
            </a:r>
            <a:endParaRPr lang="en-US" sz="2400" dirty="0"/>
          </a:p>
          <a:p>
            <a:r>
              <a:rPr lang="ru-RU" sz="2400" dirty="0"/>
              <a:t>Помогает быстрее сходиться алгоритму оптимизации</a:t>
            </a:r>
          </a:p>
        </p:txBody>
      </p:sp>
      <p:pic>
        <p:nvPicPr>
          <p:cNvPr id="3074" name="Picture 2" descr="How does Batch Normalization Help Optimization? – gradient science">
            <a:extLst>
              <a:ext uri="{FF2B5EF4-FFF2-40B4-BE49-F238E27FC236}">
                <a16:creationId xmlns:a16="http://schemas.microsoft.com/office/drawing/2014/main" id="{DB930B76-FB92-9802-AC0B-F1B4AED8B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207" y="206375"/>
            <a:ext cx="4962525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02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399F7-1D7B-C922-C991-6E7EA844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Батч</a:t>
            </a:r>
            <a:r>
              <a:rPr lang="ru-RU" dirty="0"/>
              <a:t> нормализация: куда ставить?</a:t>
            </a:r>
          </a:p>
        </p:txBody>
      </p:sp>
      <p:pic>
        <p:nvPicPr>
          <p:cNvPr id="4098" name="Picture 2" descr="Architecture of the tested model. BaN, Batch Normalization. | Download  Scientific Diagram">
            <a:extLst>
              <a:ext uri="{FF2B5EF4-FFF2-40B4-BE49-F238E27FC236}">
                <a16:creationId xmlns:a16="http://schemas.microsoft.com/office/drawing/2014/main" id="{C8EC9F1A-2819-D7A4-A098-DF7C36EC4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82" y="1349265"/>
            <a:ext cx="80962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80DD5D-46A0-9E1C-BA74-A2C3B96A5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18" t="29272" r="34224" b="38544"/>
          <a:stretch/>
        </p:blipFill>
        <p:spPr>
          <a:xfrm>
            <a:off x="1114096" y="3722741"/>
            <a:ext cx="7268834" cy="29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2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B22AD-473B-F7DE-70F3-9EB4B463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063"/>
            <a:ext cx="10515600" cy="1325563"/>
          </a:xfrm>
        </p:spPr>
        <p:txBody>
          <a:bodyPr/>
          <a:lstStyle/>
          <a:p>
            <a:r>
              <a:rPr lang="ru-RU" dirty="0"/>
              <a:t>Если сети глубокие, то есть проблемы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F3E64C-292F-2B2A-B7C1-63037B162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Проблема – затухающий градиент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Пример: 6 слоев</a:t>
                </a:r>
                <a:r>
                  <a:rPr lang="en-US" dirty="0"/>
                  <a:t>: A, B, C, D, E, F.</a:t>
                </a:r>
                <a:br>
                  <a:rPr lang="en-US" dirty="0"/>
                </a:br>
                <a:r>
                  <a:rPr lang="ru-RU" dirty="0"/>
                  <a:t>На выходе получаем </a:t>
                </a:r>
                <a:r>
                  <a:rPr lang="ru-RU" dirty="0" err="1"/>
                  <a:t>лосс</a:t>
                </a:r>
                <a:r>
                  <a:rPr lang="ru-RU" dirty="0"/>
                  <a:t> </a:t>
                </a:r>
                <a:r>
                  <a:rPr lang="en-US" dirty="0"/>
                  <a:t>L.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Для последнего слоя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dL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den>
                    </m:f>
                  </m:oMath>
                </a14:m>
                <a:r>
                  <a:rPr lang="ru-RU" dirty="0"/>
                  <a:t> все просто. Для </a:t>
                </a:r>
                <a:r>
                  <a:rPr lang="en-US" dirty="0"/>
                  <a:t>E </a:t>
                </a:r>
                <a:r>
                  <a:rPr lang="ru-RU" dirty="0"/>
                  <a:t>слоя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  <a:r>
                  <a:rPr lang="ru-RU" dirty="0"/>
                  <a:t>Для А слоя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𝑑𝐹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𝑑𝐸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𝑑𝐷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𝑑𝐷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𝑑𝐶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F3E64C-292F-2B2A-B7C1-63037B162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GitHub - Vercaca/NN-Backpropagation: Implement a Neural Network trained  with back propagation in Python">
            <a:extLst>
              <a:ext uri="{FF2B5EF4-FFF2-40B4-BE49-F238E27FC236}">
                <a16:creationId xmlns:a16="http://schemas.microsoft.com/office/drawing/2014/main" id="{4085A872-D903-2E9B-B10B-51270106A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55"/>
          <a:stretch/>
        </p:blipFill>
        <p:spPr bwMode="auto">
          <a:xfrm>
            <a:off x="6611006" y="1364237"/>
            <a:ext cx="5189483" cy="334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27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C4963-4B31-2276-C7F6-BDE7EF44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Затухающий градиент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F01F1-2C23-C9E3-0328-A553BBE80F55}"/>
                  </a:ext>
                </a:extLst>
              </p:cNvPr>
              <p:cNvSpPr txBox="1"/>
              <p:nvPr/>
            </p:nvSpPr>
            <p:spPr>
              <a:xfrm>
                <a:off x="838200" y="1444883"/>
                <a:ext cx="6096000" cy="624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Для А слоя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𝑑𝐹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𝑑𝐸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𝑑𝐷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𝑑𝐷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𝑑𝐶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den>
                    </m:f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F01F1-2C23-C9E3-0328-A553BBE80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44883"/>
                <a:ext cx="6096000" cy="624658"/>
              </a:xfrm>
              <a:prstGeom prst="rect">
                <a:avLst/>
              </a:prstGeom>
              <a:blipFill>
                <a:blip r:embed="rId2"/>
                <a:stretch>
                  <a:fillRect l="-1600" b="-9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Activation Functions for Deep Learning | by Mehmet Toprak | Medium">
            <a:extLst>
              <a:ext uri="{FF2B5EF4-FFF2-40B4-BE49-F238E27FC236}">
                <a16:creationId xmlns:a16="http://schemas.microsoft.com/office/drawing/2014/main" id="{BB5D5FFC-86C7-22B9-C922-2552E03D6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776" y="1849821"/>
            <a:ext cx="5662448" cy="382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48EEB-D308-26CC-0819-F2A0BCA2B412}"/>
              </a:ext>
            </a:extLst>
          </p:cNvPr>
          <p:cNvSpPr txBox="1"/>
          <p:nvPr/>
        </p:nvSpPr>
        <p:spPr>
          <a:xfrm>
            <a:off x="838200" y="2493591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Если функция активации – </a:t>
            </a:r>
            <a:r>
              <a:rPr lang="ru-RU" sz="2400" dirty="0" err="1"/>
              <a:t>сигмоида</a:t>
            </a:r>
            <a:r>
              <a:rPr lang="ru-RU" sz="2400" dirty="0"/>
              <a:t>, то при </a:t>
            </a:r>
            <a:r>
              <a:rPr lang="en-US" sz="2400" dirty="0"/>
              <a:t>|x|&gt;4 </a:t>
            </a:r>
            <a:r>
              <a:rPr lang="ru-RU" sz="2400" dirty="0"/>
              <a:t>градиент стремится к 0.</a:t>
            </a:r>
          </a:p>
          <a:p>
            <a:endParaRPr lang="ru-RU" sz="2400" dirty="0"/>
          </a:p>
          <a:p>
            <a:r>
              <a:rPr lang="ru-RU" sz="2400" dirty="0"/>
              <a:t>Если каждый слой будет линейный слой + </a:t>
            </a:r>
            <a:r>
              <a:rPr lang="ru-RU" sz="2400" dirty="0" err="1"/>
              <a:t>сигмоида</a:t>
            </a:r>
            <a:r>
              <a:rPr lang="ru-RU" sz="2400" dirty="0"/>
              <a:t>, то возможна такая ситуация, что:</a:t>
            </a:r>
          </a:p>
          <a:p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A9E0CB-70AE-E8F9-215D-0F644146AD73}"/>
                  </a:ext>
                </a:extLst>
              </p:cNvPr>
              <p:cNvSpPr txBox="1"/>
              <p:nvPr/>
            </p:nvSpPr>
            <p:spPr>
              <a:xfrm>
                <a:off x="838200" y="4612116"/>
                <a:ext cx="6096000" cy="1732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Для А слоя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значение градиента, дошедшего до слоя А. То есть, фактически первые слои почти не обучаются.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A9E0CB-70AE-E8F9-215D-0F644146A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12116"/>
                <a:ext cx="6096000" cy="1732269"/>
              </a:xfrm>
              <a:prstGeom prst="rect">
                <a:avLst/>
              </a:prstGeom>
              <a:blipFill>
                <a:blip r:embed="rId4"/>
                <a:stretch>
                  <a:fillRect l="-1600" r="-1200" b="-7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5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75414-79CE-1B93-4F47-F3C8C3D1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бороться с затухающим градиентом?</a:t>
            </a:r>
          </a:p>
        </p:txBody>
      </p:sp>
      <p:pic>
        <p:nvPicPr>
          <p:cNvPr id="4" name="Picture 2" descr="ResNet: остаточная CNN для классификации изображений">
            <a:extLst>
              <a:ext uri="{FF2B5EF4-FFF2-40B4-BE49-F238E27FC236}">
                <a16:creationId xmlns:a16="http://schemas.microsoft.com/office/drawing/2014/main" id="{F8D21E37-F08D-AD3F-BFF7-D8DFCD8E45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337" y="1825625"/>
            <a:ext cx="77433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839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364</Words>
  <Application>Microsoft Office PowerPoint</Application>
  <PresentationFormat>Широкоэкранный</PresentationFormat>
  <Paragraphs>49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Продолжение введения в CNN</vt:lpstr>
      <vt:lpstr>Recap: свертки</vt:lpstr>
      <vt:lpstr>Recap: пример свертки в последних сверточных слоях</vt:lpstr>
      <vt:lpstr>Recap: MaxPool</vt:lpstr>
      <vt:lpstr>Батч нормализация</vt:lpstr>
      <vt:lpstr>Батч нормализация: куда ставить?</vt:lpstr>
      <vt:lpstr>Если сети глубокие, то есть проблемы</vt:lpstr>
      <vt:lpstr>Затухающий градиент</vt:lpstr>
      <vt:lpstr>Как бороться с затухающим градиентом?</vt:lpstr>
      <vt:lpstr>Архитектуры нейросетей (VGG)</vt:lpstr>
      <vt:lpstr>Архитектуры нейросетей (ResNet)</vt:lpstr>
      <vt:lpstr>Transfer Learning</vt:lpstr>
      <vt:lpstr>Как использовать Transfer Learning</vt:lpstr>
      <vt:lpstr>Пример кода из документации</vt:lpstr>
      <vt:lpstr>Пишем код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CNN</dc:title>
  <dc:creator>Алексей Мышлянов</dc:creator>
  <cp:lastModifiedBy>Алексей Мышлянов</cp:lastModifiedBy>
  <cp:revision>15</cp:revision>
  <dcterms:created xsi:type="dcterms:W3CDTF">2022-11-21T17:45:29Z</dcterms:created>
  <dcterms:modified xsi:type="dcterms:W3CDTF">2022-12-07T12:28:36Z</dcterms:modified>
</cp:coreProperties>
</file>