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/>
        </p:nvSpPr>
        <p:spPr bwMode="hidden">
          <a:xfrm>
            <a:off x="1" y="0"/>
            <a:ext cx="9989103" cy="68580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518968" y="6095767"/>
            <a:ext cx="2255520" cy="640631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8, 2017</a:t>
            </a:fld>
            <a:endParaRPr lang="en-US" sz="1167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5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11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73592" y="0"/>
            <a:ext cx="468702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November 8, 2017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86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/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</p:spTree>
    <p:extLst>
      <p:ext uri="{BB962C8B-B14F-4D97-AF65-F5344CB8AC3E}">
        <p14:creationId xmlns:p14="http://schemas.microsoft.com/office/powerpoint/2010/main" val="2164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November 8, 2017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08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November 8, 2017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57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buNone/>
              <a:defRPr sz="2333">
                <a:solidFill>
                  <a:schemeClr val="tx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8, 2017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</p:spTree>
    <p:extLst>
      <p:ext uri="{BB962C8B-B14F-4D97-AF65-F5344CB8AC3E}">
        <p14:creationId xmlns:p14="http://schemas.microsoft.com/office/powerpoint/2010/main" val="6447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4" name="Text Box 115"/>
          <p:cNvSpPr txBox="1">
            <a:spLocks noChangeArrowheads="1"/>
          </p:cNvSpPr>
          <p:nvPr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November 8, 2017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572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>
                <a:solidFill>
                  <a:schemeClr val="bg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05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tx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8, 2017</a:t>
            </a:fld>
            <a:endParaRPr lang="en-US" sz="1167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136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bg1"/>
                </a:solidFill>
              </a:rPr>
              <a:pPr algn="r" defTabSz="683921">
                <a:spcBef>
                  <a:spcPts val="0"/>
                </a:spcBef>
              </a:pPr>
              <a:t>November 8, 2017</a:t>
            </a:fld>
            <a:endParaRPr lang="en-US" sz="1167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3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8191500" y="895350"/>
            <a:ext cx="4000500" cy="50673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0" y="-1"/>
            <a:ext cx="12192000" cy="68580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84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384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7239001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tx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8, 2017</a:t>
            </a:fld>
            <a:endParaRPr lang="en-US" sz="1167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499" y="533136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498" y="3657600"/>
            <a:ext cx="7239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bg1"/>
                </a:solidFill>
              </a:rPr>
              <a:pPr algn="r" defTabSz="683921">
                <a:spcBef>
                  <a:spcPts val="0"/>
                </a:spcBef>
              </a:pPr>
              <a:t>November 8, 2017</a:t>
            </a:fld>
            <a:endParaRPr lang="en-US" sz="1167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4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499" y="3657600"/>
            <a:ext cx="7239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tx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8, 2017</a:t>
            </a:fld>
            <a:endParaRPr lang="en-US" sz="1167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2" indent="-190492">
              <a:buFont typeface="Arial" pitchFamily="34" charset="0"/>
              <a:buChar char="•"/>
              <a:defRPr/>
            </a:lvl1pPr>
            <a:lvl2pPr marL="380985" indent="-190492">
              <a:spcBef>
                <a:spcPts val="500"/>
              </a:spcBef>
              <a:buFont typeface="Arial" pitchFamily="34" charset="0"/>
              <a:buChar char="–"/>
              <a:defRPr/>
            </a:lvl2pPr>
            <a:lvl3pPr marL="571477" indent="-190492">
              <a:spcBef>
                <a:spcPts val="500"/>
              </a:spcBef>
              <a:buFont typeface="Arial" pitchFamily="34" charset="0"/>
              <a:buChar char="–"/>
              <a:defRPr/>
            </a:lvl3pPr>
            <a:lvl4pPr marL="761970" indent="-190492">
              <a:spcBef>
                <a:spcPts val="500"/>
              </a:spcBef>
              <a:buFont typeface="Arial" pitchFamily="34" charset="0"/>
              <a:buChar char="–"/>
              <a:defRPr/>
            </a:lvl4pPr>
            <a:lvl5pPr marL="952462" indent="-190492">
              <a:spcBef>
                <a:spcPts val="500"/>
              </a:spcBef>
              <a:buFont typeface="Arial" pitchFamily="34" charset="0"/>
              <a:buChar char="–"/>
              <a:defRPr/>
            </a:lvl5pPr>
            <a:lvl6pPr marL="1142954" indent="-190492">
              <a:spcBef>
                <a:spcPts val="500"/>
              </a:spcBef>
              <a:buFont typeface="Arial" pitchFamily="34" charset="0"/>
              <a:buChar char="–"/>
              <a:defRPr baseline="0"/>
            </a:lvl6pPr>
            <a:lvl7pPr marL="1333447" indent="-190492">
              <a:spcBef>
                <a:spcPts val="500"/>
              </a:spcBef>
              <a:buFont typeface="Arial" pitchFamily="34" charset="0"/>
              <a:buChar char="–"/>
              <a:defRPr baseline="0"/>
            </a:lvl7pPr>
            <a:lvl8pPr marL="1523939" indent="-190492">
              <a:spcBef>
                <a:spcPts val="500"/>
              </a:spcBef>
              <a:buFont typeface="Arial" pitchFamily="34" charset="0"/>
              <a:buChar char="–"/>
              <a:defRPr baseline="0"/>
            </a:lvl8pPr>
            <a:lvl9pPr marL="1714431" indent="-190492">
              <a:spcBef>
                <a:spcPts val="5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/>
        </p:nvSpPr>
        <p:spPr bwMode="black">
          <a:xfrm>
            <a:off x="373592" y="0"/>
            <a:ext cx="468702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714500"/>
            <a:ext cx="9334500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8, 2017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65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151" rtl="0" eaLnBrk="1" latinLnBrk="0" hangingPunct="1">
        <a:lnSpc>
          <a:spcPct val="85000"/>
        </a:lnSpc>
        <a:spcBef>
          <a:spcPct val="0"/>
        </a:spcBef>
        <a:buNone/>
        <a:defRPr sz="33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51" rtl="0" eaLnBrk="1" latinLnBrk="0" hangingPunct="1">
        <a:spcBef>
          <a:spcPts val="1000"/>
        </a:spcBef>
        <a:buFontTx/>
        <a:buNone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51" rtl="0" eaLnBrk="1" latinLnBrk="0" hangingPunct="1">
        <a:spcBef>
          <a:spcPts val="1000"/>
        </a:spcBef>
        <a:buFontTx/>
        <a:buNone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190492" indent="-190492" algn="l" defTabSz="1219151" rtl="0" eaLnBrk="1" latinLnBrk="0" hangingPunct="1">
        <a:spcBef>
          <a:spcPts val="1000"/>
        </a:spcBef>
        <a:buFont typeface="Arial" pitchFamily="34" charset="0"/>
        <a:buChar char="•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380985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57147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761970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952462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954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3344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509">
            <a:extLst>
              <a:ext uri="{FF2B5EF4-FFF2-40B4-BE49-F238E27FC236}">
                <a16:creationId xmlns:a16="http://schemas.microsoft.com/office/drawing/2014/main" id="{35380A25-9FBC-4A52-8114-04F3C8CB8E21}"/>
              </a:ext>
            </a:extLst>
          </p:cNvPr>
          <p:cNvGrpSpPr/>
          <p:nvPr/>
        </p:nvGrpSpPr>
        <p:grpSpPr>
          <a:xfrm>
            <a:off x="1173480" y="1693812"/>
            <a:ext cx="9845040" cy="660767"/>
            <a:chOff x="914400" y="1693812"/>
            <a:chExt cx="9845040" cy="66076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7FFA3D-1A69-4CFC-A8E9-64CADCBAEB33}"/>
                </a:ext>
              </a:extLst>
            </p:cNvPr>
            <p:cNvSpPr/>
            <p:nvPr/>
          </p:nvSpPr>
          <p:spPr>
            <a:xfrm>
              <a:off x="914400" y="1714499"/>
              <a:ext cx="1066800" cy="64008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Swagger/</a:t>
              </a:r>
              <a:br>
                <a:rPr lang="en-GB" sz="1000" dirty="0"/>
              </a:br>
              <a:r>
                <a:rPr lang="en-GB" sz="1000" dirty="0" err="1"/>
                <a:t>OpenAPI</a:t>
              </a:r>
              <a:r>
                <a:rPr lang="en-GB" sz="1000" dirty="0"/>
                <a:t> Definition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763C20-9963-4DA6-A4F1-FACEA2F65CA1}"/>
                </a:ext>
              </a:extLst>
            </p:cNvPr>
            <p:cNvSpPr/>
            <p:nvPr/>
          </p:nvSpPr>
          <p:spPr>
            <a:xfrm>
              <a:off x="9692640" y="1714499"/>
              <a:ext cx="1066800" cy="64008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API Deployed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3E8F932-D5DD-4747-958F-80A0CB3A4984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1981200" y="2034539"/>
              <a:ext cx="7711440" cy="0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8FF147-5A6E-4E60-90C8-B52CBC95B5C4}"/>
                </a:ext>
              </a:extLst>
            </p:cNvPr>
            <p:cNvSpPr txBox="1"/>
            <p:nvPr/>
          </p:nvSpPr>
          <p:spPr>
            <a:xfrm>
              <a:off x="4871751" y="1693812"/>
              <a:ext cx="2010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Manual: 2 to 3 Days</a:t>
              </a:r>
            </a:p>
          </p:txBody>
        </p:sp>
      </p:grpSp>
      <p:cxnSp>
        <p:nvCxnSpPr>
          <p:cNvPr id="63" name="Straight Arrow Connector 34">
            <a:extLst>
              <a:ext uri="{FF2B5EF4-FFF2-40B4-BE49-F238E27FC236}">
                <a16:creationId xmlns:a16="http://schemas.microsoft.com/office/drawing/2014/main" id="{967638B1-3B0C-4193-984A-405B30CBD624}"/>
              </a:ext>
            </a:extLst>
          </p:cNvPr>
          <p:cNvCxnSpPr>
            <a:cxnSpLocks/>
            <a:stCxn id="41" idx="2"/>
            <a:endCxn id="46" idx="1"/>
          </p:cNvCxnSpPr>
          <p:nvPr/>
        </p:nvCxnSpPr>
        <p:spPr>
          <a:xfrm rot="5400000">
            <a:off x="568321" y="2780668"/>
            <a:ext cx="1564648" cy="712470"/>
          </a:xfrm>
          <a:prstGeom prst="bentConnector4">
            <a:avLst>
              <a:gd name="adj1" fmla="val 28085"/>
              <a:gd name="adj2" fmla="val 132086"/>
            </a:avLst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34">
            <a:extLst>
              <a:ext uri="{FF2B5EF4-FFF2-40B4-BE49-F238E27FC236}">
                <a16:creationId xmlns:a16="http://schemas.microsoft.com/office/drawing/2014/main" id="{409C1A14-341C-43C2-AFB2-6374112071F8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 flipH="1" flipV="1">
            <a:off x="10485120" y="2354579"/>
            <a:ext cx="712470" cy="1564648"/>
          </a:xfrm>
          <a:prstGeom prst="bentConnector4">
            <a:avLst>
              <a:gd name="adj1" fmla="val -32086"/>
              <a:gd name="adj2" fmla="val 71915"/>
            </a:avLst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Title 3">
            <a:extLst>
              <a:ext uri="{FF2B5EF4-FFF2-40B4-BE49-F238E27FC236}">
                <a16:creationId xmlns:a16="http://schemas.microsoft.com/office/drawing/2014/main" id="{085D5863-1114-4F21-8625-BE6B3573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</p:spPr>
        <p:txBody>
          <a:bodyPr/>
          <a:lstStyle/>
          <a:p>
            <a:r>
              <a:rPr lang="en-GB" sz="2400" b="0" dirty="0"/>
              <a:t>Standard Platform DXC API</a:t>
            </a:r>
            <a:br>
              <a:rPr lang="en-GB" sz="2400" b="0" dirty="0"/>
            </a:br>
            <a:r>
              <a:rPr lang="en-GB" dirty="0"/>
              <a:t>Pre-</a:t>
            </a:r>
            <a:r>
              <a:rPr lang="en-GB" dirty="0" err="1"/>
              <a:t>Buildathon</a:t>
            </a:r>
            <a:r>
              <a:rPr lang="en-GB" dirty="0"/>
              <a:t> Continuous Delivery Pipeline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A141C36-7047-461A-A792-9D73B59BD6C3}"/>
              </a:ext>
            </a:extLst>
          </p:cNvPr>
          <p:cNvSpPr/>
          <p:nvPr/>
        </p:nvSpPr>
        <p:spPr>
          <a:xfrm rot="21420245">
            <a:off x="8088327" y="4748022"/>
            <a:ext cx="1897985" cy="684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Dozens of</a:t>
            </a:r>
            <a:br>
              <a:rPr lang="en-GB" sz="1400" b="1" dirty="0">
                <a:solidFill>
                  <a:schemeClr val="tx1"/>
                </a:solidFill>
              </a:rPr>
            </a:br>
            <a:r>
              <a:rPr lang="en-GB" sz="1400" b="1" dirty="0">
                <a:solidFill>
                  <a:schemeClr val="tx1"/>
                </a:solidFill>
              </a:rPr>
              <a:t>front end APIs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F6CF268-F4E8-4347-8A92-628337EA217C}"/>
              </a:ext>
            </a:extLst>
          </p:cNvPr>
          <p:cNvSpPr/>
          <p:nvPr/>
        </p:nvSpPr>
        <p:spPr>
          <a:xfrm rot="310821">
            <a:off x="9429448" y="5334774"/>
            <a:ext cx="1897985" cy="684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Hundreds of</a:t>
            </a:r>
            <a:br>
              <a:rPr lang="en-GB" sz="1400" b="1" dirty="0">
                <a:solidFill>
                  <a:schemeClr val="tx1"/>
                </a:solidFill>
              </a:rPr>
            </a:br>
            <a:r>
              <a:rPr lang="en-GB" sz="1400" b="1" dirty="0">
                <a:solidFill>
                  <a:schemeClr val="tx1"/>
                </a:solidFill>
              </a:rPr>
              <a:t>back end APIs</a:t>
            </a: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AEF395D-8291-4751-A54D-41F294A082C1}"/>
              </a:ext>
            </a:extLst>
          </p:cNvPr>
          <p:cNvGrpSpPr/>
          <p:nvPr/>
        </p:nvGrpSpPr>
        <p:grpSpPr>
          <a:xfrm>
            <a:off x="994410" y="3233427"/>
            <a:ext cx="10203180" cy="1371600"/>
            <a:chOff x="875064" y="3233427"/>
            <a:chExt cx="10203180" cy="13716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91EC22-5191-468E-87F9-265DE2B83001}"/>
                </a:ext>
              </a:extLst>
            </p:cNvPr>
            <p:cNvSpPr/>
            <p:nvPr/>
          </p:nvSpPr>
          <p:spPr>
            <a:xfrm>
              <a:off x="875064" y="3233427"/>
              <a:ext cx="10203180" cy="137160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000" dirty="0"/>
                <a:t>AWS Console</a:t>
              </a: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1102428" y="3608340"/>
              <a:ext cx="10656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Aft>
                  <a:spcPts val="25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Import API</a:t>
              </a:r>
            </a:p>
          </p:txBody>
        </p: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2364730" y="3608340"/>
              <a:ext cx="105939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Aft>
                  <a:spcPts val="25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Configure API</a:t>
              </a:r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3620822" y="3608340"/>
              <a:ext cx="1028723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Aft>
                  <a:spcPts val="25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Deploy API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4846247" y="3608340"/>
              <a:ext cx="1009654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Aft>
                  <a:spcPts val="25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Define &amp; Set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>
                  <a:solidFill>
                    <a:schemeClr val="bg1"/>
                  </a:solidFill>
                </a:rPr>
                <a:t>Staging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>
                  <a:solidFill>
                    <a:schemeClr val="bg1"/>
                  </a:solidFill>
                </a:rPr>
                <a:t>Variables</a:t>
              </a:r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6052603" y="3608340"/>
              <a:ext cx="1029148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>
                <a:lnSpc>
                  <a:spcPct val="90000"/>
                </a:lnSpc>
                <a:spcAft>
                  <a:spcPts val="25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Create &amp; Link Usage Plan</a:t>
              </a:r>
            </a:p>
          </p:txBody>
        </p:sp>
        <p:sp>
          <p:nvSpPr>
            <p:cNvPr id="112" name="Rectangle 18"/>
            <p:cNvSpPr>
              <a:spLocks noChangeArrowheads="1"/>
            </p:cNvSpPr>
            <p:nvPr/>
          </p:nvSpPr>
          <p:spPr bwMode="auto">
            <a:xfrm>
              <a:off x="7278453" y="3608340"/>
              <a:ext cx="1066586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>
                <a:lnSpc>
                  <a:spcPct val="90000"/>
                </a:lnSpc>
                <a:spcAft>
                  <a:spcPts val="25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Create API Key</a:t>
              </a:r>
            </a:p>
          </p:txBody>
        </p:sp>
        <p:sp>
          <p:nvSpPr>
            <p:cNvPr id="113" name="Rectangle 18"/>
            <p:cNvSpPr>
              <a:spLocks noChangeArrowheads="1"/>
            </p:cNvSpPr>
            <p:nvPr/>
          </p:nvSpPr>
          <p:spPr bwMode="auto">
            <a:xfrm>
              <a:off x="8541741" y="3608340"/>
              <a:ext cx="1048213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>
                <a:lnSpc>
                  <a:spcPct val="90000"/>
                </a:lnSpc>
                <a:spcAft>
                  <a:spcPts val="25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Configure </a:t>
              </a:r>
              <a:r>
                <a:rPr lang="en-US" sz="1000" dirty="0" err="1">
                  <a:solidFill>
                    <a:schemeClr val="bg1"/>
                  </a:solidFill>
                </a:rPr>
                <a:t>CloudWatch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>
                  <a:solidFill>
                    <a:schemeClr val="bg1"/>
                  </a:solidFill>
                </a:rPr>
                <a:t>Logs and Metrics</a:t>
              </a:r>
            </a:p>
          </p:txBody>
        </p:sp>
        <p:cxnSp>
          <p:nvCxnSpPr>
            <p:cNvPr id="79" name="Straight Arrow Connector 14">
              <a:extLst>
                <a:ext uri="{FF2B5EF4-FFF2-40B4-BE49-F238E27FC236}">
                  <a16:creationId xmlns:a16="http://schemas.microsoft.com/office/drawing/2014/main" id="{D03AFFA5-9F39-4192-84FB-8FAF3E69C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629" y="4161786"/>
              <a:ext cx="212442" cy="136723"/>
            </a:xfrm>
            <a:prstGeom prst="curvedConnector4">
              <a:avLst>
                <a:gd name="adj1" fmla="val -107606"/>
                <a:gd name="adj2" fmla="val 267199"/>
              </a:avLst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Arrow Connector 14">
              <a:extLst>
                <a:ext uri="{FF2B5EF4-FFF2-40B4-BE49-F238E27FC236}">
                  <a16:creationId xmlns:a16="http://schemas.microsoft.com/office/drawing/2014/main" id="{9C7158D8-D5CB-4E3B-B6F3-FA7BA1C8F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40" y="4161786"/>
              <a:ext cx="212442" cy="136723"/>
            </a:xfrm>
            <a:prstGeom prst="curvedConnector4">
              <a:avLst>
                <a:gd name="adj1" fmla="val -107606"/>
                <a:gd name="adj2" fmla="val 267199"/>
              </a:avLst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Arrow Connector 14">
              <a:extLst>
                <a:ext uri="{FF2B5EF4-FFF2-40B4-BE49-F238E27FC236}">
                  <a16:creationId xmlns:a16="http://schemas.microsoft.com/office/drawing/2014/main" id="{2B59987F-ACBA-409A-A855-08244F37F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1719" y="4161786"/>
              <a:ext cx="212442" cy="136723"/>
            </a:xfrm>
            <a:prstGeom prst="curvedConnector4">
              <a:avLst>
                <a:gd name="adj1" fmla="val -107606"/>
                <a:gd name="adj2" fmla="val 267199"/>
              </a:avLst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Arrow Connector 14">
              <a:extLst>
                <a:ext uri="{FF2B5EF4-FFF2-40B4-BE49-F238E27FC236}">
                  <a16:creationId xmlns:a16="http://schemas.microsoft.com/office/drawing/2014/main" id="{53F90888-70F9-441A-87DF-E4796404AF43}"/>
                </a:ext>
              </a:extLst>
            </p:cNvPr>
            <p:cNvCxnSpPr>
              <a:cxnSpLocks/>
              <a:stCxn id="31" idx="3"/>
              <a:endCxn id="71" idx="1"/>
            </p:cNvCxnSpPr>
            <p:nvPr/>
          </p:nvCxnSpPr>
          <p:spPr>
            <a:xfrm>
              <a:off x="2168028" y="3951240"/>
              <a:ext cx="196702" cy="0"/>
            </a:xfrm>
            <a:prstGeom prst="straightConnector1">
              <a:avLst/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Straight Arrow Connector 14">
              <a:extLst>
                <a:ext uri="{FF2B5EF4-FFF2-40B4-BE49-F238E27FC236}">
                  <a16:creationId xmlns:a16="http://schemas.microsoft.com/office/drawing/2014/main" id="{FC1CD82F-D687-4DAB-BD08-E9725635956B}"/>
                </a:ext>
              </a:extLst>
            </p:cNvPr>
            <p:cNvCxnSpPr>
              <a:cxnSpLocks/>
              <a:stCxn id="71" idx="3"/>
              <a:endCxn id="86" idx="1"/>
            </p:cNvCxnSpPr>
            <p:nvPr/>
          </p:nvCxnSpPr>
          <p:spPr>
            <a:xfrm>
              <a:off x="3424120" y="3951240"/>
              <a:ext cx="196702" cy="0"/>
            </a:xfrm>
            <a:prstGeom prst="straightConnector1">
              <a:avLst/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4CC39334-AC76-4C31-9CFF-9CA4CBE4DEF0}"/>
                </a:ext>
              </a:extLst>
            </p:cNvPr>
            <p:cNvCxnSpPr>
              <a:cxnSpLocks/>
              <a:stCxn id="86" idx="3"/>
              <a:endCxn id="91" idx="1"/>
            </p:cNvCxnSpPr>
            <p:nvPr/>
          </p:nvCxnSpPr>
          <p:spPr>
            <a:xfrm>
              <a:off x="4649545" y="3951240"/>
              <a:ext cx="196702" cy="0"/>
            </a:xfrm>
            <a:prstGeom prst="straightConnector1">
              <a:avLst/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Arrow Connector 14">
              <a:extLst>
                <a:ext uri="{FF2B5EF4-FFF2-40B4-BE49-F238E27FC236}">
                  <a16:creationId xmlns:a16="http://schemas.microsoft.com/office/drawing/2014/main" id="{8B3E99C0-D843-4662-9A2C-AC9F8703FE75}"/>
                </a:ext>
              </a:extLst>
            </p:cNvPr>
            <p:cNvCxnSpPr>
              <a:cxnSpLocks/>
              <a:stCxn id="91" idx="3"/>
              <a:endCxn id="111" idx="1"/>
            </p:cNvCxnSpPr>
            <p:nvPr/>
          </p:nvCxnSpPr>
          <p:spPr>
            <a:xfrm>
              <a:off x="5855901" y="3951240"/>
              <a:ext cx="196702" cy="0"/>
            </a:xfrm>
            <a:prstGeom prst="straightConnector1">
              <a:avLst/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Arrow Connector 14">
              <a:extLst>
                <a:ext uri="{FF2B5EF4-FFF2-40B4-BE49-F238E27FC236}">
                  <a16:creationId xmlns:a16="http://schemas.microsoft.com/office/drawing/2014/main" id="{8C5E2ABC-FFF6-495A-8E81-E9BE8E356228}"/>
                </a:ext>
              </a:extLst>
            </p:cNvPr>
            <p:cNvCxnSpPr>
              <a:cxnSpLocks/>
              <a:stCxn id="111" idx="3"/>
              <a:endCxn id="112" idx="1"/>
            </p:cNvCxnSpPr>
            <p:nvPr/>
          </p:nvCxnSpPr>
          <p:spPr>
            <a:xfrm>
              <a:off x="7081751" y="3951240"/>
              <a:ext cx="196702" cy="0"/>
            </a:xfrm>
            <a:prstGeom prst="straightConnector1">
              <a:avLst/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Straight Arrow Connector 14">
              <a:extLst>
                <a:ext uri="{FF2B5EF4-FFF2-40B4-BE49-F238E27FC236}">
                  <a16:creationId xmlns:a16="http://schemas.microsoft.com/office/drawing/2014/main" id="{E1734E96-ECB2-454D-AA2B-706EF408DFD8}"/>
                </a:ext>
              </a:extLst>
            </p:cNvPr>
            <p:cNvCxnSpPr>
              <a:cxnSpLocks/>
              <a:stCxn id="112" idx="3"/>
              <a:endCxn id="113" idx="1"/>
            </p:cNvCxnSpPr>
            <p:nvPr/>
          </p:nvCxnSpPr>
          <p:spPr>
            <a:xfrm>
              <a:off x="8345039" y="3951240"/>
              <a:ext cx="196702" cy="0"/>
            </a:xfrm>
            <a:prstGeom prst="straightConnector1">
              <a:avLst/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1" name="Rectangle 18">
              <a:extLst>
                <a:ext uri="{FF2B5EF4-FFF2-40B4-BE49-F238E27FC236}">
                  <a16:creationId xmlns:a16="http://schemas.microsoft.com/office/drawing/2014/main" id="{590AD22D-75AA-420F-9D63-7A393BB8A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6655" y="3608340"/>
              <a:ext cx="1048213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>
                <a:lnSpc>
                  <a:spcPct val="90000"/>
                </a:lnSpc>
                <a:spcAft>
                  <a:spcPts val="25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Redeploy API</a:t>
              </a:r>
            </a:p>
          </p:txBody>
        </p:sp>
        <p:cxnSp>
          <p:nvCxnSpPr>
            <p:cNvPr id="133" name="Straight Arrow Connector 14">
              <a:extLst>
                <a:ext uri="{FF2B5EF4-FFF2-40B4-BE49-F238E27FC236}">
                  <a16:creationId xmlns:a16="http://schemas.microsoft.com/office/drawing/2014/main" id="{2107DAAF-4C35-4A42-99FC-F783EE654A62}"/>
                </a:ext>
              </a:extLst>
            </p:cNvPr>
            <p:cNvCxnSpPr>
              <a:cxnSpLocks/>
              <a:stCxn id="113" idx="3"/>
              <a:endCxn id="131" idx="1"/>
            </p:cNvCxnSpPr>
            <p:nvPr/>
          </p:nvCxnSpPr>
          <p:spPr>
            <a:xfrm>
              <a:off x="9589954" y="3951240"/>
              <a:ext cx="196701" cy="0"/>
            </a:xfrm>
            <a:prstGeom prst="straightConnector1">
              <a:avLst/>
            </a:prstGeom>
            <a:ln w="6350" cap="sq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4358685-566A-4093-B9FB-E5A2681C9914}"/>
              </a:ext>
            </a:extLst>
          </p:cNvPr>
          <p:cNvSpPr/>
          <p:nvPr/>
        </p:nvSpPr>
        <p:spPr>
          <a:xfrm>
            <a:off x="1447800" y="4945543"/>
            <a:ext cx="1464276" cy="68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Iterate</a:t>
            </a:r>
            <a:r>
              <a:rPr lang="en-GB" sz="1400" dirty="0">
                <a:solidFill>
                  <a:schemeClr val="tx1"/>
                </a:solidFill>
              </a:rPr>
              <a:t> to fix </a:t>
            </a:r>
            <a:r>
              <a:rPr lang="en-GB" sz="1400" b="1" dirty="0">
                <a:solidFill>
                  <a:schemeClr val="tx1"/>
                </a:solidFill>
              </a:rPr>
              <a:t>issues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4592042-5EAF-4C82-96A1-82233125D41A}"/>
              </a:ext>
            </a:extLst>
          </p:cNvPr>
          <p:cNvSpPr/>
          <p:nvPr/>
        </p:nvSpPr>
        <p:spPr>
          <a:xfrm>
            <a:off x="4204992" y="4945543"/>
            <a:ext cx="2114266" cy="68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Repeat</a:t>
            </a:r>
            <a:r>
              <a:rPr lang="en-GB" sz="1400" dirty="0">
                <a:solidFill>
                  <a:schemeClr val="tx1"/>
                </a:solidFill>
              </a:rPr>
              <a:t> for each </a:t>
            </a:r>
            <a:r>
              <a:rPr lang="en-GB" sz="1400" b="1" dirty="0">
                <a:solidFill>
                  <a:schemeClr val="tx1"/>
                </a:solidFill>
              </a:rPr>
              <a:t>method/resource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FB146D-C5FA-481B-B645-A8C181E82DBC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1783080" y="4159403"/>
            <a:ext cx="396858" cy="786140"/>
          </a:xfrm>
          <a:prstGeom prst="straightConnector1">
            <a:avLst/>
          </a:prstGeom>
          <a:ln w="6350" cap="sq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859BC04-2AE5-411C-9DF2-CDA1FBE0A8FB}"/>
              </a:ext>
            </a:extLst>
          </p:cNvPr>
          <p:cNvCxnSpPr>
            <a:cxnSpLocks/>
          </p:cNvCxnSpPr>
          <p:nvPr/>
        </p:nvCxnSpPr>
        <p:spPr>
          <a:xfrm flipH="1" flipV="1">
            <a:off x="3051328" y="4211758"/>
            <a:ext cx="1607853" cy="797811"/>
          </a:xfrm>
          <a:prstGeom prst="straightConnector1">
            <a:avLst/>
          </a:prstGeom>
          <a:ln w="6350" cap="sq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CAAE86-C721-47AA-A3D1-20FF10596D3D}"/>
              </a:ext>
            </a:extLst>
          </p:cNvPr>
          <p:cNvCxnSpPr>
            <a:cxnSpLocks/>
          </p:cNvCxnSpPr>
          <p:nvPr/>
        </p:nvCxnSpPr>
        <p:spPr>
          <a:xfrm flipV="1">
            <a:off x="5530571" y="4211758"/>
            <a:ext cx="210494" cy="797813"/>
          </a:xfrm>
          <a:prstGeom prst="straightConnector1">
            <a:avLst/>
          </a:prstGeom>
          <a:ln w="6350" cap="sq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891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EC91A-61AC-47CD-8BDE-15F17206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</p:spPr>
        <p:txBody>
          <a:bodyPr/>
          <a:lstStyle/>
          <a:p>
            <a:r>
              <a:rPr lang="en-GB" sz="2400" b="0" dirty="0"/>
              <a:t>Standard Platform DXC API</a:t>
            </a:r>
            <a:br>
              <a:rPr lang="en-GB" sz="2400" b="0" dirty="0"/>
            </a:br>
            <a:r>
              <a:rPr lang="en-GB" dirty="0"/>
              <a:t>Current Continuous Delivery Pipeline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F18908-D6D3-4578-8E39-7903279853B7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1074420" y="2987039"/>
            <a:ext cx="1394461" cy="129540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4">
            <a:extLst>
              <a:ext uri="{FF2B5EF4-FFF2-40B4-BE49-F238E27FC236}">
                <a16:creationId xmlns:a16="http://schemas.microsoft.com/office/drawing/2014/main" id="{9B3E0A00-76AD-4343-B8D0-BB9D88BD83A7}"/>
              </a:ext>
            </a:extLst>
          </p:cNvPr>
          <p:cNvCxnSpPr>
            <a:cxnSpLocks/>
            <a:stCxn id="26" idx="3"/>
            <a:endCxn id="6" idx="2"/>
          </p:cNvCxnSpPr>
          <p:nvPr/>
        </p:nvCxnSpPr>
        <p:spPr>
          <a:xfrm flipV="1">
            <a:off x="10401300" y="2354579"/>
            <a:ext cx="83820" cy="1394461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97B5CA-4C48-4909-A83F-3D7068529C34}"/>
              </a:ext>
            </a:extLst>
          </p:cNvPr>
          <p:cNvGrpSpPr/>
          <p:nvPr/>
        </p:nvGrpSpPr>
        <p:grpSpPr>
          <a:xfrm>
            <a:off x="1173480" y="1693812"/>
            <a:ext cx="9845040" cy="660767"/>
            <a:chOff x="914400" y="1693812"/>
            <a:chExt cx="9845040" cy="6607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CC6F8E-D5F5-47FD-AF6F-4255C173F435}"/>
                </a:ext>
              </a:extLst>
            </p:cNvPr>
            <p:cNvSpPr/>
            <p:nvPr/>
          </p:nvSpPr>
          <p:spPr>
            <a:xfrm>
              <a:off x="914400" y="1714499"/>
              <a:ext cx="1066800" cy="64008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Swagger/</a:t>
              </a:r>
              <a:br>
                <a:rPr lang="en-GB" sz="1000" dirty="0"/>
              </a:br>
              <a:r>
                <a:rPr lang="en-GB" sz="1000" dirty="0" err="1"/>
                <a:t>OpenAPI</a:t>
              </a:r>
              <a:r>
                <a:rPr lang="en-GB" sz="1000" dirty="0"/>
                <a:t>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EA1842-9F56-49ED-B029-86FB509B67DB}"/>
                </a:ext>
              </a:extLst>
            </p:cNvPr>
            <p:cNvSpPr/>
            <p:nvPr/>
          </p:nvSpPr>
          <p:spPr>
            <a:xfrm>
              <a:off x="9692640" y="1714499"/>
              <a:ext cx="1066800" cy="64008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API Deployed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7E6523-0EAA-4B9F-AD26-7B545037893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981200" y="2034539"/>
              <a:ext cx="7711440" cy="0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7A889B-9D6B-4CB1-B58D-4E456FF78073}"/>
                </a:ext>
              </a:extLst>
            </p:cNvPr>
            <p:cNvSpPr txBox="1"/>
            <p:nvPr/>
          </p:nvSpPr>
          <p:spPr>
            <a:xfrm>
              <a:off x="4871751" y="1693812"/>
              <a:ext cx="1930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Manual: Hour or so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C653F68-8416-41DC-B440-A73D2C93753C}"/>
              </a:ext>
            </a:extLst>
          </p:cNvPr>
          <p:cNvSpPr/>
          <p:nvPr/>
        </p:nvSpPr>
        <p:spPr>
          <a:xfrm>
            <a:off x="1836420" y="3063240"/>
            <a:ext cx="4302728" cy="1371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Development Utilities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48C0F-1E87-4156-9D55-1ABAAD68C8C5}"/>
              </a:ext>
            </a:extLst>
          </p:cNvPr>
          <p:cNvSpPr/>
          <p:nvPr/>
        </p:nvSpPr>
        <p:spPr>
          <a:xfrm>
            <a:off x="2095500" y="3467100"/>
            <a:ext cx="106680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Validate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16BF7-2B79-4F63-8C9D-BBD8FABD53C7}"/>
              </a:ext>
            </a:extLst>
          </p:cNvPr>
          <p:cNvSpPr/>
          <p:nvPr/>
        </p:nvSpPr>
        <p:spPr>
          <a:xfrm>
            <a:off x="3474720" y="3467100"/>
            <a:ext cx="106680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Prime for</a:t>
            </a:r>
            <a:br>
              <a:rPr lang="en-GB" sz="1000" dirty="0"/>
            </a:br>
            <a:r>
              <a:rPr lang="en-GB" sz="1000" dirty="0"/>
              <a:t> 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42978-8490-437B-8B28-18C73EDF7439}"/>
              </a:ext>
            </a:extLst>
          </p:cNvPr>
          <p:cNvSpPr/>
          <p:nvPr/>
        </p:nvSpPr>
        <p:spPr>
          <a:xfrm>
            <a:off x="4853940" y="3474720"/>
            <a:ext cx="106680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Prime for Deploy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51C20-8E01-425F-BBBF-5B409EBBA17A}"/>
              </a:ext>
            </a:extLst>
          </p:cNvPr>
          <p:cNvSpPr/>
          <p:nvPr/>
        </p:nvSpPr>
        <p:spPr>
          <a:xfrm>
            <a:off x="7665720" y="3063240"/>
            <a:ext cx="2735580" cy="1371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Deployment Utilities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13543-01E7-4592-A94F-2AAF3F9981B7}"/>
              </a:ext>
            </a:extLst>
          </p:cNvPr>
          <p:cNvSpPr/>
          <p:nvPr/>
        </p:nvSpPr>
        <p:spPr>
          <a:xfrm>
            <a:off x="7872837" y="3467100"/>
            <a:ext cx="106680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Import</a:t>
            </a:r>
          </a:p>
        </p:txBody>
      </p:sp>
      <p:cxnSp>
        <p:nvCxnSpPr>
          <p:cNvPr id="56" name="Straight Arrow Connector 14">
            <a:extLst>
              <a:ext uri="{FF2B5EF4-FFF2-40B4-BE49-F238E27FC236}">
                <a16:creationId xmlns:a16="http://schemas.microsoft.com/office/drawing/2014/main" id="{9CFAB05B-6024-4C19-BCA9-7EFB55C88CD5}"/>
              </a:ext>
            </a:extLst>
          </p:cNvPr>
          <p:cNvCxnSpPr>
            <a:cxnSpLocks/>
          </p:cNvCxnSpPr>
          <p:nvPr/>
        </p:nvCxnSpPr>
        <p:spPr>
          <a:xfrm flipH="1">
            <a:off x="2944403" y="3970457"/>
            <a:ext cx="212442" cy="136723"/>
          </a:xfrm>
          <a:prstGeom prst="curvedConnector4">
            <a:avLst>
              <a:gd name="adj1" fmla="val -107606"/>
              <a:gd name="adj2" fmla="val 267199"/>
            </a:avLst>
          </a:prstGeom>
          <a:ln w="6350" cap="sq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Arrow Connector 14">
            <a:extLst>
              <a:ext uri="{FF2B5EF4-FFF2-40B4-BE49-F238E27FC236}">
                <a16:creationId xmlns:a16="http://schemas.microsoft.com/office/drawing/2014/main" id="{0791BD62-16F2-4E20-B1B6-B62189D4DAD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62300" y="3787140"/>
            <a:ext cx="312420" cy="0"/>
          </a:xfrm>
          <a:prstGeom prst="straightConnector1">
            <a:avLst/>
          </a:prstGeom>
          <a:ln w="6350" cap="sq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14">
            <a:extLst>
              <a:ext uri="{FF2B5EF4-FFF2-40B4-BE49-F238E27FC236}">
                <a16:creationId xmlns:a16="http://schemas.microsoft.com/office/drawing/2014/main" id="{9DC25600-068A-4845-82F0-C66D176FAF8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541520" y="3787140"/>
            <a:ext cx="312420" cy="0"/>
          </a:xfrm>
          <a:prstGeom prst="straightConnector1">
            <a:avLst/>
          </a:prstGeom>
          <a:ln w="6350" cap="sq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051CF3C-80F3-4054-A576-4972C2980C81}"/>
              </a:ext>
            </a:extLst>
          </p:cNvPr>
          <p:cNvSpPr/>
          <p:nvPr/>
        </p:nvSpPr>
        <p:spPr>
          <a:xfrm>
            <a:off x="9147443" y="3467100"/>
            <a:ext cx="106680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Deploy</a:t>
            </a:r>
          </a:p>
        </p:txBody>
      </p:sp>
      <p:cxnSp>
        <p:nvCxnSpPr>
          <p:cNvPr id="70" name="Straight Arrow Connector 14">
            <a:extLst>
              <a:ext uri="{FF2B5EF4-FFF2-40B4-BE49-F238E27FC236}">
                <a16:creationId xmlns:a16="http://schemas.microsoft.com/office/drawing/2014/main" id="{ED86FD85-7374-4395-AFDA-E544FCFE2E87}"/>
              </a:ext>
            </a:extLst>
          </p:cNvPr>
          <p:cNvCxnSpPr>
            <a:cxnSpLocks/>
            <a:stCxn id="27" idx="3"/>
            <a:endCxn id="67" idx="1"/>
          </p:cNvCxnSpPr>
          <p:nvPr/>
        </p:nvCxnSpPr>
        <p:spPr>
          <a:xfrm>
            <a:off x="8939637" y="3787140"/>
            <a:ext cx="207806" cy="0"/>
          </a:xfrm>
          <a:prstGeom prst="straightConnector1">
            <a:avLst/>
          </a:prstGeom>
          <a:ln w="6350" cap="sq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35913D-21D2-49C8-851D-E620D9FA672C}"/>
              </a:ext>
            </a:extLst>
          </p:cNvPr>
          <p:cNvCxnSpPr>
            <a:cxnSpLocks/>
          </p:cNvCxnSpPr>
          <p:nvPr/>
        </p:nvCxnSpPr>
        <p:spPr>
          <a:xfrm flipV="1">
            <a:off x="1624842" y="4290494"/>
            <a:ext cx="891540" cy="1173046"/>
          </a:xfrm>
          <a:prstGeom prst="straightConnector1">
            <a:avLst/>
          </a:prstGeom>
          <a:ln w="6350" cap="sq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599E88D-3E18-4B32-AB90-EBC9CAF7DF13}"/>
              </a:ext>
            </a:extLst>
          </p:cNvPr>
          <p:cNvSpPr/>
          <p:nvPr/>
        </p:nvSpPr>
        <p:spPr>
          <a:xfrm rot="21164255">
            <a:off x="8505520" y="4992087"/>
            <a:ext cx="288798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No direct AWS Console interaction!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E96300-5060-4E59-955D-63AF34D230E6}"/>
              </a:ext>
            </a:extLst>
          </p:cNvPr>
          <p:cNvCxnSpPr>
            <a:cxnSpLocks/>
          </p:cNvCxnSpPr>
          <p:nvPr/>
        </p:nvCxnSpPr>
        <p:spPr>
          <a:xfrm flipV="1">
            <a:off x="5535001" y="4290494"/>
            <a:ext cx="1969385" cy="1211146"/>
          </a:xfrm>
          <a:prstGeom prst="straightConnector1">
            <a:avLst/>
          </a:prstGeom>
          <a:ln w="6350" cap="sq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959946E-2352-479C-BD8A-0E5C1535F150}"/>
              </a:ext>
            </a:extLst>
          </p:cNvPr>
          <p:cNvSpPr/>
          <p:nvPr/>
        </p:nvSpPr>
        <p:spPr>
          <a:xfrm>
            <a:off x="733302" y="5044440"/>
            <a:ext cx="178308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Utilities </a:t>
            </a:r>
            <a:r>
              <a:rPr lang="en-GB" sz="1400" dirty="0">
                <a:solidFill>
                  <a:schemeClr val="tx1"/>
                </a:solidFill>
              </a:rPr>
              <a:t>called by </a:t>
            </a:r>
            <a:r>
              <a:rPr lang="en-GB" sz="1400" b="1" dirty="0">
                <a:solidFill>
                  <a:schemeClr val="tx1"/>
                </a:solidFill>
              </a:rPr>
              <a:t>Postman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9323A0-109C-499E-80C3-44544FA71101}"/>
              </a:ext>
            </a:extLst>
          </p:cNvPr>
          <p:cNvSpPr/>
          <p:nvPr/>
        </p:nvSpPr>
        <p:spPr>
          <a:xfrm rot="527535">
            <a:off x="8590374" y="427791"/>
            <a:ext cx="318815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Described in…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200" i="1" dirty="0">
                <a:solidFill>
                  <a:schemeClr val="tx1"/>
                </a:solidFill>
              </a:rPr>
              <a:t>API Management Getting Started Guide</a:t>
            </a:r>
            <a:r>
              <a:rPr lang="en-GB" sz="1400" dirty="0">
                <a:solidFill>
                  <a:schemeClr val="tx1"/>
                </a:solidFill>
              </a:rPr>
              <a:t> @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/GDO-CTO/</a:t>
            </a:r>
            <a:r>
              <a:rPr lang="en-GB" sz="1400" b="1" dirty="0" err="1">
                <a:solidFill>
                  <a:schemeClr val="tx1"/>
                </a:solidFill>
              </a:rPr>
              <a:t>pdxc</a:t>
            </a:r>
            <a:r>
              <a:rPr lang="en-GB" sz="1400" b="1" dirty="0">
                <a:solidFill>
                  <a:schemeClr val="tx1"/>
                </a:solidFill>
              </a:rPr>
              <a:t>-integration/docs</a:t>
            </a:r>
            <a:endParaRPr lang="en-GB" sz="1800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9B4C31-0B2F-4339-AD99-73123548E174}"/>
              </a:ext>
            </a:extLst>
          </p:cNvPr>
          <p:cNvCxnSpPr>
            <a:cxnSpLocks/>
          </p:cNvCxnSpPr>
          <p:nvPr/>
        </p:nvCxnSpPr>
        <p:spPr>
          <a:xfrm flipH="1" flipV="1">
            <a:off x="4288223" y="4290494"/>
            <a:ext cx="1224847" cy="1211146"/>
          </a:xfrm>
          <a:prstGeom prst="straightConnector1">
            <a:avLst/>
          </a:prstGeom>
          <a:ln w="6350" cap="sq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416B240-6F4C-4D19-A4D7-4934A1B70DD0}"/>
              </a:ext>
            </a:extLst>
          </p:cNvPr>
          <p:cNvSpPr/>
          <p:nvPr/>
        </p:nvSpPr>
        <p:spPr>
          <a:xfrm>
            <a:off x="4069080" y="5044440"/>
            <a:ext cx="288798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Utilities are APIs </a:t>
            </a:r>
            <a:r>
              <a:rPr lang="en-GB" sz="1400" dirty="0">
                <a:solidFill>
                  <a:schemeClr val="tx1"/>
                </a:solidFill>
              </a:rPr>
              <a:t>hosted in the AWS Gateway </a:t>
            </a:r>
            <a:r>
              <a:rPr lang="en-GB" sz="1400" b="1" dirty="0">
                <a:solidFill>
                  <a:schemeClr val="tx1"/>
                </a:solidFill>
              </a:rPr>
              <a:t>with back end Lambda Functions</a:t>
            </a:r>
            <a:r>
              <a:rPr lang="en-GB" sz="14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CB962A-8D90-4720-8894-001B2C7B1200}"/>
              </a:ext>
            </a:extLst>
          </p:cNvPr>
          <p:cNvGrpSpPr/>
          <p:nvPr/>
        </p:nvGrpSpPr>
        <p:grpSpPr>
          <a:xfrm>
            <a:off x="6139148" y="3474720"/>
            <a:ext cx="1526572" cy="640080"/>
            <a:chOff x="6139148" y="3429000"/>
            <a:chExt cx="1526572" cy="640080"/>
          </a:xfrm>
        </p:grpSpPr>
        <p:cxnSp>
          <p:nvCxnSpPr>
            <p:cNvPr id="42" name="Straight Arrow Connector 34">
              <a:extLst>
                <a:ext uri="{FF2B5EF4-FFF2-40B4-BE49-F238E27FC236}">
                  <a16:creationId xmlns:a16="http://schemas.microsoft.com/office/drawing/2014/main" id="{B5B6C519-9950-41AB-89F6-F4EA1D398E80}"/>
                </a:ext>
              </a:extLst>
            </p:cNvPr>
            <p:cNvCxnSpPr>
              <a:cxnSpLocks/>
              <a:stCxn id="10" idx="3"/>
              <a:endCxn id="101" idx="1"/>
            </p:cNvCxnSpPr>
            <p:nvPr/>
          </p:nvCxnSpPr>
          <p:spPr>
            <a:xfrm>
              <a:off x="6139148" y="3749040"/>
              <a:ext cx="207117" cy="0"/>
            </a:xfrm>
            <a:prstGeom prst="straightConnector1">
              <a:avLst/>
            </a:prstGeom>
            <a:ln w="127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E6B73BB-30A7-4AC3-B717-BD5328F2ACBA}"/>
                </a:ext>
              </a:extLst>
            </p:cNvPr>
            <p:cNvSpPr/>
            <p:nvPr/>
          </p:nvSpPr>
          <p:spPr>
            <a:xfrm>
              <a:off x="6346265" y="3429000"/>
              <a:ext cx="1066800" cy="6400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Deploy</a:t>
              </a:r>
            </a:p>
            <a:p>
              <a:pPr algn="ctr"/>
              <a:r>
                <a:rPr lang="en-GB" sz="1000" dirty="0"/>
                <a:t>Request</a:t>
              </a:r>
            </a:p>
          </p:txBody>
        </p:sp>
        <p:cxnSp>
          <p:nvCxnSpPr>
            <p:cNvPr id="104" name="Straight Arrow Connector 34">
              <a:extLst>
                <a:ext uri="{FF2B5EF4-FFF2-40B4-BE49-F238E27FC236}">
                  <a16:creationId xmlns:a16="http://schemas.microsoft.com/office/drawing/2014/main" id="{AE00F5BA-B3ED-4F1D-BB96-D9D84E0EF0E1}"/>
                </a:ext>
              </a:extLst>
            </p:cNvPr>
            <p:cNvCxnSpPr>
              <a:cxnSpLocks/>
              <a:stCxn id="101" idx="3"/>
              <a:endCxn id="26" idx="1"/>
            </p:cNvCxnSpPr>
            <p:nvPr/>
          </p:nvCxnSpPr>
          <p:spPr>
            <a:xfrm>
              <a:off x="7413065" y="3749040"/>
              <a:ext cx="252655" cy="0"/>
            </a:xfrm>
            <a:prstGeom prst="straightConnector1">
              <a:avLst/>
            </a:prstGeom>
            <a:ln w="127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534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ED00"/>
      </a:accent2>
      <a:accent3>
        <a:srgbClr val="00C9FF"/>
      </a:accent3>
      <a:accent4>
        <a:srgbClr val="666666"/>
      </a:accent4>
      <a:accent5>
        <a:srgbClr val="64FF00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" id="{A7E54DEB-0924-4B91-97D1-841EFD7FF33C}" vid="{349F78CE-022A-4A7A-97F2-5325C4E025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220</TotalTime>
  <Words>105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DXC</vt:lpstr>
      <vt:lpstr>Standard Platform DXC API Pre-Buildathon Continuous Delivery Pipeline</vt:lpstr>
      <vt:lpstr>Standard Platform DXC API Current Continuous Delivery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Platform DXC API Pre-Buildathon Continuous Delivery Pipeline</dc:title>
  <dc:creator>White, Peter J</dc:creator>
  <cp:lastModifiedBy>White, Peter J</cp:lastModifiedBy>
  <cp:revision>12</cp:revision>
  <dcterms:created xsi:type="dcterms:W3CDTF">2017-11-08T15:43:33Z</dcterms:created>
  <dcterms:modified xsi:type="dcterms:W3CDTF">2017-11-08T19:23:33Z</dcterms:modified>
</cp:coreProperties>
</file>