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334" r:id="rId2"/>
  </p:sldIdLst>
  <p:sldSz cx="13004800" cy="9753600"/>
  <p:notesSz cx="6858000" cy="9144000"/>
  <p:embeddedFontLst>
    <p:embeddedFont>
      <p:font typeface="Helvetica Neue Light" panose="020B0604020202020204" charset="0"/>
      <p:regular r:id="rId4"/>
      <p:bold r:id="rId5"/>
      <p:italic r:id="rId6"/>
      <p:boldItalic r:id="rId7"/>
    </p:embeddedFont>
    <p:embeddedFont>
      <p:font typeface="Helvetica Neue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6" autoAdjust="0"/>
    <p:restoredTop sz="94660"/>
  </p:normalViewPr>
  <p:slideViewPr>
    <p:cSldViewPr snapToGrid="0">
      <p:cViewPr>
        <p:scale>
          <a:sx n="83" d="100"/>
          <a:sy n="83" d="100"/>
        </p:scale>
        <p:origin x="-2028" y="-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6449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Сравнение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24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 Light"/>
              <a:buNone/>
              <a:defRPr sz="18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4325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 Light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24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 Light"/>
              <a:buNone/>
              <a:defRPr sz="18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  <a:defRPr sz="16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429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4325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Helvetica Neue Light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048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Char char="•"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Char char="•"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619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429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•"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238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3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 Light"/>
              <a:buNone/>
              <a:defRPr sz="2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Helvetica Neue Light"/>
              <a:buNone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1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Helvetica Neue Light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и вертикальный текст" type="vertTx">
  <p:cSld name="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 rot="5400000">
            <a:off x="3284537" y="-357187"/>
            <a:ext cx="6435725" cy="1170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 rot="5400000">
            <a:off x="6730206" y="3088482"/>
            <a:ext cx="8321675" cy="292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 rot="5400000">
            <a:off x="802482" y="238919"/>
            <a:ext cx="8321675" cy="8624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Template.pd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13004800" cy="975201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6310313" y="9251950"/>
            <a:ext cx="369887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191941"/>
              </p:ext>
            </p:extLst>
          </p:nvPr>
        </p:nvGraphicFramePr>
        <p:xfrm>
          <a:off x="3678657" y="2128499"/>
          <a:ext cx="8958045" cy="2886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60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519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1131">
                <a:tc>
                  <a:txBody>
                    <a:bodyPr/>
                    <a:lstStyle/>
                    <a:p>
                      <a:pPr algn="ctr"/>
                      <a:r>
                        <a:rPr lang="uk-UA" sz="1700" b="1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Очікувані результати</a:t>
                      </a:r>
                      <a:endParaRPr lang="uk-UA" sz="1700" noProof="0" dirty="0"/>
                    </a:p>
                  </a:txBody>
                  <a:tcPr marL="97522" marR="97522" marT="58898" marB="588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700" b="1" i="0" u="none" strike="noStrike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Отримані результати</a:t>
                      </a:r>
                      <a:endParaRPr lang="uk-UA" sz="1700" noProof="0" dirty="0"/>
                    </a:p>
                  </a:txBody>
                  <a:tcPr marL="97522" marR="97522" marT="58898" marB="58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09984">
                <a:tc>
                  <a:txBody>
                    <a:bodyPr/>
                    <a:lstStyle/>
                    <a:p>
                      <a:r>
                        <a:rPr lang="uk-UA" sz="16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1. </a:t>
                      </a:r>
                    </a:p>
                    <a:p>
                      <a:pPr marL="0" marR="0" lvl="0" indent="0" algn="l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2. </a:t>
                      </a:r>
                    </a:p>
                    <a:p>
                      <a:r>
                        <a:rPr lang="uk-UA" sz="160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</a:p>
                  </a:txBody>
                  <a:tcPr marL="97522" marR="97522" marT="58898" marB="588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u="non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</a:p>
                    <a:p>
                      <a:pPr marL="0" marR="0" lvl="0" indent="0" algn="just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600" u="non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uk-UA" sz="1600" u="none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endParaRPr lang="uk-UA" altLang="ru-RU" sz="1400" u="none" noProof="0" dirty="0"/>
                    </a:p>
                  </a:txBody>
                  <a:tcPr marL="97522" marR="97522" marT="58898" marB="588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866845" y="236043"/>
            <a:ext cx="43118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0"/>
              </a:spcBef>
            </a:pPr>
            <a:r>
              <a:rPr lang="uk-UA" sz="2400" b="1" dirty="0" smtClean="0">
                <a:solidFill>
                  <a:srgbClr val="7030A0"/>
                </a:solidFill>
              </a:rPr>
              <a:t>Н.</a:t>
            </a:r>
            <a:r>
              <a:rPr lang="ru-RU" sz="2400" b="1" dirty="0" smtClean="0">
                <a:solidFill>
                  <a:srgbClr val="7030A0"/>
                </a:solidFill>
              </a:rPr>
              <a:t> к.</a:t>
            </a:r>
            <a:r>
              <a:rPr lang="uk-UA" sz="2400" b="1" dirty="0" smtClean="0">
                <a:solidFill>
                  <a:srgbClr val="7030A0"/>
                </a:solidFill>
              </a:rPr>
              <a:t> </a:t>
            </a:r>
            <a:r>
              <a:rPr lang="uk-UA" sz="2400" b="1" dirty="0">
                <a:solidFill>
                  <a:srgbClr val="7030A0"/>
                </a:solidFill>
              </a:rPr>
              <a:t>– Ігор </a:t>
            </a:r>
            <a:r>
              <a:rPr lang="uk-UA" sz="2400" b="1" cap="all" dirty="0" smtClean="0">
                <a:solidFill>
                  <a:srgbClr val="7030A0"/>
                </a:solidFill>
              </a:rPr>
              <a:t>Корольов</a:t>
            </a:r>
            <a:endParaRPr lang="uk-UA" sz="2400" b="1" cap="all" dirty="0">
              <a:solidFill>
                <a:srgbClr val="7030A0"/>
              </a:solidFill>
            </a:endParaRPr>
          </a:p>
        </p:txBody>
      </p:sp>
      <p:sp>
        <p:nvSpPr>
          <p:cNvPr id="9" name="Rectangle 194"/>
          <p:cNvSpPr>
            <a:spLocks noChangeArrowheads="1"/>
          </p:cNvSpPr>
          <p:nvPr/>
        </p:nvSpPr>
        <p:spPr bwMode="auto">
          <a:xfrm>
            <a:off x="109693" y="965423"/>
            <a:ext cx="12648071" cy="105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0046" tIns="65023" rIns="130046" bIns="65023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ru-RU" alt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Проєкт</a:t>
            </a:r>
            <a:r>
              <a:rPr lang="ru-RU" alt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№2020.02/0241 (21ДФ044-01)</a:t>
            </a:r>
            <a:r>
              <a:rPr lang="uk-UA" altLang="ru-RU" sz="20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ru-RU" altLang="ru-RU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Еколінгвістичні</a:t>
            </a:r>
            <a:r>
              <a:rPr lang="ru-RU" altLang="ru-RU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модуси</a:t>
            </a:r>
            <a:r>
              <a:rPr lang="ru-RU" altLang="ru-RU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дискурсивного простору </a:t>
            </a:r>
            <a:r>
              <a:rPr lang="ru-RU" altLang="ru-RU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України</a:t>
            </a:r>
            <a:r>
              <a:rPr lang="ru-RU" altLang="ru-RU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ru-RU" altLang="ru-RU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європейському</a:t>
            </a:r>
            <a:r>
              <a:rPr lang="ru-RU" altLang="ru-RU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полікультурному</a:t>
            </a:r>
            <a:r>
              <a:rPr lang="ru-RU" altLang="ru-RU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континуумі</a:t>
            </a:r>
            <a:r>
              <a:rPr lang="ru-RU" altLang="ru-RU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 </a:t>
            </a:r>
            <a:endParaRPr lang="en-US" altLang="ru-RU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alt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Термін</a:t>
            </a:r>
            <a:r>
              <a:rPr lang="ru-RU" alt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виконання</a:t>
            </a:r>
            <a:r>
              <a:rPr lang="ru-RU" alt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: 2020</a:t>
            </a:r>
            <a:r>
              <a:rPr lang="uk-UA" alt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-2022</a:t>
            </a:r>
            <a:r>
              <a:rPr lang="ru-RU" alt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uk-UA" alt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xmlns="" id="{D79B98E0-4D94-48CE-8A6E-A8E446C48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22109"/>
              </p:ext>
            </p:extLst>
          </p:nvPr>
        </p:nvGraphicFramePr>
        <p:xfrm>
          <a:off x="402387" y="6130202"/>
          <a:ext cx="3414326" cy="269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3344">
                  <a:extLst>
                    <a:ext uri="{9D8B030D-6E8A-4147-A177-3AD203B41FA5}">
                      <a16:colId xmlns:a16="http://schemas.microsoft.com/office/drawing/2014/main" xmlns="" val="2489134777"/>
                    </a:ext>
                  </a:extLst>
                </a:gridCol>
                <a:gridCol w="1600982">
                  <a:extLst>
                    <a:ext uri="{9D8B030D-6E8A-4147-A177-3AD203B41FA5}">
                      <a16:colId xmlns:a16="http://schemas.microsoft.com/office/drawing/2014/main" xmlns="" val="2104113695"/>
                    </a:ext>
                  </a:extLst>
                </a:gridCol>
              </a:tblGrid>
              <a:tr h="673440">
                <a:tc>
                  <a:txBody>
                    <a:bodyPr/>
                    <a:lstStyle/>
                    <a:p>
                      <a:endParaRPr lang="ru-RU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altLang="uk-UA" sz="1600" dirty="0">
                          <a:solidFill>
                            <a:schemeClr val="accent2"/>
                          </a:solidFill>
                        </a:rPr>
                        <a:t>заплановано</a:t>
                      </a:r>
                      <a:r>
                        <a:rPr lang="uk-UA" altLang="uk-UA" sz="1600" dirty="0"/>
                        <a:t> / </a:t>
                      </a:r>
                      <a:r>
                        <a:rPr lang="uk-UA" altLang="uk-UA" sz="1600" dirty="0">
                          <a:solidFill>
                            <a:srgbClr val="7030A0"/>
                          </a:solidFill>
                        </a:rPr>
                        <a:t>виконано</a:t>
                      </a:r>
                      <a:endParaRPr lang="uk-UA" altLang="uk-UA" sz="1600" dirty="0">
                        <a:solidFill>
                          <a:srgbClr val="7030A0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1326562"/>
                  </a:ext>
                </a:extLst>
              </a:tr>
              <a:tr h="673440">
                <a:tc>
                  <a:txBody>
                    <a:bodyPr/>
                    <a:lstStyle/>
                    <a:p>
                      <a:r>
                        <a:rPr lang="uk-UA" altLang="uk-UA" sz="1600" dirty="0"/>
                        <a:t>Статті у журналах: </a:t>
                      </a:r>
                      <a:endParaRPr lang="ru-RU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altLang="uk-UA" sz="1800" b="1" dirty="0">
                          <a:solidFill>
                            <a:schemeClr val="accent2"/>
                          </a:solidFill>
                        </a:rPr>
                        <a:t>****</a:t>
                      </a:r>
                      <a:r>
                        <a:rPr lang="uk-UA" altLang="uk-UA" sz="1800" b="1" dirty="0"/>
                        <a:t> / </a:t>
                      </a:r>
                      <a:r>
                        <a:rPr lang="uk-UA" altLang="uk-UA" sz="1800" b="1" dirty="0">
                          <a:solidFill>
                            <a:srgbClr val="7030A0"/>
                          </a:solidFill>
                        </a:rPr>
                        <a:t>****</a:t>
                      </a:r>
                      <a:endParaRPr lang="uk-UA" altLang="uk-UA" sz="1800" b="1" dirty="0">
                        <a:solidFill>
                          <a:srgbClr val="7030A0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3892965"/>
                  </a:ext>
                </a:extLst>
              </a:tr>
              <a:tr h="673440">
                <a:tc>
                  <a:txBody>
                    <a:bodyPr/>
                    <a:lstStyle/>
                    <a:p>
                      <a:r>
                        <a:rPr lang="uk-UA" altLang="uk-UA" sz="1600" dirty="0"/>
                        <a:t>Статті в </a:t>
                      </a:r>
                      <a:r>
                        <a:rPr lang="uk-UA" altLang="uk-UA" sz="1600" dirty="0" err="1"/>
                        <a:t>Scopus</a:t>
                      </a:r>
                      <a:r>
                        <a:rPr lang="uk-UA" altLang="uk-UA" sz="1600" dirty="0"/>
                        <a:t> та WOS:</a:t>
                      </a:r>
                      <a:endParaRPr lang="ru-RU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altLang="uk-UA" sz="1800" b="1" dirty="0">
                          <a:solidFill>
                            <a:schemeClr val="accent2"/>
                          </a:solidFill>
                        </a:rPr>
                        <a:t>****</a:t>
                      </a:r>
                      <a:r>
                        <a:rPr lang="uk-UA" altLang="uk-UA" sz="1800" b="1" dirty="0"/>
                        <a:t> / </a:t>
                      </a:r>
                      <a:r>
                        <a:rPr lang="uk-UA" altLang="uk-UA" sz="1800" b="1" dirty="0">
                          <a:solidFill>
                            <a:srgbClr val="7030A0"/>
                          </a:solidFill>
                        </a:rPr>
                        <a:t>****</a:t>
                      </a:r>
                      <a:endParaRPr lang="uk-UA" altLang="uk-UA" sz="1800" b="1" dirty="0">
                        <a:solidFill>
                          <a:srgbClr val="7030A0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95702754"/>
                  </a:ext>
                </a:extLst>
              </a:tr>
              <a:tr h="673440">
                <a:tc>
                  <a:txBody>
                    <a:bodyPr/>
                    <a:lstStyle/>
                    <a:p>
                      <a:r>
                        <a:rPr lang="uk-UA" altLang="uk-UA" sz="1600" dirty="0"/>
                        <a:t>Монографії (розділи </a:t>
                      </a:r>
                      <a:r>
                        <a:rPr lang="uk-UA" altLang="uk-UA" sz="1600" dirty="0" err="1"/>
                        <a:t>мон</a:t>
                      </a:r>
                      <a:r>
                        <a:rPr lang="uk-UA" altLang="uk-UA" sz="1600" dirty="0"/>
                        <a:t>.): </a:t>
                      </a:r>
                      <a:endParaRPr lang="ru-RU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4291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altLang="uk-UA" sz="1800" b="1" dirty="0">
                          <a:solidFill>
                            <a:schemeClr val="accent2"/>
                          </a:solidFill>
                        </a:rPr>
                        <a:t>****</a:t>
                      </a:r>
                      <a:r>
                        <a:rPr lang="uk-UA" altLang="uk-UA" sz="1800" b="1" dirty="0"/>
                        <a:t> / </a:t>
                      </a:r>
                      <a:r>
                        <a:rPr lang="uk-UA" altLang="uk-UA" sz="1800" b="1" dirty="0">
                          <a:solidFill>
                            <a:srgbClr val="7030A0"/>
                          </a:solidFill>
                        </a:rPr>
                        <a:t>****</a:t>
                      </a:r>
                      <a:endParaRPr lang="uk-UA" altLang="uk-UA" sz="1800" b="1" dirty="0">
                        <a:solidFill>
                          <a:srgbClr val="7030A0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28994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0498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- Заголовок — по центру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68</Words>
  <Application>Microsoft Office PowerPoint</Application>
  <PresentationFormat>Произвольный</PresentationFormat>
  <Paragraphs>18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Helvetica Neue Light</vt:lpstr>
      <vt:lpstr>Helvetica Neue</vt:lpstr>
      <vt:lpstr>White - Заголовок — по центру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sector</cp:lastModifiedBy>
  <cp:revision>31</cp:revision>
  <dcterms:modified xsi:type="dcterms:W3CDTF">2021-11-17T09:49:25Z</dcterms:modified>
</cp:coreProperties>
</file>