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"/>
  </p:notesMasterIdLst>
  <p:sldIdLst>
    <p:sldId id="570" r:id="rId2"/>
  </p:sldIdLst>
  <p:sldSz cx="12192000" cy="6858000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2476"/>
    <a:srgbClr val="131C46"/>
    <a:srgbClr val="FF8989"/>
    <a:srgbClr val="CCECFF"/>
    <a:srgbClr val="CBD3E8"/>
    <a:srgbClr val="FFCCFF"/>
    <a:srgbClr val="848482"/>
    <a:srgbClr val="2C49FF"/>
    <a:srgbClr val="E2AC00"/>
    <a:srgbClr val="15DB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Средний стиль 3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1" autoAdjust="0"/>
    <p:restoredTop sz="90930" autoAdjust="0"/>
  </p:normalViewPr>
  <p:slideViewPr>
    <p:cSldViewPr snapToGrid="0">
      <p:cViewPr>
        <p:scale>
          <a:sx n="119" d="100"/>
          <a:sy n="119" d="100"/>
        </p:scale>
        <p:origin x="-72" y="-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5427"/>
          </a:xfrm>
          <a:prstGeom prst="rect">
            <a:avLst/>
          </a:prstGeom>
        </p:spPr>
        <p:txBody>
          <a:bodyPr vert="horz" lIns="95262" tIns="47632" rIns="95262" bIns="476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5427"/>
          </a:xfrm>
          <a:prstGeom prst="rect">
            <a:avLst/>
          </a:prstGeom>
        </p:spPr>
        <p:txBody>
          <a:bodyPr vert="horz" lIns="95262" tIns="47632" rIns="95262" bIns="47632" rtlCol="0"/>
          <a:lstStyle>
            <a:lvl1pPr algn="r">
              <a:defRPr sz="1200"/>
            </a:lvl1pPr>
          </a:lstStyle>
          <a:p>
            <a:fld id="{3D2EF675-9E97-4F8C-9CEA-C3131466CE0D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2963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2" tIns="47632" rIns="95262" bIns="47632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5262" tIns="47632" rIns="95262" bIns="47632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378825"/>
            <a:ext cx="2945659" cy="495426"/>
          </a:xfrm>
          <a:prstGeom prst="rect">
            <a:avLst/>
          </a:prstGeom>
        </p:spPr>
        <p:txBody>
          <a:bodyPr vert="horz" lIns="95262" tIns="47632" rIns="95262" bIns="476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378825"/>
            <a:ext cx="2945659" cy="495426"/>
          </a:xfrm>
          <a:prstGeom prst="rect">
            <a:avLst/>
          </a:prstGeom>
        </p:spPr>
        <p:txBody>
          <a:bodyPr vert="horz" lIns="95262" tIns="47632" rIns="95262" bIns="47632" rtlCol="0" anchor="b"/>
          <a:lstStyle>
            <a:lvl1pPr algn="r">
              <a:defRPr sz="1200"/>
            </a:lvl1pPr>
          </a:lstStyle>
          <a:p>
            <a:fld id="{70838045-D61D-4025-ABAA-0C84043F9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1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3812" y="2130877"/>
            <a:ext cx="10364391" cy="147004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9100" y="3886650"/>
            <a:ext cx="8533805" cy="175245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F5456-6205-4154-9B23-1406F62356B2}" type="slidenum">
              <a:rPr lang="uk-UA" altLang="uk-U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uk-UA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7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203" y="274588"/>
            <a:ext cx="10971609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10203" y="1600648"/>
            <a:ext cx="10971609" cy="45251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1EB5D-19D4-4E2A-8C9F-34265601A60D}" type="slidenum">
              <a:rPr lang="uk-UA" altLang="uk-U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uk-UA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81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8904" y="274589"/>
            <a:ext cx="2742901" cy="5851179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10196" y="274589"/>
            <a:ext cx="8085832" cy="58511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A4E36-F555-47F4-A0AF-4AA558CD9943}" type="slidenum">
              <a:rPr lang="uk-UA" altLang="uk-U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uk-UA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5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203" y="274588"/>
            <a:ext cx="10971609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0203" y="1600648"/>
            <a:ext cx="10971609" cy="45251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6B0DD-1629-45BF-8F17-9573965EA492}" type="slidenum">
              <a:rPr lang="uk-UA" altLang="uk-U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uk-UA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04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2920" y="4406830"/>
            <a:ext cx="10362901" cy="1361777"/>
          </a:xfrm>
          <a:prstGeom prst="rect">
            <a:avLst/>
          </a:prstGeom>
        </p:spPr>
        <p:txBody>
          <a:bodyPr anchor="t"/>
          <a:lstStyle>
            <a:lvl1pPr algn="l">
              <a:defRPr sz="2812" b="1" cap="all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2920" y="2906614"/>
            <a:ext cx="10362901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6"/>
            </a:lvl1pPr>
            <a:lvl2pPr marL="321457" indent="0">
              <a:buNone/>
              <a:defRPr sz="1266"/>
            </a:lvl2pPr>
            <a:lvl3pPr marL="642915" indent="0">
              <a:buNone/>
              <a:defRPr sz="1125"/>
            </a:lvl3pPr>
            <a:lvl4pPr marL="964372" indent="0">
              <a:buNone/>
              <a:defRPr sz="984"/>
            </a:lvl4pPr>
            <a:lvl5pPr marL="1285829" indent="0">
              <a:buNone/>
              <a:defRPr sz="984"/>
            </a:lvl5pPr>
            <a:lvl6pPr marL="1607287" indent="0">
              <a:buNone/>
              <a:defRPr sz="984"/>
            </a:lvl6pPr>
            <a:lvl7pPr marL="1928744" indent="0">
              <a:buNone/>
              <a:defRPr sz="984"/>
            </a:lvl7pPr>
            <a:lvl8pPr marL="2250201" indent="0">
              <a:buNone/>
              <a:defRPr sz="984"/>
            </a:lvl8pPr>
            <a:lvl9pPr marL="2571659" indent="0">
              <a:buNone/>
              <a:defRPr sz="984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05A7E-9E92-414E-A12A-C06695001BF4}" type="slidenum">
              <a:rPr lang="uk-UA" altLang="uk-U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uk-UA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8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203" y="274588"/>
            <a:ext cx="10971609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10201" y="1600648"/>
            <a:ext cx="5414367" cy="4525119"/>
          </a:xfrm>
          <a:prstGeom prst="rect">
            <a:avLst/>
          </a:prstGeo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67459" y="1600648"/>
            <a:ext cx="5414367" cy="4525119"/>
          </a:xfrm>
          <a:prstGeom prst="rect">
            <a:avLst/>
          </a:prstGeom>
        </p:spPr>
        <p:txBody>
          <a:bodyPr/>
          <a:lstStyle>
            <a:lvl1pPr>
              <a:defRPr sz="1969"/>
            </a:lvl1pPr>
            <a:lvl2pPr>
              <a:defRPr sz="1687"/>
            </a:lvl2pPr>
            <a:lvl3pPr>
              <a:defRPr sz="1406"/>
            </a:lvl3pPr>
            <a:lvl4pPr>
              <a:defRPr sz="1266"/>
            </a:lvl4pPr>
            <a:lvl5pPr>
              <a:defRPr sz="1266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D70F3-B9C3-4145-A17E-7AE9CE5A35F9}" type="slidenum">
              <a:rPr lang="uk-UA" altLang="uk-U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uk-UA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36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203" y="274588"/>
            <a:ext cx="10971609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0197" y="1534791"/>
            <a:ext cx="5386091" cy="6395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0197" y="2174382"/>
            <a:ext cx="5386091" cy="3951387"/>
          </a:xfrm>
          <a:prstGeom prst="rect">
            <a:avLst/>
          </a:prstGeo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2761" y="1534791"/>
            <a:ext cx="5389065" cy="6395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687" b="1"/>
            </a:lvl1pPr>
            <a:lvl2pPr marL="321457" indent="0">
              <a:buNone/>
              <a:defRPr sz="1406" b="1"/>
            </a:lvl2pPr>
            <a:lvl3pPr marL="642915" indent="0">
              <a:buNone/>
              <a:defRPr sz="1266" b="1"/>
            </a:lvl3pPr>
            <a:lvl4pPr marL="964372" indent="0">
              <a:buNone/>
              <a:defRPr sz="1125" b="1"/>
            </a:lvl4pPr>
            <a:lvl5pPr marL="1285829" indent="0">
              <a:buNone/>
              <a:defRPr sz="1125" b="1"/>
            </a:lvl5pPr>
            <a:lvl6pPr marL="1607287" indent="0">
              <a:buNone/>
              <a:defRPr sz="1125" b="1"/>
            </a:lvl6pPr>
            <a:lvl7pPr marL="1928744" indent="0">
              <a:buNone/>
              <a:defRPr sz="1125" b="1"/>
            </a:lvl7pPr>
            <a:lvl8pPr marL="2250201" indent="0">
              <a:buNone/>
              <a:defRPr sz="1125" b="1"/>
            </a:lvl8pPr>
            <a:lvl9pPr marL="2571659" indent="0">
              <a:buNone/>
              <a:defRPr sz="1125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2761" y="2174382"/>
            <a:ext cx="5389065" cy="3951387"/>
          </a:xfrm>
          <a:prstGeom prst="rect">
            <a:avLst/>
          </a:prstGeom>
        </p:spPr>
        <p:txBody>
          <a:bodyPr/>
          <a:lstStyle>
            <a:lvl1pPr>
              <a:defRPr sz="1687"/>
            </a:lvl1pPr>
            <a:lvl2pPr>
              <a:defRPr sz="1406"/>
            </a:lvl2pPr>
            <a:lvl3pPr>
              <a:defRPr sz="1266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C0C9A-5D2A-40FB-8E1F-3D2032B7F703}" type="slidenum">
              <a:rPr lang="uk-UA" altLang="uk-U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uk-UA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74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203" y="274588"/>
            <a:ext cx="10971609" cy="1143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CECC-6D74-496B-9404-894214CD403E}" type="slidenum">
              <a:rPr lang="uk-UA" altLang="uk-U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uk-UA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3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EC618-0AA5-4FA3-866E-D8219971444B}" type="slidenum">
              <a:rPr lang="uk-UA" altLang="uk-U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uk-UA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72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0215" y="273475"/>
            <a:ext cx="4010919" cy="1161975"/>
          </a:xfrm>
          <a:prstGeom prst="rect">
            <a:avLst/>
          </a:prstGeo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965" y="273473"/>
            <a:ext cx="6814840" cy="5852295"/>
          </a:xfrm>
          <a:prstGeom prst="rect">
            <a:avLst/>
          </a:prstGeom>
        </p:spPr>
        <p:txBody>
          <a:bodyPr/>
          <a:lstStyle>
            <a:lvl1pPr>
              <a:defRPr sz="2250"/>
            </a:lvl1pPr>
            <a:lvl2pPr>
              <a:defRPr sz="1969"/>
            </a:lvl2pPr>
            <a:lvl3pPr>
              <a:defRPr sz="1687"/>
            </a:lvl3pPr>
            <a:lvl4pPr>
              <a:defRPr sz="1406"/>
            </a:lvl4pPr>
            <a:lvl5pPr>
              <a:defRPr sz="1406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10215" y="1435450"/>
            <a:ext cx="4010919" cy="46903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43BA9-2319-44F2-8250-D3316C353950}" type="slidenum">
              <a:rPr lang="uk-UA" altLang="uk-U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uk-UA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20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0201" y="4800852"/>
            <a:ext cx="7314903" cy="567035"/>
          </a:xfrm>
          <a:prstGeom prst="rect">
            <a:avLst/>
          </a:prstGeom>
        </p:spPr>
        <p:txBody>
          <a:bodyPr anchor="b"/>
          <a:lstStyle>
            <a:lvl1pPr algn="l">
              <a:defRPr sz="1406" b="1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90201" y="612801"/>
            <a:ext cx="7314903" cy="41143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50"/>
            </a:lvl1pPr>
            <a:lvl2pPr marL="321457" indent="0">
              <a:buNone/>
              <a:defRPr sz="1969"/>
            </a:lvl2pPr>
            <a:lvl3pPr marL="642915" indent="0">
              <a:buNone/>
              <a:defRPr sz="1687"/>
            </a:lvl3pPr>
            <a:lvl4pPr marL="964372" indent="0">
              <a:buNone/>
              <a:defRPr sz="1406"/>
            </a:lvl4pPr>
            <a:lvl5pPr marL="1285829" indent="0">
              <a:buNone/>
              <a:defRPr sz="1406"/>
            </a:lvl5pPr>
            <a:lvl6pPr marL="1607287" indent="0">
              <a:buNone/>
              <a:defRPr sz="1406"/>
            </a:lvl6pPr>
            <a:lvl7pPr marL="1928744" indent="0">
              <a:buNone/>
              <a:defRPr sz="1406"/>
            </a:lvl7pPr>
            <a:lvl8pPr marL="2250201" indent="0">
              <a:buNone/>
              <a:defRPr sz="1406"/>
            </a:lvl8pPr>
            <a:lvl9pPr marL="2571659" indent="0">
              <a:buNone/>
              <a:defRPr sz="1406"/>
            </a:lvl9pPr>
          </a:lstStyle>
          <a:p>
            <a:pPr lvl="0"/>
            <a:endParaRPr lang="uk-UA" noProof="0" dirty="0">
              <a:sym typeface="Helvetica Light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90201" y="5367859"/>
            <a:ext cx="7314903" cy="8047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84"/>
            </a:lvl1pPr>
            <a:lvl2pPr marL="321457" indent="0">
              <a:buNone/>
              <a:defRPr sz="844"/>
            </a:lvl2pPr>
            <a:lvl3pPr marL="642915" indent="0">
              <a:buNone/>
              <a:defRPr sz="703"/>
            </a:lvl3pPr>
            <a:lvl4pPr marL="964372" indent="0">
              <a:buNone/>
              <a:defRPr sz="633"/>
            </a:lvl4pPr>
            <a:lvl5pPr marL="1285829" indent="0">
              <a:buNone/>
              <a:defRPr sz="633"/>
            </a:lvl5pPr>
            <a:lvl6pPr marL="1607287" indent="0">
              <a:buNone/>
              <a:defRPr sz="633"/>
            </a:lvl6pPr>
            <a:lvl7pPr marL="1928744" indent="0">
              <a:buNone/>
              <a:defRPr sz="633"/>
            </a:lvl7pPr>
            <a:lvl8pPr marL="2250201" indent="0">
              <a:buNone/>
              <a:defRPr sz="633"/>
            </a:lvl8pPr>
            <a:lvl9pPr marL="2571659" indent="0">
              <a:buNone/>
              <a:defRPr sz="63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3EF03-9535-47AC-8F99-0539B72CB030}" type="slidenum">
              <a:rPr lang="uk-UA" altLang="uk-UA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uk-UA" altLang="uk-UA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 descr="Template.pdf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sldNum" sz="quarter" idx="2"/>
          </p:nvPr>
        </p:nvSpPr>
        <p:spPr bwMode="auto">
          <a:xfrm>
            <a:off x="5916084" y="6505575"/>
            <a:ext cx="347133" cy="2682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50800" tIns="50800" rIns="50800" bIns="50800" numCol="1" anchor="t" anchorCtr="0" compatLnSpc="1">
            <a:prstTxWarp prst="textNoShape">
              <a:avLst/>
            </a:prstTxWarp>
          </a:bodyPr>
          <a:lstStyle>
            <a:lvl1pPr algn="ctr" eaLnBrk="1">
              <a:defRPr sz="1200"/>
            </a:lvl1pPr>
          </a:lstStyle>
          <a:p>
            <a:pPr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2B416E4-650D-4ADE-8CC4-63B536C9C3C3}" type="slidenum">
              <a:rPr lang="uk-UA" altLang="uk-UA">
                <a:solidFill>
                  <a:srgbClr val="000000"/>
                </a:solidFill>
                <a:latin typeface="Arial" panose="020B0604020202020204" pitchFamily="34" charset="0"/>
              </a:rPr>
              <a:pPr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uk-UA" altLang="uk-UA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70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409575" rtl="0" eaLnBrk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+mj-lt"/>
          <a:ea typeface="+mj-ea"/>
          <a:cs typeface="+mj-cs"/>
          <a:sym typeface="Helvetica Light"/>
        </a:defRPr>
      </a:lvl1pPr>
      <a:lvl2pPr algn="ctr" defTabSz="409575" rtl="0" eaLnBrk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/>
        </a:defRPr>
      </a:lvl2pPr>
      <a:lvl3pPr algn="ctr" defTabSz="409575" rtl="0" eaLnBrk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/>
        </a:defRPr>
      </a:lvl3pPr>
      <a:lvl4pPr algn="ctr" defTabSz="409575" rtl="0" eaLnBrk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/>
        </a:defRPr>
      </a:lvl4pPr>
      <a:lvl5pPr algn="ctr" defTabSz="409575" rtl="0" eaLnBrk="0" fontAlgn="base" hangingPunct="0">
        <a:spcBef>
          <a:spcPct val="0"/>
        </a:spcBef>
        <a:spcAft>
          <a:spcPct val="0"/>
        </a:spcAft>
        <a:defRPr sz="5600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/>
        </a:defRPr>
      </a:lvl5pPr>
      <a:lvl6pPr marL="321457" algn="ctr" defTabSz="410751" rtl="0" fontAlgn="base" hangingPunct="0">
        <a:spcBef>
          <a:spcPct val="0"/>
        </a:spcBef>
        <a:spcAft>
          <a:spcPct val="0"/>
        </a:spcAft>
        <a:defRPr sz="5625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6pPr>
      <a:lvl7pPr marL="642915" algn="ctr" defTabSz="410751" rtl="0" fontAlgn="base" hangingPunct="0">
        <a:spcBef>
          <a:spcPct val="0"/>
        </a:spcBef>
        <a:spcAft>
          <a:spcPct val="0"/>
        </a:spcAft>
        <a:defRPr sz="5625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7pPr>
      <a:lvl8pPr marL="964372" algn="ctr" defTabSz="410751" rtl="0" fontAlgn="base" hangingPunct="0">
        <a:spcBef>
          <a:spcPct val="0"/>
        </a:spcBef>
        <a:spcAft>
          <a:spcPct val="0"/>
        </a:spcAft>
        <a:defRPr sz="5625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8pPr>
      <a:lvl9pPr marL="1285829" algn="ctr" defTabSz="410751" rtl="0" fontAlgn="base" hangingPunct="0">
        <a:spcBef>
          <a:spcPct val="0"/>
        </a:spcBef>
        <a:spcAft>
          <a:spcPct val="0"/>
        </a:spcAft>
        <a:defRPr sz="5625">
          <a:solidFill>
            <a:srgbClr val="000000"/>
          </a:solidFill>
          <a:latin typeface="Helvetica Light" charset="0"/>
          <a:ea typeface="Helvetica Light" charset="0"/>
          <a:cs typeface="Helvetica Light" charset="0"/>
          <a:sym typeface="Helvetica Light" charset="0"/>
        </a:defRPr>
      </a:lvl9pPr>
    </p:titleStyle>
    <p:bodyStyle>
      <a:lvl1pPr marL="311150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/>
        </a:defRPr>
      </a:lvl1pPr>
      <a:lvl2pPr marL="623888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/>
        </a:defRPr>
      </a:lvl2pPr>
      <a:lvl3pPr marL="936625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/>
        </a:defRPr>
      </a:lvl3pPr>
      <a:lvl4pPr marL="1249363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/>
        </a:defRPr>
      </a:lvl4pPr>
      <a:lvl5pPr marL="1562100" indent="-311150" algn="l" defTabSz="409575" rtl="0" eaLnBrk="0" fontAlgn="base" hangingPunct="0">
        <a:spcBef>
          <a:spcPts val="2950"/>
        </a:spcBef>
        <a:spcAft>
          <a:spcPct val="0"/>
        </a:spcAft>
        <a:buSzPct val="75000"/>
        <a:buChar char="•"/>
        <a:defRPr sz="2500">
          <a:solidFill>
            <a:srgbClr val="000000"/>
          </a:solidFill>
          <a:latin typeface="+mn-lt"/>
          <a:ea typeface="+mn-ea"/>
          <a:cs typeface="+mn-cs"/>
          <a:sym typeface="Helvetica Light"/>
        </a:defRPr>
      </a:lvl5pPr>
      <a:lvl6pPr marL="1884097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31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6pPr>
      <a:lvl7pPr marL="2205554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31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7pPr>
      <a:lvl8pPr marL="2527012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31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8pPr>
      <a:lvl9pPr marL="2848469" indent="-312528" algn="l" defTabSz="410751" rtl="0" fontAlgn="base" hangingPunct="0">
        <a:spcBef>
          <a:spcPts val="2953"/>
        </a:spcBef>
        <a:spcAft>
          <a:spcPct val="0"/>
        </a:spcAft>
        <a:buSzPct val="75000"/>
        <a:buChar char="•"/>
        <a:defRPr sz="2531">
          <a:solidFill>
            <a:srgbClr val="000000"/>
          </a:solidFill>
          <a:latin typeface="+mn-lt"/>
          <a:ea typeface="+mn-ea"/>
          <a:cs typeface="+mn-cs"/>
          <a:sym typeface="Helvetica Light" charset="0"/>
        </a:defRPr>
      </a:lvl9pPr>
    </p:bodyStyle>
    <p:otherStyle>
      <a:defPPr>
        <a:defRPr lang="uk-UA"/>
      </a:defPPr>
      <a:lvl1pPr marL="0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66652" y="710356"/>
            <a:ext cx="104677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uk-UA" sz="1600" b="1" dirty="0">
                <a:solidFill>
                  <a:srgbClr val="53247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18БП036-03</a:t>
            </a:r>
            <a:r>
              <a:rPr lang="uk-UA" sz="1600" b="1" dirty="0">
                <a:solidFill>
                  <a:srgbClr val="7030A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uk-UA" sz="1600" b="1" dirty="0">
                <a:solidFill>
                  <a:srgbClr val="131C4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«</a:t>
            </a:r>
            <a:r>
              <a:rPr lang="x-none" sz="1600" b="1" dirty="0">
                <a:solidFill>
                  <a:srgbClr val="131C4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Розробка засобів нейрофізіологічної діагностики та корекції наслідків поранення головного мозку,  контузії і посттравматичного стресового розладу в учасників АТО</a:t>
            </a:r>
            <a:r>
              <a:rPr lang="uk-UA" sz="1600" b="1" dirty="0">
                <a:solidFill>
                  <a:srgbClr val="131C4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»</a:t>
            </a:r>
            <a:br>
              <a:rPr lang="uk-UA" sz="1600" b="1" dirty="0">
                <a:solidFill>
                  <a:srgbClr val="131C46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lang="uk-UA" altLang="ru-RU" sz="1600" b="1" dirty="0">
                <a:solidFill>
                  <a:srgbClr val="131C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Науковий керівник:</a:t>
            </a:r>
            <a:r>
              <a:rPr lang="uk-UA" alt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uk-UA" sz="1600" b="1" dirty="0">
                <a:solidFill>
                  <a:srgbClr val="5324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д. б. н., професор </a:t>
            </a:r>
            <a:r>
              <a:rPr lang="ru-RU" sz="1600" b="1" dirty="0">
                <a:solidFill>
                  <a:srgbClr val="5324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Макарчук</a:t>
            </a:r>
            <a:r>
              <a:rPr lang="uk-UA" sz="1600" b="1" dirty="0">
                <a:solidFill>
                  <a:srgbClr val="53247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М. Ю.</a:t>
            </a:r>
            <a:endParaRPr lang="ru-RU" sz="1600" dirty="0">
              <a:solidFill>
                <a:srgbClr val="53247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3" name="Rectangle 1"/>
          <p:cNvSpPr>
            <a:spLocks noChangeArrowheads="1"/>
          </p:cNvSpPr>
          <p:nvPr/>
        </p:nvSpPr>
        <p:spPr bwMode="auto">
          <a:xfrm>
            <a:off x="151047" y="1374019"/>
            <a:ext cx="4323200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9pPr>
          </a:lstStyle>
          <a:p>
            <a:r>
              <a:rPr lang="uk-UA" altLang="uk-UA" sz="1400" b="1" dirty="0">
                <a:solidFill>
                  <a:srgbClr val="C00000"/>
                </a:solidFill>
                <a:cs typeface="Arial" panose="020B0604020202020204" pitchFamily="34" charset="0"/>
              </a:rPr>
              <a:t>Фінансування:</a:t>
            </a:r>
          </a:p>
          <a:p>
            <a:r>
              <a:rPr lang="uk-UA" altLang="uk-UA" sz="1400" b="1" dirty="0">
                <a:solidFill>
                  <a:srgbClr val="131C46"/>
                </a:solidFill>
                <a:cs typeface="Arial" panose="020B0604020202020204" pitchFamily="34" charset="0"/>
              </a:rPr>
              <a:t>Загальний фонд:    </a:t>
            </a:r>
            <a:r>
              <a:rPr lang="uk-UA" altLang="uk-UA" sz="1400" b="1" dirty="0">
                <a:solidFill>
                  <a:srgbClr val="C00000"/>
                </a:solidFill>
                <a:cs typeface="Arial" panose="020B0604020202020204" pitchFamily="34" charset="0"/>
              </a:rPr>
              <a:t>3 353,3 тис. грн </a:t>
            </a:r>
          </a:p>
          <a:p>
            <a:r>
              <a:rPr lang="uk-UA" altLang="uk-UA" sz="1400" b="1" dirty="0">
                <a:solidFill>
                  <a:srgbClr val="131C46"/>
                </a:solidFill>
                <a:cs typeface="Arial" panose="020B0604020202020204" pitchFamily="34" charset="0"/>
              </a:rPr>
              <a:t>Спеціальний фонд </a:t>
            </a:r>
            <a:r>
              <a:rPr lang="uk-UA" altLang="uk-UA" sz="1400" i="1" dirty="0">
                <a:cs typeface="Arial" panose="020B0604020202020204" pitchFamily="34" charset="0"/>
              </a:rPr>
              <a:t>(зароблено)</a:t>
            </a:r>
            <a:r>
              <a:rPr lang="uk-UA" altLang="uk-UA" sz="1400" b="1" dirty="0">
                <a:solidFill>
                  <a:srgbClr val="C00000"/>
                </a:solidFill>
                <a:cs typeface="Arial" panose="020B0604020202020204" pitchFamily="34" charset="0"/>
              </a:rPr>
              <a:t>:</a:t>
            </a:r>
            <a:r>
              <a:rPr lang="uk-UA" altLang="uk-UA" sz="1400" b="1" dirty="0">
                <a:cs typeface="Arial" panose="020B0604020202020204" pitchFamily="34" charset="0"/>
              </a:rPr>
              <a:t>   </a:t>
            </a:r>
            <a:r>
              <a:rPr lang="uk-UA" altLang="uk-UA" sz="1400" b="1" dirty="0">
                <a:solidFill>
                  <a:srgbClr val="C00000"/>
                </a:solidFill>
                <a:cs typeface="Arial" panose="020B0604020202020204" pitchFamily="34" charset="0"/>
              </a:rPr>
              <a:t>112,1 тис. грн </a:t>
            </a:r>
            <a:r>
              <a:rPr lang="ru-RU" altLang="uk-UA" sz="1400" i="1" dirty="0">
                <a:cs typeface="Arial" panose="020B0604020202020204" pitchFamily="34" charset="0"/>
              </a:rPr>
              <a:t>(</a:t>
            </a:r>
            <a:r>
              <a:rPr lang="ru-RU" altLang="uk-UA" sz="1400" i="1" dirty="0" err="1">
                <a:cs typeface="Arial" panose="020B0604020202020204" pitchFamily="34" charset="0"/>
              </a:rPr>
              <a:t>розписати</a:t>
            </a:r>
            <a:r>
              <a:rPr lang="ru-RU" altLang="uk-UA" sz="1400" i="1" dirty="0">
                <a:cs typeface="Arial" panose="020B0604020202020204" pitchFamily="34" charset="0"/>
              </a:rPr>
              <a:t> структуру: </a:t>
            </a:r>
            <a:r>
              <a:rPr lang="ru-RU" altLang="uk-UA" sz="1400" i="1" dirty="0" err="1">
                <a:cs typeface="Arial" panose="020B0604020202020204" pitchFamily="34" charset="0"/>
              </a:rPr>
              <a:t>кількість</a:t>
            </a:r>
            <a:r>
              <a:rPr lang="ru-RU" altLang="uk-UA" sz="1400" i="1" dirty="0">
                <a:cs typeface="Arial" panose="020B0604020202020204" pitchFamily="34" charset="0"/>
              </a:rPr>
              <a:t> </a:t>
            </a:r>
            <a:r>
              <a:rPr lang="ru-RU" altLang="uk-UA" sz="1400" i="1" dirty="0" err="1">
                <a:cs typeface="Arial" panose="020B0604020202020204" pitchFamily="34" charset="0"/>
              </a:rPr>
              <a:t>договорів</a:t>
            </a:r>
            <a:r>
              <a:rPr lang="ru-RU" altLang="uk-UA" sz="1400" i="1" dirty="0">
                <a:cs typeface="Arial" panose="020B0604020202020204" pitchFamily="34" charset="0"/>
              </a:rPr>
              <a:t> </a:t>
            </a:r>
            <a:r>
              <a:rPr lang="ru-RU" altLang="uk-UA" sz="1400" i="1" dirty="0" err="1">
                <a:cs typeface="Arial" panose="020B0604020202020204" pitchFamily="34" charset="0"/>
              </a:rPr>
              <a:t>вартість</a:t>
            </a:r>
            <a:r>
              <a:rPr lang="ru-RU" altLang="uk-UA" sz="1400" i="1" dirty="0">
                <a:cs typeface="Arial" panose="020B0604020202020204" pitchFamily="34" charset="0"/>
              </a:rPr>
              <a:t> </a:t>
            </a:r>
            <a:r>
              <a:rPr lang="ru-RU" altLang="uk-UA" sz="1400" i="1" dirty="0" err="1">
                <a:cs typeface="Arial" panose="020B0604020202020204" pitchFamily="34" charset="0"/>
              </a:rPr>
              <a:t>виконаних</a:t>
            </a:r>
            <a:r>
              <a:rPr lang="ru-RU" altLang="uk-UA" sz="1400" i="1" dirty="0">
                <a:cs typeface="Arial" panose="020B0604020202020204" pitchFamily="34" charset="0"/>
              </a:rPr>
              <a:t> </a:t>
            </a:r>
            <a:r>
              <a:rPr lang="ru-RU" altLang="uk-UA" sz="1400" i="1" dirty="0" err="1">
                <a:cs typeface="Arial" panose="020B0604020202020204" pitchFamily="34" charset="0"/>
              </a:rPr>
              <a:t>робіт</a:t>
            </a:r>
            <a:r>
              <a:rPr lang="ru-RU" altLang="uk-UA" sz="1400" i="1" dirty="0">
                <a:cs typeface="Arial" panose="020B0604020202020204" pitchFamily="34" charset="0"/>
              </a:rPr>
              <a:t>, </a:t>
            </a:r>
            <a:r>
              <a:rPr lang="ru-RU" altLang="uk-UA" sz="1400" i="1" dirty="0" err="1">
                <a:cs typeface="Arial" panose="020B0604020202020204" pitchFamily="34" charset="0"/>
              </a:rPr>
              <a:t>грантів</a:t>
            </a:r>
            <a:r>
              <a:rPr lang="ru-RU" altLang="uk-UA" sz="1400" i="1" dirty="0">
                <a:cs typeface="Arial" panose="020B0604020202020204" pitchFamily="34" charset="0"/>
              </a:rPr>
              <a:t>)</a:t>
            </a:r>
          </a:p>
          <a:p>
            <a:pPr algn="l"/>
            <a:endParaRPr lang="uk-UA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uk-UA" sz="1400" b="1" i="0" u="none" strike="noStrike" baseline="0" dirty="0">
                <a:solidFill>
                  <a:srgbClr val="131C46"/>
                </a:solidFill>
                <a:latin typeface="Arial" panose="020B0604020202020204" pitchFamily="34" charset="0"/>
              </a:rPr>
              <a:t>Статті в </a:t>
            </a:r>
            <a:r>
              <a:rPr lang="en-US" sz="1400" b="1" i="0" u="none" strike="noStrike" baseline="0" dirty="0">
                <a:solidFill>
                  <a:srgbClr val="131C46"/>
                </a:solidFill>
                <a:latin typeface="Arial" panose="020B0604020202020204" pitchFamily="34" charset="0"/>
              </a:rPr>
              <a:t>Scopus</a:t>
            </a:r>
            <a:r>
              <a:rPr lang="uk-UA" sz="1400" b="1" i="0" u="none" strike="noStrike" baseline="0" dirty="0">
                <a:solidFill>
                  <a:srgbClr val="131C46"/>
                </a:solidFill>
                <a:latin typeface="Arial" panose="020B0604020202020204" pitchFamily="34" charset="0"/>
              </a:rPr>
              <a:t> та </a:t>
            </a:r>
            <a:r>
              <a:rPr lang="en-US" sz="1400" b="1" i="0" u="none" strike="noStrike" baseline="0" dirty="0">
                <a:solidFill>
                  <a:srgbClr val="131C46"/>
                </a:solidFill>
                <a:latin typeface="Arial" panose="020B0604020202020204" pitchFamily="34" charset="0"/>
              </a:rPr>
              <a:t>WOS:</a:t>
            </a:r>
            <a:r>
              <a:rPr lang="uk-UA" sz="1400" b="1" i="0" u="none" strike="noStrike" baseline="0" dirty="0">
                <a:solidFill>
                  <a:srgbClr val="131C46"/>
                </a:solidFill>
                <a:latin typeface="Arial" panose="020B0604020202020204" pitchFamily="34" charset="0"/>
              </a:rPr>
              <a:t> </a:t>
            </a:r>
            <a:r>
              <a:rPr lang="en-US" sz="1400" b="1" i="0" u="none" strike="noStrike" baseline="0" dirty="0">
                <a:solidFill>
                  <a:srgbClr val="C00000"/>
                </a:solidFill>
                <a:latin typeface="Arial" panose="020B0604020202020204" pitchFamily="34" charset="0"/>
              </a:rPr>
              <a:t>84</a:t>
            </a:r>
            <a:endParaRPr lang="uk-UA" sz="1400" b="1" i="0" u="none" strike="noStrike" baseline="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endParaRPr lang="en-US" sz="1400" b="0" i="0" u="none" strike="noStrike" baseline="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r>
              <a:rPr lang="ru-RU" sz="1400" b="1" i="1" u="none" strike="noStrike" baseline="0" dirty="0">
                <a:latin typeface="Arial" panose="020B0604020202020204" pitchFamily="34" charset="0"/>
              </a:rPr>
              <a:t>*</a:t>
            </a:r>
            <a:r>
              <a:rPr lang="ru-RU" sz="1400" b="1" i="1" u="none" strike="noStrike" baseline="0" dirty="0" err="1">
                <a:latin typeface="Arial" panose="020B0604020202020204" pitchFamily="34" charset="0"/>
              </a:rPr>
              <a:t>Індекс</a:t>
            </a:r>
            <a:r>
              <a:rPr lang="ru-RU" sz="1400" b="1" i="1" u="none" strike="noStrike" baseline="0" dirty="0">
                <a:latin typeface="Arial" panose="020B0604020202020204" pitchFamily="34" charset="0"/>
              </a:rPr>
              <a:t> </a:t>
            </a:r>
            <a:r>
              <a:rPr lang="ru-RU" sz="1400" b="1" i="1" u="none" strike="noStrike" baseline="0" dirty="0" err="1">
                <a:latin typeface="Arial" panose="020B0604020202020204" pitchFamily="34" charset="0"/>
              </a:rPr>
              <a:t>цитування</a:t>
            </a:r>
            <a:r>
              <a:rPr lang="ru-RU" sz="1400" b="1" i="1" u="none" strike="noStrike" baseline="0" dirty="0">
                <a:latin typeface="Arial" panose="020B0604020202020204" pitchFamily="34" charset="0"/>
              </a:rPr>
              <a:t> журналу </a:t>
            </a:r>
            <a:r>
              <a:rPr lang="ru-RU" sz="1400" i="1" u="none" strike="noStrike" baseline="0" dirty="0">
                <a:latin typeface="Arial" panose="020B0604020202020204" pitchFamily="34" charset="0"/>
              </a:rPr>
              <a:t>(</a:t>
            </a:r>
            <a:r>
              <a:rPr lang="ru-RU" sz="1400" i="1" u="none" strike="noStrike" baseline="0" dirty="0" err="1">
                <a:latin typeface="Arial" panose="020B0604020202020204" pitchFamily="34" charset="0"/>
              </a:rPr>
              <a:t>надати</a:t>
            </a:r>
            <a:r>
              <a:rPr lang="ru-RU" sz="1400" i="1" u="none" strike="noStrike" baseline="0" dirty="0">
                <a:latin typeface="Arial" panose="020B0604020202020204" pitchFamily="34" charset="0"/>
              </a:rPr>
              <a:t> </a:t>
            </a:r>
            <a:r>
              <a:rPr lang="ru-RU" sz="1400" i="1" u="none" strike="noStrike" baseline="0" dirty="0" smtClean="0">
                <a:latin typeface="Arial" panose="020B0604020202020204" pitchFamily="34" charset="0"/>
              </a:rPr>
              <a:t>скан </a:t>
            </a:r>
            <a:r>
              <a:rPr lang="ru-RU" sz="1400" i="1" u="none" strike="noStrike" baseline="0" dirty="0" err="1" smtClean="0">
                <a:latin typeface="Arial" panose="020B0604020202020204" pitchFamily="34" charset="0"/>
              </a:rPr>
              <a:t>першої</a:t>
            </a:r>
            <a:r>
              <a:rPr lang="ru-RU" sz="1400" i="1" u="none" strike="noStrike" baseline="0" dirty="0" smtClean="0">
                <a:latin typeface="Arial" panose="020B0604020202020204" pitchFamily="34" charset="0"/>
              </a:rPr>
              <a:t> </a:t>
            </a:r>
            <a:r>
              <a:rPr lang="ru-RU" sz="1400" i="1" u="none" strike="noStrike" baseline="0" dirty="0" err="1">
                <a:latin typeface="Arial" panose="020B0604020202020204" pitchFamily="34" charset="0"/>
              </a:rPr>
              <a:t>сторінки</a:t>
            </a:r>
            <a:r>
              <a:rPr lang="ru-RU" sz="1400" i="1" u="none" strike="noStrike" baseline="0" dirty="0">
                <a:latin typeface="Arial" panose="020B0604020202020204" pitchFamily="34" charset="0"/>
              </a:rPr>
              <a:t> самого </a:t>
            </a:r>
            <a:r>
              <a:rPr lang="ru-RU" sz="1400" i="1" u="none" strike="noStrike" baseline="0" dirty="0" err="1">
                <a:latin typeface="Arial" panose="020B0604020202020204" pitchFamily="34" charset="0"/>
              </a:rPr>
              <a:t>цитованого</a:t>
            </a:r>
            <a:r>
              <a:rPr lang="ru-RU" sz="1400" i="1" u="none" strike="noStrike" baseline="0" dirty="0">
                <a:latin typeface="Arial" panose="020B0604020202020204" pitchFamily="34" charset="0"/>
              </a:rPr>
              <a:t> журналу, де є </a:t>
            </a:r>
            <a:r>
              <a:rPr lang="ru-RU" sz="1400" i="1" u="none" strike="noStrike" baseline="0" dirty="0" err="1">
                <a:latin typeface="Arial" panose="020B0604020202020204" pitchFamily="34" charset="0"/>
              </a:rPr>
              <a:t>публікація</a:t>
            </a:r>
            <a:r>
              <a:rPr lang="ru-RU" sz="1400" i="1" u="none" strike="noStrike" baseline="0" dirty="0">
                <a:latin typeface="Arial" panose="020B0604020202020204" pitchFamily="34" charset="0"/>
              </a:rPr>
              <a:t>)</a:t>
            </a:r>
          </a:p>
          <a:p>
            <a:r>
              <a:rPr lang="uk-UA" sz="1400" b="1" i="1" u="none" strike="noStrike" baseline="0" dirty="0">
                <a:latin typeface="Arial" panose="020B0604020202020204" pitchFamily="34" charset="0"/>
              </a:rPr>
              <a:t>*Гранти </a:t>
            </a:r>
            <a:r>
              <a:rPr lang="uk-UA" sz="1400" i="1" dirty="0"/>
              <a:t>(назва, </a:t>
            </a:r>
            <a:r>
              <a:rPr lang="uk-UA" sz="1400" i="1" dirty="0" smtClean="0"/>
              <a:t>сума </a:t>
            </a:r>
            <a:r>
              <a:rPr lang="uk-UA" sz="1400" i="1" dirty="0"/>
              <a:t>фінансування)</a:t>
            </a:r>
          </a:p>
          <a:p>
            <a:r>
              <a:rPr lang="uk-UA" sz="1400" b="1" i="1" u="none" strike="noStrike" baseline="0" dirty="0">
                <a:latin typeface="Arial" panose="020B0604020202020204" pitchFamily="34" charset="0"/>
              </a:rPr>
              <a:t>*Опис </a:t>
            </a:r>
          </a:p>
          <a:p>
            <a:r>
              <a:rPr lang="uk-UA" sz="1400" b="1" i="1" u="none" strike="noStrike" baseline="0" dirty="0">
                <a:latin typeface="Arial" panose="020B0604020202020204" pitchFamily="34" charset="0"/>
              </a:rPr>
              <a:t>*Фото</a:t>
            </a:r>
            <a:endParaRPr lang="ru-RU" altLang="ru-RU" sz="1400" i="1" dirty="0">
              <a:cs typeface="Arial" panose="020B0604020202020204" pitchFamily="34" charset="0"/>
            </a:endParaRPr>
          </a:p>
        </p:txBody>
      </p:sp>
      <p:sp>
        <p:nvSpPr>
          <p:cNvPr id="81924" name="Прямоугольник 4"/>
          <p:cNvSpPr>
            <a:spLocks noChangeArrowheads="1"/>
          </p:cNvSpPr>
          <p:nvPr/>
        </p:nvSpPr>
        <p:spPr bwMode="auto">
          <a:xfrm>
            <a:off x="197432" y="4804180"/>
            <a:ext cx="409257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9pPr>
          </a:lstStyle>
          <a:p>
            <a:r>
              <a:rPr lang="uk-UA" altLang="ru-RU" sz="1400" b="1" dirty="0">
                <a:solidFill>
                  <a:srgbClr val="C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Основне досягнення: </a:t>
            </a:r>
            <a:r>
              <a:rPr lang="uk-UA" altLang="ru-RU" sz="1400" dirty="0">
                <a:solidFill>
                  <a:srgbClr val="131C4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Вперше у світовій практиці запропоновано метод диференціальної діагностики наслідків поранення головного мозку,  контузій та посттравматичних стресових розладів (ПТСР) в учасників АТО/ООС на основі нейрофізіологічних маркерів стану їх психофізіологічних та когнітивних функцій.</a:t>
            </a:r>
          </a:p>
        </p:txBody>
      </p:sp>
      <p:pic>
        <p:nvPicPr>
          <p:cNvPr id="81925" name="Рисунок 25" descr="3-компон система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619" y="3940889"/>
            <a:ext cx="2425700" cy="250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6" name="Rectangle 2"/>
          <p:cNvSpPr>
            <a:spLocks noChangeArrowheads="1"/>
          </p:cNvSpPr>
          <p:nvPr/>
        </p:nvSpPr>
        <p:spPr bwMode="auto">
          <a:xfrm>
            <a:off x="6519852" y="1661523"/>
            <a:ext cx="56086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9pPr>
          </a:lstStyle>
          <a:p>
            <a:pPr eaLnBrk="1" hangingPunct="1"/>
            <a:r>
              <a:rPr lang="uk-UA" altLang="ru-RU" sz="1400" b="1" dirty="0">
                <a:solidFill>
                  <a:srgbClr val="C0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Знайдено</a:t>
            </a:r>
            <a:r>
              <a:rPr lang="uk-UA" altLang="ru-RU" sz="1400" dirty="0">
                <a:solidFill>
                  <a:srgbClr val="FF0000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altLang="ru-RU" sz="1400" dirty="0">
                <a:solidFill>
                  <a:srgbClr val="131C4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спосіб диференційної діагностики закритих черепно-мозкових трав та посттравматичних стресових розладів</a:t>
            </a:r>
          </a:p>
        </p:txBody>
      </p:sp>
      <p:pic>
        <p:nvPicPr>
          <p:cNvPr id="81927" name="Объект 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1" b="-169"/>
          <a:stretch>
            <a:fillRect/>
          </a:stretch>
        </p:blipFill>
        <p:spPr bwMode="auto">
          <a:xfrm>
            <a:off x="7471569" y="2253851"/>
            <a:ext cx="4211639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8" name="Rectangle 4"/>
          <p:cNvSpPr>
            <a:spLocks noChangeArrowheads="1"/>
          </p:cNvSpPr>
          <p:nvPr/>
        </p:nvSpPr>
        <p:spPr bwMode="auto">
          <a:xfrm>
            <a:off x="7826411" y="4337499"/>
            <a:ext cx="3730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9pPr>
          </a:lstStyle>
          <a:p>
            <a:pPr algn="ctr" eaLnBrk="1" hangingPunct="1"/>
            <a:r>
              <a:rPr lang="uk-UA" altLang="ru-RU" sz="1400" b="1" dirty="0">
                <a:solidFill>
                  <a:srgbClr val="532476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Публікації за темою висвітлені  у високорейтингових наукових журналах</a:t>
            </a:r>
          </a:p>
        </p:txBody>
      </p:sp>
      <p:pic>
        <p:nvPicPr>
          <p:cNvPr id="81929" name="Picture 8" descr="https://media.springernature.com/w92/springer-static/cover/journal/11062/52/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82" y="4948424"/>
            <a:ext cx="1409700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0" name="TextBox 10"/>
          <p:cNvSpPr txBox="1">
            <a:spLocks noChangeArrowheads="1"/>
          </p:cNvSpPr>
          <p:nvPr/>
        </p:nvSpPr>
        <p:spPr bwMode="auto">
          <a:xfrm>
            <a:off x="7231063" y="-2323"/>
            <a:ext cx="38369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9pPr>
          </a:lstStyle>
          <a:p>
            <a:r>
              <a:rPr lang="en-US" altLang="ru-RU" sz="1400" i="1" dirty="0">
                <a:cs typeface="Arial" panose="020B0604020202020204" pitchFamily="34" charset="0"/>
              </a:rPr>
              <a:t>C</a:t>
            </a:r>
            <a:r>
              <a:rPr lang="uk-UA" altLang="ru-RU" sz="1400" i="1" dirty="0">
                <a:cs typeface="Arial" panose="020B0604020202020204" pitchFamily="34" charset="0"/>
              </a:rPr>
              <a:t>екція </a:t>
            </a:r>
            <a:r>
              <a:rPr lang="en-US" altLang="ru-RU" sz="1400" i="1" dirty="0">
                <a:cs typeface="Arial" panose="020B0604020202020204" pitchFamily="34" charset="0"/>
              </a:rPr>
              <a:t>1</a:t>
            </a:r>
            <a:r>
              <a:rPr lang="uk-UA" altLang="ru-RU" sz="1400" i="1" dirty="0">
                <a:cs typeface="Arial" panose="020B0604020202020204" pitchFamily="34" charset="0"/>
              </a:rPr>
              <a:t>6</a:t>
            </a:r>
            <a:r>
              <a:rPr lang="en-US" altLang="ru-RU" sz="1400" i="1" dirty="0">
                <a:cs typeface="Arial" panose="020B0604020202020204" pitchFamily="34" charset="0"/>
              </a:rPr>
              <a:t> </a:t>
            </a:r>
            <a:r>
              <a:rPr lang="uk-UA" altLang="ru-RU" sz="1400" i="1" dirty="0">
                <a:cs typeface="Arial" panose="020B0604020202020204" pitchFamily="34" charset="0"/>
              </a:rPr>
              <a:t>– </a:t>
            </a:r>
            <a:r>
              <a:rPr lang="ru-RU" altLang="ru-RU" sz="1400" i="1" dirty="0">
                <a:cs typeface="Arial" panose="020B0604020202020204" pitchFamily="34" charset="0"/>
              </a:rPr>
              <a:t>Біологія, біотехнологія та актуальні проблеми медичних наук</a:t>
            </a:r>
          </a:p>
          <a:p>
            <a:r>
              <a:rPr lang="ru-RU" altLang="ru-RU" sz="1400" i="1" dirty="0">
                <a:cs typeface="Arial" panose="020B0604020202020204" pitchFamily="34" charset="0"/>
              </a:rPr>
              <a:t>ННЦ «Інститут біології та медицини»</a:t>
            </a:r>
          </a:p>
        </p:txBody>
      </p:sp>
      <p:sp>
        <p:nvSpPr>
          <p:cNvPr id="81931" name="Прямоугольник 2"/>
          <p:cNvSpPr>
            <a:spLocks noChangeArrowheads="1"/>
          </p:cNvSpPr>
          <p:nvPr/>
        </p:nvSpPr>
        <p:spPr bwMode="auto">
          <a:xfrm>
            <a:off x="9017082" y="5050401"/>
            <a:ext cx="311140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Helvetica Light"/>
                <a:cs typeface="Helvetica Light"/>
              </a:defRPr>
            </a:lvl9pPr>
          </a:lstStyle>
          <a:p>
            <a:pPr algn="ctr"/>
            <a:r>
              <a:rPr lang="uk-UA" altLang="uk-UA" sz="1600" i="1" spc="-40" noProof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виграла конкурс акселераційної програми “Глобальна інновація через науку та технології” Державного департаменту США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2277022-47E9-4727-9D1F-CD67A62AC7FD}"/>
              </a:ext>
            </a:extLst>
          </p:cNvPr>
          <p:cNvSpPr txBox="1"/>
          <p:nvPr/>
        </p:nvSpPr>
        <p:spPr>
          <a:xfrm>
            <a:off x="4474247" y="3135243"/>
            <a:ext cx="2536072" cy="369332"/>
          </a:xfrm>
          <a:prstGeom prst="rect">
            <a:avLst/>
          </a:prstGeom>
          <a:solidFill>
            <a:srgbClr val="FF8989"/>
          </a:solidFill>
        </p:spPr>
        <p:txBody>
          <a:bodyPr wrap="square">
            <a:spAutoFit/>
          </a:bodyPr>
          <a:lstStyle/>
          <a:p>
            <a:pPr algn="ctr"/>
            <a:r>
              <a:rPr lang="uk-UA" sz="12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uk-UA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Слайд ЗРАЗОК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71576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White - Заголовок — по центру">
  <a:themeElements>
    <a:clrScheme name="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FFFFF"/>
      </a:accent3>
      <a:accent4>
        <a:srgbClr val="000000"/>
      </a:accent4>
      <a:accent5>
        <a:srgbClr val="AAB8DC"/>
      </a:accent5>
      <a:accent6>
        <a:srgbClr val="007B26"/>
      </a:accent6>
      <a:hlink>
        <a:srgbClr val="0000FF"/>
      </a:hlink>
      <a:folHlink>
        <a:srgbClr val="FF00FF"/>
      </a:folHlink>
    </a:clrScheme>
    <a:fontScheme name="White - Заголовок — по центру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>
          <a:outerShdw blurRad="38100" dist="25400" dir="5400000" algn="ctr" rotWithShape="0">
            <a:srgbClr val="000000">
              <a:alpha val="50000"/>
            </a:srgbClr>
          </a:outerShdw>
        </a:effectLst>
      </a:spPr>
      <a:bodyPr vert="horz" wrap="square" lIns="50800" tIns="50800" rIns="50800" bIns="50800" numCol="1" anchor="ctr" anchorCtr="0" compatLnSpc="1">
        <a:prstTxWarp prst="textNoShape">
          <a:avLst/>
        </a:prstTxWarp>
        <a:spAutoFit/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uk-UA" altLang="uk-UA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Light" charset="0"/>
            <a:ea typeface="Helvetica Light" charset="0"/>
            <a:cs typeface="Helvetica Light" charset="0"/>
            <a:sym typeface="Helvetica Light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7095</TotalTime>
  <Words>185</Words>
  <Application>Microsoft Office PowerPoint</Application>
  <PresentationFormat>Произвольный</PresentationFormat>
  <Paragraphs>18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1_White - Заголовок — по центру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sector</cp:lastModifiedBy>
  <cp:revision>834</cp:revision>
  <cp:lastPrinted>2021-03-31T12:46:35Z</cp:lastPrinted>
  <dcterms:created xsi:type="dcterms:W3CDTF">2020-02-04T08:54:48Z</dcterms:created>
  <dcterms:modified xsi:type="dcterms:W3CDTF">2021-11-18T16:11:57Z</dcterms:modified>
</cp:coreProperties>
</file>