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27"/>
  </p:notesMasterIdLst>
  <p:handoutMasterIdLst>
    <p:handoutMasterId r:id="rId28"/>
  </p:handoutMasterIdLst>
  <p:sldIdLst>
    <p:sldId id="256" r:id="rId5"/>
    <p:sldId id="327" r:id="rId6"/>
    <p:sldId id="257" r:id="rId7"/>
    <p:sldId id="328" r:id="rId8"/>
    <p:sldId id="417" r:id="rId9"/>
    <p:sldId id="418" r:id="rId10"/>
    <p:sldId id="413" r:id="rId11"/>
    <p:sldId id="416" r:id="rId12"/>
    <p:sldId id="415" r:id="rId13"/>
    <p:sldId id="419" r:id="rId14"/>
    <p:sldId id="377" r:id="rId15"/>
    <p:sldId id="354" r:id="rId16"/>
    <p:sldId id="386" r:id="rId17"/>
    <p:sldId id="343" r:id="rId18"/>
    <p:sldId id="411" r:id="rId19"/>
    <p:sldId id="410" r:id="rId20"/>
    <p:sldId id="363" r:id="rId21"/>
    <p:sldId id="400" r:id="rId22"/>
    <p:sldId id="403" r:id="rId23"/>
    <p:sldId id="398" r:id="rId24"/>
    <p:sldId id="420" r:id="rId25"/>
    <p:sldId id="4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9"/>
    <a:srgbClr val="627272"/>
    <a:srgbClr val="FF6600"/>
    <a:srgbClr val="3E7090"/>
    <a:srgbClr val="685135"/>
    <a:srgbClr val="BDA07D"/>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7167" autoAdjust="0"/>
  </p:normalViewPr>
  <p:slideViewPr>
    <p:cSldViewPr snapToGrid="0">
      <p:cViewPr varScale="1">
        <p:scale>
          <a:sx n="67" d="100"/>
          <a:sy n="67" d="100"/>
        </p:scale>
        <p:origin x="49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1056"/>
    </p:cViewPr>
  </p:sorterViewPr>
  <p:notesViewPr>
    <p:cSldViewPr snapToGrid="0">
      <p:cViewPr varScale="1">
        <p:scale>
          <a:sx n="51" d="100"/>
          <a:sy n="51" d="100"/>
        </p:scale>
        <p:origin x="2624"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2/7/2025</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‹N°›</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‹N°›</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3</a:t>
            </a:fld>
            <a:endParaRPr lang="en-US" dirty="0"/>
          </a:p>
        </p:txBody>
      </p:sp>
    </p:spTree>
    <p:extLst>
      <p:ext uri="{BB962C8B-B14F-4D97-AF65-F5344CB8AC3E}">
        <p14:creationId xmlns:p14="http://schemas.microsoft.com/office/powerpoint/2010/main" val="54491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20</a:t>
            </a:fld>
            <a:endParaRPr lang="en-US" dirty="0"/>
          </a:p>
        </p:txBody>
      </p:sp>
    </p:spTree>
    <p:extLst>
      <p:ext uri="{BB962C8B-B14F-4D97-AF65-F5344CB8AC3E}">
        <p14:creationId xmlns:p14="http://schemas.microsoft.com/office/powerpoint/2010/main" val="16879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5</a:t>
            </a:fld>
            <a:endParaRPr lang="en-US" dirty="0"/>
          </a:p>
        </p:txBody>
      </p:sp>
    </p:spTree>
    <p:extLst>
      <p:ext uri="{BB962C8B-B14F-4D97-AF65-F5344CB8AC3E}">
        <p14:creationId xmlns:p14="http://schemas.microsoft.com/office/powerpoint/2010/main" val="193817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11</a:t>
            </a:fld>
            <a:endParaRPr lang="en-US" dirty="0"/>
          </a:p>
        </p:txBody>
      </p:sp>
    </p:spTree>
    <p:extLst>
      <p:ext uri="{BB962C8B-B14F-4D97-AF65-F5344CB8AC3E}">
        <p14:creationId xmlns:p14="http://schemas.microsoft.com/office/powerpoint/2010/main" val="1892025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Ozlem: </a:t>
            </a:r>
            <a:r>
              <a:rPr lang="fr-FR" dirty="0" err="1" smtClean="0"/>
              <a:t>legacy</a:t>
            </a:r>
            <a:r>
              <a:rPr lang="fr-FR" dirty="0" smtClean="0"/>
              <a:t> </a:t>
            </a:r>
            <a:r>
              <a:rPr lang="fr-FR" dirty="0" err="1" smtClean="0"/>
              <a:t>lab</a:t>
            </a:r>
            <a:r>
              <a:rPr lang="fr-FR" dirty="0" smtClean="0"/>
              <a:t> </a:t>
            </a:r>
            <a:r>
              <a:rPr lang="fr-FR" dirty="0" err="1" smtClean="0"/>
              <a:t>through</a:t>
            </a:r>
            <a:r>
              <a:rPr lang="fr-FR" dirty="0" smtClean="0"/>
              <a:t> </a:t>
            </a:r>
            <a:r>
              <a:rPr lang="fr-FR" dirty="0" err="1" smtClean="0"/>
              <a:t>dataflow</a:t>
            </a:r>
            <a:r>
              <a:rPr lang="fr-FR" dirty="0" smtClean="0"/>
              <a:t>. For automation </a:t>
            </a:r>
            <a:r>
              <a:rPr lang="fr-FR" dirty="0" err="1" smtClean="0"/>
              <a:t>it’s</a:t>
            </a:r>
            <a:r>
              <a:rPr lang="fr-FR" dirty="0" smtClean="0"/>
              <a:t> good to have </a:t>
            </a:r>
            <a:r>
              <a:rPr lang="fr-FR" dirty="0" err="1" smtClean="0"/>
              <a:t>less</a:t>
            </a:r>
            <a:r>
              <a:rPr lang="fr-FR" baseline="0" dirty="0" smtClean="0"/>
              <a:t> </a:t>
            </a:r>
            <a:r>
              <a:rPr lang="fr-FR" baseline="0" dirty="0" err="1" smtClean="0"/>
              <a:t>advanced</a:t>
            </a:r>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12</a:t>
            </a:fld>
            <a:endParaRPr lang="en-US" dirty="0"/>
          </a:p>
        </p:txBody>
      </p:sp>
    </p:spTree>
    <p:extLst>
      <p:ext uri="{BB962C8B-B14F-4D97-AF65-F5344CB8AC3E}">
        <p14:creationId xmlns:p14="http://schemas.microsoft.com/office/powerpoint/2010/main" val="133442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14</a:t>
            </a:fld>
            <a:endParaRPr lang="en-US" dirty="0"/>
          </a:p>
        </p:txBody>
      </p:sp>
    </p:spTree>
    <p:extLst>
      <p:ext uri="{BB962C8B-B14F-4D97-AF65-F5344CB8AC3E}">
        <p14:creationId xmlns:p14="http://schemas.microsoft.com/office/powerpoint/2010/main" val="2227194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16</a:t>
            </a:fld>
            <a:endParaRPr lang="en-US" dirty="0"/>
          </a:p>
        </p:txBody>
      </p:sp>
    </p:spTree>
    <p:extLst>
      <p:ext uri="{BB962C8B-B14F-4D97-AF65-F5344CB8AC3E}">
        <p14:creationId xmlns:p14="http://schemas.microsoft.com/office/powerpoint/2010/main" val="179488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E6022B-63B6-792A-412D-9258E7C7C831}"/>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64A83176-BC85-0A54-0394-0FE6AC1C9349}"/>
              </a:ext>
            </a:extLst>
          </p:cNvPr>
          <p:cNvSpPr txBox="1">
            <a:spLocks noGrp="1"/>
          </p:cNvSpPr>
          <p:nvPr>
            <p:ph type="body" sz="quarter" idx="1"/>
          </p:nvPr>
        </p:nvSpPr>
        <p:spPr/>
        <p:txBody>
          <a:bodyPr/>
          <a:lstStyle/>
          <a:p>
            <a:endParaRPr lang="el-GR"/>
          </a:p>
        </p:txBody>
      </p:sp>
      <p:sp>
        <p:nvSpPr>
          <p:cNvPr id="4" name="Marcador de número de diapositiva 3">
            <a:extLst>
              <a:ext uri="{FF2B5EF4-FFF2-40B4-BE49-F238E27FC236}">
                <a16:creationId xmlns:a16="http://schemas.microsoft.com/office/drawing/2014/main" id="{01E48195-49ED-182C-CC1E-E4F660277A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C0C63-B143-4521-AB6C-31979CC1223A}" type="slidenum">
              <a:t>17</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51735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18</a:t>
            </a:fld>
            <a:endParaRPr lang="en-US" dirty="0"/>
          </a:p>
        </p:txBody>
      </p:sp>
    </p:spTree>
    <p:extLst>
      <p:ext uri="{BB962C8B-B14F-4D97-AF65-F5344CB8AC3E}">
        <p14:creationId xmlns:p14="http://schemas.microsoft.com/office/powerpoint/2010/main" val="296157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19</a:t>
            </a:fld>
            <a:endParaRPr lang="en-US" dirty="0"/>
          </a:p>
        </p:txBody>
      </p:sp>
    </p:spTree>
    <p:extLst>
      <p:ext uri="{BB962C8B-B14F-4D97-AF65-F5344CB8AC3E}">
        <p14:creationId xmlns:p14="http://schemas.microsoft.com/office/powerpoint/2010/main" val="8732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fld id="{4AB1477F-5FC8-47ED-A9E2-C2FA929CBAC3}" type="datetime1">
              <a:rPr lang="en-US" smtClean="0"/>
              <a:t>2/7/2025</a:t>
            </a:fld>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fld id="{61022FC4-E1EA-4DBF-BA30-3B5A6066FFAC}" type="datetime1">
              <a:rPr lang="en-US" smtClean="0"/>
              <a:t>2/7/2025</a:t>
            </a:fld>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fld id="{097FB246-7395-4A11-A8DE-09DE119DBA02}" type="datetime1">
              <a:rPr lang="en-US" smtClean="0"/>
              <a:t>2/7/2025</a:t>
            </a:fld>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fld id="{AE8F3AA2-012F-4B7F-B8C9-4291B198998A}" type="datetime1">
              <a:rPr lang="en-US" smtClean="0"/>
              <a:t>2/7/2025</a:t>
            </a:fld>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BCDFBDCC-7014-4EF5-A245-7FBDB714A596}" type="datetime1">
              <a:rPr lang="en-US" smtClean="0"/>
              <a:t>2/7/2025</a:t>
            </a:fld>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fld id="{B10B08CF-C705-4390-B949-7657DB36D427}" type="datetime1">
              <a:rPr lang="en-US" smtClean="0"/>
              <a:t>2/7/2025</a:t>
            </a:fld>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58C5-BC79-7B65-5435-D080C72F7D9F}"/>
              </a:ext>
            </a:extLst>
          </p:cNvPr>
          <p:cNvSpPr txBox="1">
            <a:spLocks noGrp="1"/>
          </p:cNvSpPr>
          <p:nvPr>
            <p:ph type="ctrTitle"/>
          </p:nvPr>
        </p:nvSpPr>
        <p:spPr>
          <a:xfrm>
            <a:off x="914400" y="1122361"/>
            <a:ext cx="10363200" cy="2387598"/>
          </a:xfrm>
        </p:spPr>
        <p:txBody>
          <a:bodyPr anchor="b" anchorCtr="1"/>
          <a:lstStyle>
            <a:lvl1pPr algn="ctr">
              <a:defRPr sz="6000"/>
            </a:lvl1pPr>
          </a:lstStyle>
          <a:p>
            <a:pPr lvl="0"/>
            <a:r>
              <a:rPr lang="es-ES"/>
              <a:t>Haga clic para modificar el estilo de título del patrón</a:t>
            </a:r>
            <a:endParaRPr lang="en-US"/>
          </a:p>
        </p:txBody>
      </p:sp>
      <p:sp>
        <p:nvSpPr>
          <p:cNvPr id="3" name="Subtitle 2">
            <a:extLst>
              <a:ext uri="{FF2B5EF4-FFF2-40B4-BE49-F238E27FC236}">
                <a16:creationId xmlns:a16="http://schemas.microsoft.com/office/drawing/2014/main" id="{7BF5648E-818F-E2C0-19DF-EC84C442A012}"/>
              </a:ext>
            </a:extLst>
          </p:cNvPr>
          <p:cNvSpPr txBox="1">
            <a:spLocks noGrp="1"/>
          </p:cNvSpPr>
          <p:nvPr>
            <p:ph type="subTitle" idx="1"/>
          </p:nvPr>
        </p:nvSpPr>
        <p:spPr>
          <a:xfrm>
            <a:off x="1524000" y="3602041"/>
            <a:ext cx="9144000" cy="1655758"/>
          </a:xfrm>
        </p:spPr>
        <p:txBody>
          <a:bodyPr anchorCtr="1"/>
          <a:lstStyle>
            <a:lvl1pPr marL="0" indent="0" algn="ctr">
              <a:buNone/>
              <a:defRPr sz="2400"/>
            </a:lvl1pPr>
          </a:lstStyle>
          <a:p>
            <a:pPr lvl="0"/>
            <a:r>
              <a:rPr lang="es-ES"/>
              <a:t>Haga clic para editar el estilo de subtítulo del patrón</a:t>
            </a:r>
            <a:endParaRPr lang="en-US"/>
          </a:p>
        </p:txBody>
      </p:sp>
      <p:sp>
        <p:nvSpPr>
          <p:cNvPr id="4" name="Date Placeholder 3">
            <a:extLst>
              <a:ext uri="{FF2B5EF4-FFF2-40B4-BE49-F238E27FC236}">
                <a16:creationId xmlns:a16="http://schemas.microsoft.com/office/drawing/2014/main" id="{9E982817-463B-BFD2-581E-39B0E87C7268}"/>
              </a:ext>
            </a:extLst>
          </p:cNvPr>
          <p:cNvSpPr txBox="1">
            <a:spLocks noGrp="1"/>
          </p:cNvSpPr>
          <p:nvPr>
            <p:ph type="dt" sz="half" idx="7"/>
          </p:nvPr>
        </p:nvSpPr>
        <p:spPr/>
        <p:txBody>
          <a:bodyPr/>
          <a:lstStyle>
            <a:lvl1pPr>
              <a:defRPr/>
            </a:lvl1pPr>
          </a:lstStyle>
          <a:p>
            <a:pPr lvl="0"/>
            <a:fld id="{2B37CACB-A271-447B-BBD1-27C6CDB8FD04}" type="datetime1">
              <a:rPr lang="en-US" smtClean="0"/>
              <a:t>2/7/2025</a:t>
            </a:fld>
            <a:endParaRPr lang="es-ES"/>
          </a:p>
        </p:txBody>
      </p:sp>
      <p:sp>
        <p:nvSpPr>
          <p:cNvPr id="5" name="Footer Placeholder 4">
            <a:extLst>
              <a:ext uri="{FF2B5EF4-FFF2-40B4-BE49-F238E27FC236}">
                <a16:creationId xmlns:a16="http://schemas.microsoft.com/office/drawing/2014/main" id="{F87B6374-D83E-8F83-D336-575EAE5A75E0}"/>
              </a:ext>
            </a:extLst>
          </p:cNvPr>
          <p:cNvSpPr txBox="1">
            <a:spLocks noGrp="1"/>
          </p:cNvSpPr>
          <p:nvPr>
            <p:ph type="ftr" sz="quarter" idx="9"/>
          </p:nvPr>
        </p:nvSpPr>
        <p:spPr/>
        <p:txBody>
          <a:bodyPr/>
          <a:lstStyle>
            <a:lvl1pPr>
              <a:defRPr/>
            </a:lvl1pPr>
          </a:lstStyle>
          <a:p>
            <a:pPr lvl="0"/>
            <a:r>
              <a:rPr lang="en-US" smtClean="0"/>
              <a:t>EU-MACE CG update meeting GP2 - 1</a:t>
            </a:r>
            <a:endParaRPr lang="es-ES"/>
          </a:p>
        </p:txBody>
      </p:sp>
      <p:sp>
        <p:nvSpPr>
          <p:cNvPr id="6" name="Slide Number Placeholder 5">
            <a:extLst>
              <a:ext uri="{FF2B5EF4-FFF2-40B4-BE49-F238E27FC236}">
                <a16:creationId xmlns:a16="http://schemas.microsoft.com/office/drawing/2014/main" id="{361A4974-569E-CC74-6DE0-8AB530B77B26}"/>
              </a:ext>
            </a:extLst>
          </p:cNvPr>
          <p:cNvSpPr txBox="1">
            <a:spLocks noGrp="1"/>
          </p:cNvSpPr>
          <p:nvPr>
            <p:ph type="sldNum" sz="quarter" idx="8"/>
          </p:nvPr>
        </p:nvSpPr>
        <p:spPr/>
        <p:txBody>
          <a:bodyPr/>
          <a:lstStyle>
            <a:lvl1pPr>
              <a:defRPr/>
            </a:lvl1pPr>
          </a:lstStyle>
          <a:p>
            <a:pPr lvl="0"/>
            <a:fld id="{90847F35-D943-4271-BA3B-3BEB25517371}" type="slidenum">
              <a:t>‹N°›</a:t>
            </a:fld>
            <a:endParaRPr lang="es-ES"/>
          </a:p>
        </p:txBody>
      </p:sp>
    </p:spTree>
    <p:extLst>
      <p:ext uri="{BB962C8B-B14F-4D97-AF65-F5344CB8AC3E}">
        <p14:creationId xmlns:p14="http://schemas.microsoft.com/office/powerpoint/2010/main" val="450537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E917FC-4AE6-19E7-917F-F5099A71A92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0ECAAAA-EF9E-C6CD-90C5-6338690F13B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268F83F-6B42-4DB2-5833-769B1E6922B1}"/>
              </a:ext>
            </a:extLst>
          </p:cNvPr>
          <p:cNvSpPr>
            <a:spLocks noGrp="1"/>
          </p:cNvSpPr>
          <p:nvPr>
            <p:ph type="dt" sz="half" idx="10"/>
          </p:nvPr>
        </p:nvSpPr>
        <p:spPr/>
        <p:txBody>
          <a:bodyPr/>
          <a:lstStyle/>
          <a:p>
            <a:fld id="{E9E7C3F6-1F7F-48AB-9014-628F782F8082}" type="datetimeFigureOut">
              <a:rPr lang="de-DE" smtClean="0"/>
              <a:t>07.02.2025</a:t>
            </a:fld>
            <a:endParaRPr lang="de-DE"/>
          </a:p>
        </p:txBody>
      </p:sp>
      <p:sp>
        <p:nvSpPr>
          <p:cNvPr id="5" name="Fußzeilenplatzhalter 4">
            <a:extLst>
              <a:ext uri="{FF2B5EF4-FFF2-40B4-BE49-F238E27FC236}">
                <a16:creationId xmlns:a16="http://schemas.microsoft.com/office/drawing/2014/main" id="{41993E4A-E23E-8966-C816-20BAD4A7D70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42CED7E-B4DA-424C-1089-805F59F8E736}"/>
              </a:ext>
            </a:extLst>
          </p:cNvPr>
          <p:cNvSpPr>
            <a:spLocks noGrp="1"/>
          </p:cNvSpPr>
          <p:nvPr>
            <p:ph type="sldNum" sz="quarter" idx="12"/>
          </p:nvPr>
        </p:nvSpPr>
        <p:spPr/>
        <p:txBody>
          <a:bodyPr/>
          <a:lstStyle/>
          <a:p>
            <a:fld id="{72E26007-7EE1-4957-8A26-AF9F7BF17450}" type="slidenum">
              <a:rPr lang="de-DE" smtClean="0"/>
              <a:t>‹N°›</a:t>
            </a:fld>
            <a:endParaRPr lang="de-DE"/>
          </a:p>
        </p:txBody>
      </p:sp>
    </p:spTree>
    <p:extLst>
      <p:ext uri="{BB962C8B-B14F-4D97-AF65-F5344CB8AC3E}">
        <p14:creationId xmlns:p14="http://schemas.microsoft.com/office/powerpoint/2010/main" val="515591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47FFB3-22C9-C985-B9F3-B48F8369612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DA6895D-F2F1-6819-06A8-BC3B2A70B2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D6F606-C5BB-7FA8-E8E9-A932B447B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AAB7E9-AE4B-ABD2-D621-D29692E1B597}"/>
              </a:ext>
            </a:extLst>
          </p:cNvPr>
          <p:cNvSpPr>
            <a:spLocks noGrp="1"/>
          </p:cNvSpPr>
          <p:nvPr>
            <p:ph type="dt" sz="half" idx="10"/>
          </p:nvPr>
        </p:nvSpPr>
        <p:spPr/>
        <p:txBody>
          <a:bodyPr/>
          <a:lstStyle/>
          <a:p>
            <a:fld id="{E9E7C3F6-1F7F-48AB-9014-628F782F8082}" type="datetimeFigureOut">
              <a:rPr lang="de-DE" smtClean="0"/>
              <a:t>07.02.2025</a:t>
            </a:fld>
            <a:endParaRPr lang="de-DE"/>
          </a:p>
        </p:txBody>
      </p:sp>
      <p:sp>
        <p:nvSpPr>
          <p:cNvPr id="6" name="Fußzeilenplatzhalter 5">
            <a:extLst>
              <a:ext uri="{FF2B5EF4-FFF2-40B4-BE49-F238E27FC236}">
                <a16:creationId xmlns:a16="http://schemas.microsoft.com/office/drawing/2014/main" id="{9A7EF729-69EB-C006-B20C-E17B3119B2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EFD878E-5536-10EC-9634-E075574F3E59}"/>
              </a:ext>
            </a:extLst>
          </p:cNvPr>
          <p:cNvSpPr>
            <a:spLocks noGrp="1"/>
          </p:cNvSpPr>
          <p:nvPr>
            <p:ph type="sldNum" sz="quarter" idx="12"/>
          </p:nvPr>
        </p:nvSpPr>
        <p:spPr/>
        <p:txBody>
          <a:bodyPr/>
          <a:lstStyle/>
          <a:p>
            <a:fld id="{72E26007-7EE1-4957-8A26-AF9F7BF17450}" type="slidenum">
              <a:rPr lang="de-DE" smtClean="0"/>
              <a:t>‹N°›</a:t>
            </a:fld>
            <a:endParaRPr lang="de-DE"/>
          </a:p>
        </p:txBody>
      </p:sp>
    </p:spTree>
    <p:extLst>
      <p:ext uri="{BB962C8B-B14F-4D97-AF65-F5344CB8AC3E}">
        <p14:creationId xmlns:p14="http://schemas.microsoft.com/office/powerpoint/2010/main" val="345953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fld id="{5F1B10B2-7A7C-406D-9D3A-9714159C50B5}" type="datetime1">
              <a:rPr lang="en-US" smtClean="0"/>
              <a:t>2/7/2025</a:t>
            </a:fld>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smtClean="0"/>
              <a:t>EU-MACE CG update meeting GP2 - 1</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fld id="{00FFAA7A-4C1D-48B8-870D-35287A738F06}" type="datetime1">
              <a:rPr lang="en-US" smtClean="0"/>
              <a:t>2/7/2025</a:t>
            </a:fld>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fld id="{A4857FFD-5B75-4393-A058-AD5155A2C678}" type="datetime1">
              <a:rPr lang="en-US" smtClean="0"/>
              <a:t>2/7/2025</a:t>
            </a:fld>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smtClean="0"/>
              <a:t>EU-MACE CG update meeting GP2 - 1</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fld id="{E19F0DFB-36A3-49C2-B65D-BCE3E0E1C475}" type="datetime1">
              <a:rPr lang="en-US" smtClean="0"/>
              <a:t>2/7/2025</a:t>
            </a:fld>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smtClean="0"/>
              <a:t>EU-MACE CG update meeting GP2 - 1</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A519E0A7-E08E-4270-8D6B-F279D894029A}" type="datetime1">
              <a:rPr lang="en-US" smtClean="0"/>
              <a:t>2/7/2025</a:t>
            </a:fld>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GP2 - 1</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DEA51782-5BE5-498C-8C61-C52A1801E784}" type="datetime1">
              <a:rPr lang="en-US" smtClean="0"/>
              <a:t>2/7/2025</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D29B23D9-2220-475A-8374-41FC4A7BFE04}" type="datetime1">
              <a:rPr lang="en-US" smtClean="0"/>
              <a:t>2/7/2025</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GP2 - 1</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fld id="{3CB44F19-9BA1-4644-AF4C-595D34607D41}" type="datetime1">
              <a:rPr lang="en-US" smtClean="0"/>
              <a:t>2/7/2025</a:t>
            </a:fld>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smtClean="0"/>
              <a:t>EU-MACE CG update meeting GP2 - 1</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 id="2147483667" r:id="rId16"/>
    <p:sldLayoutId id="2147483668" r:id="rId17"/>
    <p:sldLayoutId id="2147483670"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eu-mace.eu/event/4908:training-school-2025-totemic.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raitenhaslach.tum.de/"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41120" y="947737"/>
            <a:ext cx="5278514" cy="3219065"/>
          </a:xfrm>
        </p:spPr>
        <p:txBody>
          <a:bodyPr/>
          <a:lstStyle/>
          <a:p>
            <a:pPr algn="ctr">
              <a:spcBef>
                <a:spcPts val="1800"/>
              </a:spcBef>
            </a:pPr>
            <a:r>
              <a:rPr lang="en-US" sz="3600" b="1" dirty="0" smtClean="0"/>
              <a:t>CA22123 EU-MACE: </a:t>
            </a:r>
            <a:r>
              <a:rPr lang="en-US" sz="3600" b="1" dirty="0"/>
              <a:t/>
            </a:r>
            <a:br>
              <a:rPr lang="en-US" sz="3600" b="1" dirty="0"/>
            </a:br>
            <a:r>
              <a:rPr lang="en-US" sz="1800" b="1" dirty="0" smtClean="0"/>
              <a:t/>
            </a:r>
            <a:br>
              <a:rPr lang="en-US" sz="1800" b="1" dirty="0" smtClean="0"/>
            </a:br>
            <a:r>
              <a:rPr lang="en-US" sz="3200" b="1" dirty="0" smtClean="0"/>
              <a:t/>
            </a:r>
            <a:br>
              <a:rPr lang="en-US" sz="3200" b="1" dirty="0" smtClean="0"/>
            </a:br>
            <a:r>
              <a:rPr lang="en-US" sz="1800" b="1" dirty="0"/>
              <a:t/>
            </a:r>
            <a:br>
              <a:rPr lang="en-US" sz="1800" b="1" dirty="0"/>
            </a:br>
            <a:r>
              <a:rPr lang="en-US" sz="3200" b="1" dirty="0" smtClean="0"/>
              <a:t>Core Group monthly update GP2 #3</a:t>
            </a:r>
            <a:endParaRPr lang="en-US" sz="3200"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341811"/>
            <a:ext cx="5857404" cy="1136902"/>
          </a:xfrm>
        </p:spPr>
        <p:txBody>
          <a:bodyPr/>
          <a:lstStyle/>
          <a:p>
            <a:r>
              <a:rPr lang="fr-FR" b="1" dirty="0" smtClean="0"/>
              <a:t>Virtual</a:t>
            </a:r>
          </a:p>
          <a:p>
            <a:r>
              <a:rPr lang="fr-FR" b="1" dirty="0" smtClean="0"/>
              <a:t>21/01/2025</a:t>
            </a:r>
            <a:endParaRPr lang="en-US" b="1"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98" y="1898810"/>
            <a:ext cx="3200677" cy="2164268"/>
          </a:xfrm>
          <a:prstGeom prst="rect">
            <a:avLst/>
          </a:prstGeom>
        </p:spPr>
      </p:pic>
    </p:spTree>
    <p:extLst>
      <p:ext uri="{BB962C8B-B14F-4D97-AF65-F5344CB8AC3E}">
        <p14:creationId xmlns:p14="http://schemas.microsoft.com/office/powerpoint/2010/main" val="9725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AB5993-0874-C774-6DD0-4994DFFE12BB}"/>
              </a:ext>
            </a:extLst>
          </p:cNvPr>
          <p:cNvSpPr>
            <a:spLocks noGrp="1"/>
          </p:cNvSpPr>
          <p:nvPr>
            <p:ph type="title"/>
          </p:nvPr>
        </p:nvSpPr>
        <p:spPr>
          <a:xfrm>
            <a:off x="1135062" y="362723"/>
            <a:ext cx="9647238" cy="847725"/>
          </a:xfrm>
        </p:spPr>
        <p:txBody>
          <a:bodyPr/>
          <a:lstStyle/>
          <a:p>
            <a:r>
              <a:rPr lang="de-DE" dirty="0" smtClean="0"/>
              <a:t>Agenda (tentative</a:t>
            </a:r>
            <a:r>
              <a:rPr lang="de-DE" dirty="0" smtClean="0"/>
              <a:t>) </a:t>
            </a:r>
            <a:r>
              <a:rPr lang="de-DE" dirty="0" smtClean="0">
                <a:sym typeface="Wingdings" panose="05000000000000000000" pitchFamily="2" charset="2"/>
              </a:rPr>
              <a:t> </a:t>
            </a:r>
            <a:r>
              <a:rPr lang="de-DE" dirty="0" err="1" smtClean="0">
                <a:solidFill>
                  <a:srgbClr val="FF0000"/>
                </a:solidFill>
                <a:sym typeface="Wingdings" panose="05000000000000000000" pitchFamily="2" charset="2"/>
              </a:rPr>
              <a:t>changed</a:t>
            </a:r>
            <a:r>
              <a:rPr lang="de-DE" dirty="0" smtClean="0">
                <a:solidFill>
                  <a:srgbClr val="FF0000"/>
                </a:solidFill>
                <a:sym typeface="Wingdings" panose="05000000000000000000" pitchFamily="2" charset="2"/>
              </a:rPr>
              <a:t> after </a:t>
            </a:r>
            <a:r>
              <a:rPr lang="de-DE" dirty="0" err="1" smtClean="0">
                <a:solidFill>
                  <a:srgbClr val="FF0000"/>
                </a:solidFill>
                <a:sym typeface="Wingdings" panose="05000000000000000000" pitchFamily="2" charset="2"/>
              </a:rPr>
              <a:t>the</a:t>
            </a:r>
            <a:r>
              <a:rPr lang="de-DE" dirty="0" smtClean="0">
                <a:solidFill>
                  <a:srgbClr val="FF0000"/>
                </a:solidFill>
                <a:sym typeface="Wingdings" panose="05000000000000000000" pitchFamily="2" charset="2"/>
              </a:rPr>
              <a:t> </a:t>
            </a:r>
            <a:r>
              <a:rPr lang="de-DE" dirty="0" err="1" smtClean="0">
                <a:solidFill>
                  <a:srgbClr val="FF0000"/>
                </a:solidFill>
                <a:sym typeface="Wingdings" panose="05000000000000000000" pitchFamily="2" charset="2"/>
              </a:rPr>
              <a:t>meeting</a:t>
            </a:r>
            <a:r>
              <a:rPr lang="de-DE" dirty="0" smtClean="0">
                <a:solidFill>
                  <a:srgbClr val="FF0000"/>
                </a:solidFill>
                <a:sym typeface="Wingdings" panose="05000000000000000000" pitchFamily="2" charset="2"/>
              </a:rPr>
              <a:t>, final </a:t>
            </a:r>
            <a:r>
              <a:rPr lang="de-DE" dirty="0" err="1" smtClean="0">
                <a:solidFill>
                  <a:srgbClr val="FF0000"/>
                </a:solidFill>
                <a:sym typeface="Wingdings" panose="05000000000000000000" pitchFamily="2" charset="2"/>
              </a:rPr>
              <a:t>agenda</a:t>
            </a:r>
            <a:r>
              <a:rPr lang="de-DE" dirty="0" smtClean="0">
                <a:solidFill>
                  <a:srgbClr val="FF0000"/>
                </a:solidFill>
                <a:sym typeface="Wingdings" panose="05000000000000000000" pitchFamily="2" charset="2"/>
              </a:rPr>
              <a:t> on Action </a:t>
            </a:r>
            <a:r>
              <a:rPr lang="de-DE" dirty="0" err="1" smtClean="0">
                <a:solidFill>
                  <a:srgbClr val="FF0000"/>
                </a:solidFill>
                <a:sym typeface="Wingdings" panose="05000000000000000000" pitchFamily="2" charset="2"/>
              </a:rPr>
              <a:t>website</a:t>
            </a:r>
            <a:r>
              <a:rPr lang="de-DE" dirty="0" smtClean="0">
                <a:solidFill>
                  <a:srgbClr val="FF0000"/>
                </a:solidFill>
                <a:sym typeface="Wingdings" panose="05000000000000000000" pitchFamily="2" charset="2"/>
              </a:rPr>
              <a:t>!</a:t>
            </a:r>
            <a:endParaRPr lang="de-DE" dirty="0">
              <a:solidFill>
                <a:srgbClr val="FF0000"/>
              </a:solidFill>
            </a:endParaRP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67853"/>
            <a:ext cx="6172200" cy="4112769"/>
          </a:xfrm>
        </p:spPr>
      </p:pic>
      <p:graphicFrame>
        <p:nvGraphicFramePr>
          <p:cNvPr id="8" name="Tableau 7"/>
          <p:cNvGraphicFramePr>
            <a:graphicFrameLocks noGrp="1"/>
          </p:cNvGraphicFramePr>
          <p:nvPr>
            <p:extLst>
              <p:ext uri="{D42A27DB-BD31-4B8C-83A1-F6EECF244321}">
                <p14:modId xmlns:p14="http://schemas.microsoft.com/office/powerpoint/2010/main" val="1441101127"/>
              </p:ext>
            </p:extLst>
          </p:nvPr>
        </p:nvGraphicFramePr>
        <p:xfrm>
          <a:off x="1276349" y="2100791"/>
          <a:ext cx="9210676" cy="3840480"/>
        </p:xfrm>
        <a:graphic>
          <a:graphicData uri="http://schemas.openxmlformats.org/drawingml/2006/table">
            <a:tbl>
              <a:tblPr firstRow="1" bandRow="1">
                <a:tableStyleId>{5C22544A-7EE6-4342-B048-85BDC9FD1C3A}</a:tableStyleId>
              </a:tblPr>
              <a:tblGrid>
                <a:gridCol w="4605338">
                  <a:extLst>
                    <a:ext uri="{9D8B030D-6E8A-4147-A177-3AD203B41FA5}">
                      <a16:colId xmlns:a16="http://schemas.microsoft.com/office/drawing/2014/main" val="1373271815"/>
                    </a:ext>
                  </a:extLst>
                </a:gridCol>
                <a:gridCol w="4605338">
                  <a:extLst>
                    <a:ext uri="{9D8B030D-6E8A-4147-A177-3AD203B41FA5}">
                      <a16:colId xmlns:a16="http://schemas.microsoft.com/office/drawing/2014/main" val="2670431093"/>
                    </a:ext>
                  </a:extLst>
                </a:gridCol>
              </a:tblGrid>
              <a:tr h="370840">
                <a:tc>
                  <a:txBody>
                    <a:bodyPr/>
                    <a:lstStyle/>
                    <a:p>
                      <a:r>
                        <a:rPr lang="fr-FR" sz="2400" b="1" dirty="0" smtClean="0">
                          <a:solidFill>
                            <a:schemeClr val="tx1"/>
                          </a:solidFill>
                        </a:rPr>
                        <a:t>Day 1</a:t>
                      </a:r>
                      <a:endParaRPr lang="en-US" sz="2400" b="1" dirty="0">
                        <a:solidFill>
                          <a:schemeClr val="tx1"/>
                        </a:solidFill>
                      </a:endParaRPr>
                    </a:p>
                  </a:txBody>
                  <a:tcPr/>
                </a:tc>
                <a:tc>
                  <a:txBody>
                    <a:bodyPr/>
                    <a:lstStyle/>
                    <a:p>
                      <a:r>
                        <a:rPr lang="fr-FR" sz="2400" b="1" dirty="0" smtClean="0">
                          <a:solidFill>
                            <a:schemeClr val="tx1"/>
                          </a:solidFill>
                        </a:rPr>
                        <a:t>Day 2 </a:t>
                      </a:r>
                      <a:endParaRPr lang="en-US" sz="2400" b="1" dirty="0">
                        <a:solidFill>
                          <a:schemeClr val="tx1"/>
                        </a:solidFill>
                      </a:endParaRPr>
                    </a:p>
                  </a:txBody>
                  <a:tcPr/>
                </a:tc>
                <a:extLst>
                  <a:ext uri="{0D108BD9-81ED-4DB2-BD59-A6C34878D82A}">
                    <a16:rowId xmlns:a16="http://schemas.microsoft.com/office/drawing/2014/main" val="3404817147"/>
                  </a:ext>
                </a:extLst>
              </a:tr>
              <a:tr h="370840">
                <a:tc>
                  <a:txBody>
                    <a:bodyPr/>
                    <a:lstStyle/>
                    <a:p>
                      <a:r>
                        <a:rPr lang="fr-FR" sz="2000" b="1" dirty="0" err="1" smtClean="0"/>
                        <a:t>Morning</a:t>
                      </a:r>
                      <a:endParaRPr lang="en-US" sz="2000" b="1" dirty="0"/>
                    </a:p>
                  </a:txBody>
                  <a:tcPr/>
                </a:tc>
                <a:tc>
                  <a:txBody>
                    <a:bodyPr/>
                    <a:lstStyle/>
                    <a:p>
                      <a:r>
                        <a:rPr lang="fr-FR" sz="2000" b="1" dirty="0" err="1" smtClean="0"/>
                        <a:t>Morning</a:t>
                      </a:r>
                      <a:endParaRPr lang="en-US" sz="2000" b="1" dirty="0"/>
                    </a:p>
                  </a:txBody>
                  <a:tcPr/>
                </a:tc>
                <a:extLst>
                  <a:ext uri="{0D108BD9-81ED-4DB2-BD59-A6C34878D82A}">
                    <a16:rowId xmlns:a16="http://schemas.microsoft.com/office/drawing/2014/main" val="1730202669"/>
                  </a:ext>
                </a:extLst>
              </a:tr>
              <a:tr h="370840">
                <a:tc>
                  <a:txBody>
                    <a:bodyPr/>
                    <a:lstStyle/>
                    <a:p>
                      <a:r>
                        <a:rPr lang="fr-FR" sz="2000" dirty="0" smtClean="0"/>
                        <a:t> - MC meeting (</a:t>
                      </a:r>
                      <a:r>
                        <a:rPr lang="fr-FR" sz="2000" dirty="0" err="1" smtClean="0"/>
                        <a:t>hybrid</a:t>
                      </a:r>
                      <a:r>
                        <a:rPr lang="fr-FR" sz="2000" dirty="0" smtClean="0"/>
                        <a:t>):</a:t>
                      </a:r>
                      <a:r>
                        <a:rPr lang="fr-FR" sz="2000" baseline="0" dirty="0" smtClean="0"/>
                        <a:t> 3.5 </a:t>
                      </a:r>
                      <a:r>
                        <a:rPr lang="fr-FR" sz="2000" baseline="0" dirty="0" err="1" smtClean="0"/>
                        <a:t>hours</a:t>
                      </a:r>
                      <a:endParaRPr lang="en-US" sz="2000" dirty="0"/>
                    </a:p>
                  </a:txBody>
                  <a:tcPr/>
                </a:tc>
                <a:tc>
                  <a:txBody>
                    <a:bodyPr/>
                    <a:lstStyle/>
                    <a:p>
                      <a:pPr marL="285750" indent="-285750">
                        <a:buFontTx/>
                        <a:buChar char="-"/>
                      </a:pPr>
                      <a:r>
                        <a:rPr lang="fr-FR" sz="2000" dirty="0" smtClean="0"/>
                        <a:t>WG3 session II</a:t>
                      </a:r>
                    </a:p>
                    <a:p>
                      <a:pPr marL="0" indent="0">
                        <a:buFontTx/>
                        <a:buNone/>
                      </a:pPr>
                      <a:r>
                        <a:rPr lang="fr-FR" sz="2000" dirty="0" smtClean="0"/>
                        <a:t>(new mat. TDM) workshop</a:t>
                      </a:r>
                      <a:endParaRPr lang="en-US" sz="2000" dirty="0"/>
                    </a:p>
                  </a:txBody>
                  <a:tcPr/>
                </a:tc>
                <a:extLst>
                  <a:ext uri="{0D108BD9-81ED-4DB2-BD59-A6C34878D82A}">
                    <a16:rowId xmlns:a16="http://schemas.microsoft.com/office/drawing/2014/main" val="4160222526"/>
                  </a:ext>
                </a:extLst>
              </a:tr>
              <a:tr h="370840">
                <a:tc>
                  <a:txBody>
                    <a:bodyPr/>
                    <a:lstStyle/>
                    <a:p>
                      <a:r>
                        <a:rPr lang="fr-FR" sz="2000" dirty="0" smtClean="0"/>
                        <a:t>Lunch @ cafeteria</a:t>
                      </a:r>
                      <a:endParaRPr lang="en-US" sz="2000" dirty="0"/>
                    </a:p>
                  </a:txBody>
                  <a:tcPr/>
                </a:tc>
                <a:tc>
                  <a:txBody>
                    <a:bodyPr/>
                    <a:lstStyle/>
                    <a:p>
                      <a:r>
                        <a:rPr lang="fr-FR" sz="2000" dirty="0" smtClean="0"/>
                        <a:t>Lunch @</a:t>
                      </a:r>
                      <a:r>
                        <a:rPr lang="fr-FR" sz="2000" baseline="0" dirty="0" smtClean="0"/>
                        <a:t> cafeteria</a:t>
                      </a:r>
                      <a:endParaRPr lang="en-US" sz="2000" dirty="0"/>
                    </a:p>
                  </a:txBody>
                  <a:tcPr/>
                </a:tc>
                <a:extLst>
                  <a:ext uri="{0D108BD9-81ED-4DB2-BD59-A6C34878D82A}">
                    <a16:rowId xmlns:a16="http://schemas.microsoft.com/office/drawing/2014/main" val="287011073"/>
                  </a:ext>
                </a:extLst>
              </a:tr>
              <a:tr h="370840">
                <a:tc>
                  <a:txBody>
                    <a:bodyPr/>
                    <a:lstStyle/>
                    <a:p>
                      <a:r>
                        <a:rPr lang="fr-FR" sz="2000" b="1" dirty="0" err="1" smtClean="0"/>
                        <a:t>Afternoon</a:t>
                      </a:r>
                      <a:endParaRPr lang="en-US" sz="2000" b="1" dirty="0"/>
                    </a:p>
                  </a:txBody>
                  <a:tcPr/>
                </a:tc>
                <a:tc>
                  <a:txBody>
                    <a:bodyPr/>
                    <a:lstStyle/>
                    <a:p>
                      <a:r>
                        <a:rPr lang="fr-FR" sz="2000" b="1" dirty="0" err="1" smtClean="0"/>
                        <a:t>Afternoon</a:t>
                      </a:r>
                      <a:endParaRPr lang="en-US" sz="2000" b="1" dirty="0"/>
                    </a:p>
                  </a:txBody>
                  <a:tcPr/>
                </a:tc>
                <a:extLst>
                  <a:ext uri="{0D108BD9-81ED-4DB2-BD59-A6C34878D82A}">
                    <a16:rowId xmlns:a16="http://schemas.microsoft.com/office/drawing/2014/main" val="4061093483"/>
                  </a:ext>
                </a:extLst>
              </a:tr>
              <a:tr h="370840">
                <a:tc>
                  <a:txBody>
                    <a:bodyPr/>
                    <a:lstStyle/>
                    <a:p>
                      <a:r>
                        <a:rPr lang="fr-FR" sz="2000" dirty="0" smtClean="0"/>
                        <a:t>1. </a:t>
                      </a:r>
                      <a:r>
                        <a:rPr lang="fr-FR" sz="2000" dirty="0" err="1" smtClean="0"/>
                        <a:t>Legacy</a:t>
                      </a:r>
                      <a:r>
                        <a:rPr lang="fr-FR" sz="2000" dirty="0" smtClean="0"/>
                        <a:t> </a:t>
                      </a:r>
                      <a:r>
                        <a:rPr lang="fr-FR" sz="2000" dirty="0" err="1" smtClean="0"/>
                        <a:t>Lab</a:t>
                      </a:r>
                      <a:r>
                        <a:rPr lang="fr-FR" sz="2000" dirty="0" smtClean="0"/>
                        <a:t> workshop:  2</a:t>
                      </a:r>
                      <a:r>
                        <a:rPr lang="fr-FR" sz="2000" baseline="0" dirty="0" smtClean="0"/>
                        <a:t> </a:t>
                      </a:r>
                      <a:r>
                        <a:rPr lang="fr-FR" sz="2000" baseline="0" dirty="0" err="1" smtClean="0"/>
                        <a:t>hours</a:t>
                      </a:r>
                      <a:endParaRPr lang="en-US" sz="2000" dirty="0"/>
                    </a:p>
                  </a:txBody>
                  <a:tcPr/>
                </a:tc>
                <a:tc>
                  <a:txBody>
                    <a:bodyPr/>
                    <a:lstStyle/>
                    <a:p>
                      <a:r>
                        <a:rPr lang="fr-FR" sz="2000" dirty="0" smtClean="0"/>
                        <a:t>1. WG1 &amp; WG2 (</a:t>
                      </a:r>
                      <a:r>
                        <a:rPr lang="fr-FR" sz="2000" dirty="0" err="1" smtClean="0"/>
                        <a:t>hybrid</a:t>
                      </a:r>
                      <a:r>
                        <a:rPr lang="fr-FR" sz="2000" dirty="0" smtClean="0"/>
                        <a:t>)</a:t>
                      </a:r>
                      <a:endParaRPr lang="en-US" sz="2000" dirty="0"/>
                    </a:p>
                  </a:txBody>
                  <a:tcPr/>
                </a:tc>
                <a:extLst>
                  <a:ext uri="{0D108BD9-81ED-4DB2-BD59-A6C34878D82A}">
                    <a16:rowId xmlns:a16="http://schemas.microsoft.com/office/drawing/2014/main" val="30232961"/>
                  </a:ext>
                </a:extLst>
              </a:tr>
              <a:tr h="370840">
                <a:tc>
                  <a:txBody>
                    <a:bodyPr/>
                    <a:lstStyle/>
                    <a:p>
                      <a:r>
                        <a:rPr lang="fr-FR" sz="2000" dirty="0" smtClean="0"/>
                        <a:t>2. WG3 session I (</a:t>
                      </a:r>
                      <a:r>
                        <a:rPr lang="fr-FR" sz="2000" dirty="0" err="1" smtClean="0"/>
                        <a:t>hybrid</a:t>
                      </a:r>
                      <a:r>
                        <a:rPr lang="fr-FR" sz="2000" dirty="0" smtClean="0"/>
                        <a:t>):</a:t>
                      </a:r>
                      <a:r>
                        <a:rPr lang="fr-FR" sz="2000" baseline="0" dirty="0" smtClean="0"/>
                        <a:t> 2 </a:t>
                      </a:r>
                      <a:r>
                        <a:rPr lang="fr-FR" sz="2000" baseline="0" dirty="0" err="1" smtClean="0"/>
                        <a:t>hours</a:t>
                      </a:r>
                      <a:endParaRPr lang="fr-FR" sz="2000" dirty="0" smtClean="0"/>
                    </a:p>
                    <a:p>
                      <a:r>
                        <a:rPr lang="fr-FR" sz="2000" dirty="0" smtClean="0"/>
                        <a:t>TDM </a:t>
                      </a:r>
                      <a:r>
                        <a:rPr lang="fr-FR" sz="2000" dirty="0" err="1" smtClean="0"/>
                        <a:t>review</a:t>
                      </a:r>
                      <a:r>
                        <a:rPr lang="fr-FR" sz="2000" dirty="0" smtClean="0"/>
                        <a:t> and </a:t>
                      </a:r>
                      <a:r>
                        <a:rPr lang="fr-FR" sz="2000" dirty="0" err="1" smtClean="0"/>
                        <a:t>industrial</a:t>
                      </a:r>
                      <a:r>
                        <a:rPr lang="fr-FR" sz="2000" baseline="0" dirty="0" smtClean="0"/>
                        <a:t> perspective</a:t>
                      </a:r>
                      <a:endParaRPr lang="en-US" sz="2000" dirty="0"/>
                    </a:p>
                  </a:txBody>
                  <a:tcPr/>
                </a:tc>
                <a:tc>
                  <a:txBody>
                    <a:bodyPr/>
                    <a:lstStyle/>
                    <a:p>
                      <a:r>
                        <a:rPr lang="fr-FR" sz="2000" dirty="0" smtClean="0"/>
                        <a:t>2. AOB </a:t>
                      </a:r>
                      <a:endParaRPr lang="en-US" sz="2000" dirty="0"/>
                    </a:p>
                  </a:txBody>
                  <a:tcPr/>
                </a:tc>
                <a:extLst>
                  <a:ext uri="{0D108BD9-81ED-4DB2-BD59-A6C34878D82A}">
                    <a16:rowId xmlns:a16="http://schemas.microsoft.com/office/drawing/2014/main" val="1943996552"/>
                  </a:ext>
                </a:extLst>
              </a:tr>
              <a:tr h="370840">
                <a:tc>
                  <a:txBody>
                    <a:bodyPr/>
                    <a:lstStyle/>
                    <a:p>
                      <a:r>
                        <a:rPr lang="fr-FR" sz="2000" b="1" dirty="0" err="1" smtClean="0"/>
                        <a:t>Dinner</a:t>
                      </a:r>
                      <a:endParaRPr lang="en-US" sz="2000" b="1" dirty="0"/>
                    </a:p>
                  </a:txBody>
                  <a:tcPr/>
                </a:tc>
                <a:tc>
                  <a:txBody>
                    <a:bodyPr/>
                    <a:lstStyle/>
                    <a:p>
                      <a:r>
                        <a:rPr lang="fr-FR" sz="2000" b="1" dirty="0" err="1" smtClean="0"/>
                        <a:t>Departure</a:t>
                      </a:r>
                      <a:endParaRPr lang="en-US" sz="2000" b="1" dirty="0"/>
                    </a:p>
                  </a:txBody>
                  <a:tcPr/>
                </a:tc>
                <a:extLst>
                  <a:ext uri="{0D108BD9-81ED-4DB2-BD59-A6C34878D82A}">
                    <a16:rowId xmlns:a16="http://schemas.microsoft.com/office/drawing/2014/main" val="4242493174"/>
                  </a:ext>
                </a:extLst>
              </a:tr>
            </a:tbl>
          </a:graphicData>
        </a:graphic>
      </p:graphicFrame>
      <p:sp>
        <p:nvSpPr>
          <p:cNvPr id="9" name="ZoneTexte 8"/>
          <p:cNvSpPr txBox="1"/>
          <p:nvPr/>
        </p:nvSpPr>
        <p:spPr>
          <a:xfrm>
            <a:off x="1276349" y="1481721"/>
            <a:ext cx="1893467" cy="461665"/>
          </a:xfrm>
          <a:prstGeom prst="rect">
            <a:avLst/>
          </a:prstGeom>
          <a:noFill/>
        </p:spPr>
        <p:txBody>
          <a:bodyPr wrap="none" rtlCol="0">
            <a:spAutoFit/>
          </a:bodyPr>
          <a:lstStyle/>
          <a:p>
            <a:r>
              <a:rPr lang="fr-FR" sz="2400" b="1" dirty="0" smtClean="0"/>
              <a:t>Day 0: </a:t>
            </a:r>
            <a:r>
              <a:rPr lang="fr-FR" sz="2400" b="1" dirty="0" err="1" smtClean="0"/>
              <a:t>Arrival</a:t>
            </a:r>
            <a:endParaRPr lang="en-US" sz="2400" b="1" dirty="0"/>
          </a:p>
        </p:txBody>
      </p:sp>
    </p:spTree>
    <p:extLst>
      <p:ext uri="{BB962C8B-B14F-4D97-AF65-F5344CB8AC3E}">
        <p14:creationId xmlns:p14="http://schemas.microsoft.com/office/powerpoint/2010/main" val="66458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MC meeting points of discussion</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11</a:t>
            </a:fld>
            <a:endParaRPr lang="en-US" dirty="0"/>
          </a:p>
        </p:txBody>
      </p:sp>
      <p:sp>
        <p:nvSpPr>
          <p:cNvPr id="8" name="Espace réservé de la date 7"/>
          <p:cNvSpPr>
            <a:spLocks noGrp="1"/>
          </p:cNvSpPr>
          <p:nvPr>
            <p:ph type="dt" sz="half" idx="10"/>
          </p:nvPr>
        </p:nvSpPr>
        <p:spPr/>
        <p:txBody>
          <a:bodyPr/>
          <a:lstStyle/>
          <a:p>
            <a:fld id="{96FA2C23-755B-4DD8-82FA-BDCB1DDD9318}" type="datetime1">
              <a:rPr lang="en-US" smtClean="0"/>
              <a:t>2/7/2025</a:t>
            </a:fld>
            <a:endParaRPr lang="en-US" dirty="0"/>
          </a:p>
        </p:txBody>
      </p:sp>
      <p:sp>
        <p:nvSpPr>
          <p:cNvPr id="24" name="ZoneTexte 23"/>
          <p:cNvSpPr txBox="1"/>
          <p:nvPr/>
        </p:nvSpPr>
        <p:spPr>
          <a:xfrm>
            <a:off x="1152632" y="1627147"/>
            <a:ext cx="9382018" cy="4031873"/>
          </a:xfrm>
          <a:prstGeom prst="rect">
            <a:avLst/>
          </a:prstGeom>
          <a:noFill/>
        </p:spPr>
        <p:txBody>
          <a:bodyPr wrap="square" rtlCol="0">
            <a:spAutoFit/>
          </a:bodyPr>
          <a:lstStyle/>
          <a:p>
            <a:pPr marL="285750" lvl="0" indent="-285750">
              <a:spcBef>
                <a:spcPts val="600"/>
              </a:spcBef>
              <a:buFont typeface="Arial" panose="020B0604020202020204" pitchFamily="34" charset="0"/>
              <a:buChar char="•"/>
            </a:pPr>
            <a:r>
              <a:rPr lang="en-US" sz="2400" b="1" dirty="0"/>
              <a:t>General information transmission</a:t>
            </a:r>
          </a:p>
          <a:p>
            <a:pPr marL="285750" lvl="0" indent="-285750">
              <a:spcBef>
                <a:spcPts val="600"/>
              </a:spcBef>
              <a:buFont typeface="Arial" panose="020B0604020202020204" pitchFamily="34" charset="0"/>
              <a:buChar char="•"/>
            </a:pPr>
            <a:r>
              <a:rPr lang="en-US" sz="2400" dirty="0"/>
              <a:t>MC decisions</a:t>
            </a:r>
          </a:p>
          <a:p>
            <a:pPr marL="742950" lvl="1" indent="-285750">
              <a:spcBef>
                <a:spcPts val="600"/>
              </a:spcBef>
              <a:buFont typeface="Arial" panose="020B0604020202020204" pitchFamily="34" charset="0"/>
              <a:buChar char="•"/>
            </a:pPr>
            <a:r>
              <a:rPr lang="en-US" sz="2400" dirty="0"/>
              <a:t>New WG leaders and task leaders</a:t>
            </a:r>
          </a:p>
          <a:p>
            <a:pPr marL="742950" lvl="1" indent="-285750">
              <a:spcBef>
                <a:spcPts val="600"/>
              </a:spcBef>
              <a:buFont typeface="Arial" panose="020B0604020202020204" pitchFamily="34" charset="0"/>
              <a:buChar char="•"/>
            </a:pPr>
            <a:r>
              <a:rPr lang="en-US" sz="2400" dirty="0"/>
              <a:t>STSM and Conference grant priorities</a:t>
            </a:r>
          </a:p>
          <a:p>
            <a:pPr marL="285750" lvl="0" indent="-285750">
              <a:spcBef>
                <a:spcPts val="600"/>
              </a:spcBef>
              <a:buFont typeface="Arial" panose="020B0604020202020204" pitchFamily="34" charset="0"/>
              <a:buChar char="•"/>
            </a:pPr>
            <a:r>
              <a:rPr lang="en-US" sz="2400" dirty="0"/>
              <a:t>Training school </a:t>
            </a:r>
            <a:r>
              <a:rPr lang="en-US" sz="2400" dirty="0" smtClean="0"/>
              <a:t>- summary</a:t>
            </a:r>
            <a:endParaRPr lang="en-US" sz="2400" dirty="0"/>
          </a:p>
          <a:p>
            <a:pPr marL="285750" lvl="0" indent="-285750">
              <a:spcBef>
                <a:spcPts val="600"/>
              </a:spcBef>
              <a:buFont typeface="Arial" panose="020B0604020202020204" pitchFamily="34" charset="0"/>
              <a:buChar char="•"/>
            </a:pPr>
            <a:r>
              <a:rPr lang="en-US" sz="2400" dirty="0" smtClean="0"/>
              <a:t>Expert and MAP Database </a:t>
            </a:r>
            <a:r>
              <a:rPr lang="en-US" sz="2400" dirty="0"/>
              <a:t>(</a:t>
            </a:r>
            <a:r>
              <a:rPr lang="en-US" sz="2400" dirty="0" err="1"/>
              <a:t>Chainmap</a:t>
            </a:r>
            <a:r>
              <a:rPr lang="en-US" sz="2400" dirty="0"/>
              <a:t>)</a:t>
            </a:r>
          </a:p>
          <a:p>
            <a:pPr marL="285750" lvl="0" indent="-285750">
              <a:spcBef>
                <a:spcPts val="600"/>
              </a:spcBef>
              <a:buFont typeface="Arial" panose="020B0604020202020204" pitchFamily="34" charset="0"/>
              <a:buChar char="•"/>
            </a:pPr>
            <a:r>
              <a:rPr lang="en-US" sz="2400" dirty="0" err="1" smtClean="0"/>
              <a:t>Euromat</a:t>
            </a:r>
            <a:r>
              <a:rPr lang="en-US" sz="2400" dirty="0" smtClean="0"/>
              <a:t> 2025 update &amp; Future </a:t>
            </a:r>
            <a:r>
              <a:rPr lang="en-US" sz="2400" dirty="0" err="1" smtClean="0"/>
              <a:t>LabsLive</a:t>
            </a:r>
            <a:endParaRPr lang="en-US" sz="2400" dirty="0"/>
          </a:p>
          <a:p>
            <a:pPr marL="285750" indent="-285750">
              <a:spcBef>
                <a:spcPts val="600"/>
              </a:spcBef>
              <a:buFont typeface="Arial" panose="020B0604020202020204" pitchFamily="34" charset="0"/>
              <a:buChar char="•"/>
            </a:pPr>
            <a:r>
              <a:rPr lang="en-US" sz="2400" dirty="0"/>
              <a:t>Young EU-MACE seminars </a:t>
            </a:r>
            <a:r>
              <a:rPr lang="en-US" sz="2400" dirty="0" smtClean="0"/>
              <a:t>(can be a part of WG1&amp;2 sessions) </a:t>
            </a:r>
          </a:p>
          <a:p>
            <a:pPr marL="285750" indent="-285750">
              <a:spcBef>
                <a:spcPts val="600"/>
              </a:spcBef>
              <a:buFont typeface="Arial" panose="020B0604020202020204" pitchFamily="34" charset="0"/>
              <a:buChar char="•"/>
            </a:pPr>
            <a:r>
              <a:rPr lang="en-US" sz="2400" dirty="0" smtClean="0"/>
              <a:t>Industrial relations &amp; next training school (GP3/4)</a:t>
            </a:r>
            <a:endParaRPr lang="fr-FR" sz="2400" dirty="0" smtClean="0"/>
          </a:p>
        </p:txBody>
      </p:sp>
    </p:spTree>
    <p:extLst>
      <p:ext uri="{BB962C8B-B14F-4D97-AF65-F5344CB8AC3E}">
        <p14:creationId xmlns:p14="http://schemas.microsoft.com/office/powerpoint/2010/main" val="1093155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5" y="649956"/>
            <a:ext cx="11416937" cy="726137"/>
          </a:xfrm>
        </p:spPr>
        <p:txBody>
          <a:bodyPr/>
          <a:lstStyle/>
          <a:p>
            <a:r>
              <a:rPr lang="en-US" sz="2800" dirty="0" smtClean="0"/>
              <a:t>WG &amp; Task leader mandate</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12</a:t>
            </a:fld>
            <a:endParaRPr lang="en-US" dirty="0"/>
          </a:p>
        </p:txBody>
      </p:sp>
      <p:sp>
        <p:nvSpPr>
          <p:cNvPr id="8" name="Espace réservé de la date 7"/>
          <p:cNvSpPr>
            <a:spLocks noGrp="1"/>
          </p:cNvSpPr>
          <p:nvPr>
            <p:ph type="dt" sz="half" idx="10"/>
          </p:nvPr>
        </p:nvSpPr>
        <p:spPr/>
        <p:txBody>
          <a:bodyPr/>
          <a:lstStyle/>
          <a:p>
            <a:fld id="{AAEF9030-7D42-42A1-A58B-6DC4B9A6973B}" type="datetime1">
              <a:rPr lang="en-US" smtClean="0"/>
              <a:t>2/7/2025</a:t>
            </a:fld>
            <a:endParaRPr lang="en-US" dirty="0"/>
          </a:p>
        </p:txBody>
      </p:sp>
      <p:graphicFrame>
        <p:nvGraphicFramePr>
          <p:cNvPr id="2" name="Tableau 1"/>
          <p:cNvGraphicFramePr>
            <a:graphicFrameLocks noGrp="1"/>
          </p:cNvGraphicFramePr>
          <p:nvPr>
            <p:extLst>
              <p:ext uri="{D42A27DB-BD31-4B8C-83A1-F6EECF244321}">
                <p14:modId xmlns:p14="http://schemas.microsoft.com/office/powerpoint/2010/main" val="553957862"/>
              </p:ext>
            </p:extLst>
          </p:nvPr>
        </p:nvGraphicFramePr>
        <p:xfrm>
          <a:off x="645546" y="1922403"/>
          <a:ext cx="10546300" cy="4315794"/>
        </p:xfrm>
        <a:graphic>
          <a:graphicData uri="http://schemas.openxmlformats.org/drawingml/2006/table">
            <a:tbl>
              <a:tblPr firstRow="1" bandRow="1">
                <a:tableStyleId>{5C22544A-7EE6-4342-B048-85BDC9FD1C3A}</a:tableStyleId>
              </a:tblPr>
              <a:tblGrid>
                <a:gridCol w="3189173">
                  <a:extLst>
                    <a:ext uri="{9D8B030D-6E8A-4147-A177-3AD203B41FA5}">
                      <a16:colId xmlns:a16="http://schemas.microsoft.com/office/drawing/2014/main" val="2048808203"/>
                    </a:ext>
                  </a:extLst>
                </a:gridCol>
                <a:gridCol w="3142700">
                  <a:extLst>
                    <a:ext uri="{9D8B030D-6E8A-4147-A177-3AD203B41FA5}">
                      <a16:colId xmlns:a16="http://schemas.microsoft.com/office/drawing/2014/main" val="1482425258"/>
                    </a:ext>
                  </a:extLst>
                </a:gridCol>
                <a:gridCol w="4214427">
                  <a:extLst>
                    <a:ext uri="{9D8B030D-6E8A-4147-A177-3AD203B41FA5}">
                      <a16:colId xmlns:a16="http://schemas.microsoft.com/office/drawing/2014/main" val="3813606321"/>
                    </a:ext>
                  </a:extLst>
                </a:gridCol>
              </a:tblGrid>
              <a:tr h="308271">
                <a:tc>
                  <a:txBody>
                    <a:bodyPr/>
                    <a:lstStyle/>
                    <a:p>
                      <a:r>
                        <a:rPr lang="fr-FR" sz="1400" dirty="0" err="1" smtClean="0"/>
                        <a:t>WGs</a:t>
                      </a:r>
                      <a:r>
                        <a:rPr lang="fr-FR" sz="1400" dirty="0" smtClean="0"/>
                        <a:t> &amp; </a:t>
                      </a:r>
                      <a:r>
                        <a:rPr lang="fr-FR" sz="1400" dirty="0" err="1" smtClean="0"/>
                        <a:t>Task</a:t>
                      </a:r>
                      <a:endParaRPr lang="en-US" sz="1400" dirty="0"/>
                    </a:p>
                  </a:txBody>
                  <a:tcPr/>
                </a:tc>
                <a:tc>
                  <a:txBody>
                    <a:bodyPr/>
                    <a:lstStyle/>
                    <a:p>
                      <a:r>
                        <a:rPr lang="fr-FR" sz="1400" dirty="0" err="1" smtClean="0"/>
                        <a:t>current</a:t>
                      </a:r>
                      <a:endParaRPr lang="en-US" sz="1400" dirty="0"/>
                    </a:p>
                  </a:txBody>
                  <a:tcPr/>
                </a:tc>
                <a:tc>
                  <a:txBody>
                    <a:bodyPr/>
                    <a:lstStyle/>
                    <a:p>
                      <a:r>
                        <a:rPr lang="fr-FR" sz="1400" dirty="0" err="1" smtClean="0"/>
                        <a:t>Next</a:t>
                      </a:r>
                      <a:r>
                        <a:rPr lang="fr-FR" sz="1400" dirty="0" smtClean="0"/>
                        <a:t> GP candidates</a:t>
                      </a:r>
                      <a:endParaRPr lang="en-US" sz="1400" dirty="0"/>
                    </a:p>
                  </a:txBody>
                  <a:tcPr/>
                </a:tc>
                <a:extLst>
                  <a:ext uri="{0D108BD9-81ED-4DB2-BD59-A6C34878D82A}">
                    <a16:rowId xmlns:a16="http://schemas.microsoft.com/office/drawing/2014/main" val="1732921881"/>
                  </a:ext>
                </a:extLst>
              </a:tr>
              <a:tr h="308271">
                <a:tc>
                  <a:txBody>
                    <a:bodyPr/>
                    <a:lstStyle/>
                    <a:p>
                      <a:r>
                        <a:rPr lang="fr-FR" sz="1400" dirty="0" smtClean="0"/>
                        <a:t>WG1 – </a:t>
                      </a:r>
                      <a:r>
                        <a:rPr lang="fr-FR" sz="1400" dirty="0" err="1" smtClean="0"/>
                        <a:t>perovskites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Helge Stein (DE)</a:t>
                      </a:r>
                      <a:endParaRPr lang="en-US" sz="1400" dirty="0"/>
                    </a:p>
                  </a:txBody>
                  <a:tcPr/>
                </a:tc>
                <a:tc>
                  <a:txBody>
                    <a:bodyPr/>
                    <a:lstStyle/>
                    <a:p>
                      <a:r>
                        <a:rPr lang="fr-FR" sz="1400" dirty="0" smtClean="0">
                          <a:solidFill>
                            <a:srgbClr val="FF0000"/>
                          </a:solidFill>
                        </a:rPr>
                        <a:t>Dorottya</a:t>
                      </a:r>
                      <a:r>
                        <a:rPr lang="fr-FR" sz="1400" baseline="0" dirty="0" smtClean="0">
                          <a:solidFill>
                            <a:srgbClr val="FF0000"/>
                          </a:solidFill>
                        </a:rPr>
                        <a:t> Kriechbaumer (DE, YRI)</a:t>
                      </a:r>
                      <a:endParaRPr lang="en-US" sz="1400" dirty="0">
                        <a:solidFill>
                          <a:srgbClr val="FF0000"/>
                        </a:solidFill>
                      </a:endParaRPr>
                    </a:p>
                  </a:txBody>
                  <a:tcPr/>
                </a:tc>
                <a:extLst>
                  <a:ext uri="{0D108BD9-81ED-4DB2-BD59-A6C34878D82A}">
                    <a16:rowId xmlns:a16="http://schemas.microsoft.com/office/drawing/2014/main" val="3585773576"/>
                  </a:ext>
                </a:extLst>
              </a:tr>
              <a:tr h="308271">
                <a:tc>
                  <a:txBody>
                    <a:bodyPr/>
                    <a:lstStyle/>
                    <a:p>
                      <a:r>
                        <a:rPr lang="fr-FR" sz="1400" dirty="0" smtClean="0"/>
                        <a:t>WG2 – </a:t>
                      </a:r>
                      <a:r>
                        <a:rPr lang="fr-FR" sz="1400" dirty="0" err="1" smtClean="0"/>
                        <a:t>metallic</a:t>
                      </a:r>
                      <a:r>
                        <a:rPr lang="fr-FR" sz="1400" dirty="0" smtClean="0"/>
                        <a:t> </a:t>
                      </a:r>
                      <a:r>
                        <a:rPr lang="fr-FR" sz="1400" dirty="0" err="1" smtClean="0"/>
                        <a:t>alloys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err="1" smtClean="0"/>
                        <a:t>Jarek</a:t>
                      </a:r>
                      <a:r>
                        <a:rPr lang="fr-FR" sz="1400" dirty="0" smtClean="0"/>
                        <a:t> </a:t>
                      </a:r>
                      <a:r>
                        <a:rPr lang="fr-FR" sz="1400" dirty="0" err="1" smtClean="0"/>
                        <a:t>Jasinski</a:t>
                      </a:r>
                      <a:r>
                        <a:rPr lang="fr-FR" sz="1400" dirty="0" smtClean="0"/>
                        <a:t> (PL)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t>Jarek</a:t>
                      </a:r>
                      <a:r>
                        <a:rPr lang="fr-FR" sz="1400" dirty="0" smtClean="0"/>
                        <a:t> </a:t>
                      </a:r>
                      <a:r>
                        <a:rPr lang="fr-FR" sz="1400" dirty="0" err="1" smtClean="0"/>
                        <a:t>Jasinski</a:t>
                      </a:r>
                      <a:r>
                        <a:rPr lang="fr-FR" sz="1400" dirty="0" smtClean="0"/>
                        <a:t> (PL) – on </a:t>
                      </a:r>
                      <a:r>
                        <a:rPr lang="fr-FR" sz="1400" dirty="0" err="1" smtClean="0"/>
                        <a:t>going</a:t>
                      </a:r>
                      <a:r>
                        <a:rPr lang="fr-FR" sz="1400" dirty="0" smtClean="0"/>
                        <a:t> </a:t>
                      </a:r>
                      <a:r>
                        <a:rPr lang="fr-FR" sz="1400" dirty="0" err="1" smtClean="0"/>
                        <a:t>activity</a:t>
                      </a:r>
                      <a:endParaRPr lang="en-US" sz="1400" dirty="0" smtClean="0"/>
                    </a:p>
                  </a:txBody>
                  <a:tcPr/>
                </a:tc>
                <a:extLst>
                  <a:ext uri="{0D108BD9-81ED-4DB2-BD59-A6C34878D82A}">
                    <a16:rowId xmlns:a16="http://schemas.microsoft.com/office/drawing/2014/main" val="3507653916"/>
                  </a:ext>
                </a:extLst>
              </a:tr>
              <a:tr h="308271">
                <a:tc>
                  <a:txBody>
                    <a:bodyPr/>
                    <a:lstStyle/>
                    <a:p>
                      <a:r>
                        <a:rPr lang="fr-FR" sz="1400" dirty="0" smtClean="0"/>
                        <a:t>WG3 – New </a:t>
                      </a:r>
                      <a:r>
                        <a:rPr lang="fr-FR" sz="1400" dirty="0" err="1" smtClean="0"/>
                        <a:t>materials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Kourosh Malek</a:t>
                      </a:r>
                      <a:r>
                        <a:rPr lang="fr-FR" sz="1400" baseline="0" dirty="0" smtClean="0"/>
                        <a:t> (DE)</a:t>
                      </a:r>
                      <a:endParaRPr lang="en-US" sz="1400" dirty="0"/>
                    </a:p>
                  </a:txBody>
                  <a:tcPr/>
                </a:tc>
                <a:tc>
                  <a:txBody>
                    <a:bodyPr/>
                    <a:lstStyle/>
                    <a:p>
                      <a:r>
                        <a:rPr lang="fr-FR" sz="1400" dirty="0" smtClean="0"/>
                        <a:t>Kourosh Malek (DE) – on </a:t>
                      </a:r>
                      <a:r>
                        <a:rPr lang="fr-FR" sz="1400" dirty="0" err="1" smtClean="0"/>
                        <a:t>going</a:t>
                      </a:r>
                      <a:r>
                        <a:rPr lang="fr-FR" sz="1400" dirty="0" smtClean="0"/>
                        <a:t> </a:t>
                      </a:r>
                      <a:r>
                        <a:rPr lang="fr-FR" sz="1400" dirty="0" err="1" smtClean="0"/>
                        <a:t>activity</a:t>
                      </a:r>
                      <a:endParaRPr lang="en-US" sz="1400" dirty="0"/>
                    </a:p>
                  </a:txBody>
                  <a:tcPr/>
                </a:tc>
                <a:extLst>
                  <a:ext uri="{0D108BD9-81ED-4DB2-BD59-A6C34878D82A}">
                    <a16:rowId xmlns:a16="http://schemas.microsoft.com/office/drawing/2014/main" val="814246589"/>
                  </a:ext>
                </a:extLst>
              </a:tr>
              <a:tr h="308271">
                <a:tc>
                  <a:txBody>
                    <a:bodyPr/>
                    <a:lstStyle/>
                    <a:p>
                      <a:r>
                        <a:rPr lang="fr-FR" sz="1400" dirty="0" smtClean="0"/>
                        <a:t>WG4 - training</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David Lacroix (FR)</a:t>
                      </a:r>
                      <a:endParaRPr lang="en-US" sz="1400" dirty="0"/>
                    </a:p>
                  </a:txBody>
                  <a:tcPr/>
                </a:tc>
                <a:tc>
                  <a:txBody>
                    <a:bodyPr/>
                    <a:lstStyle/>
                    <a:p>
                      <a:r>
                        <a:rPr lang="fr-FR" sz="1400" dirty="0" smtClean="0"/>
                        <a:t>D.</a:t>
                      </a:r>
                      <a:r>
                        <a:rPr lang="fr-FR" sz="1400" baseline="0" dirty="0" smtClean="0"/>
                        <a:t> Lacroix </a:t>
                      </a:r>
                      <a:r>
                        <a:rPr lang="fr-FR" sz="1400" baseline="0" dirty="0" err="1" smtClean="0"/>
                        <a:t>until</a:t>
                      </a:r>
                      <a:r>
                        <a:rPr lang="fr-FR" sz="1400" baseline="0" dirty="0" smtClean="0"/>
                        <a:t> May 2025 </a:t>
                      </a:r>
                      <a:r>
                        <a:rPr lang="fr-FR" sz="1400" baseline="0" dirty="0" smtClean="0">
                          <a:sym typeface="Wingdings" panose="05000000000000000000" pitchFamily="2" charset="2"/>
                        </a:rPr>
                        <a:t> </a:t>
                      </a:r>
                      <a:r>
                        <a:rPr lang="fr-FR" sz="1400" baseline="0" dirty="0" smtClean="0">
                          <a:solidFill>
                            <a:srgbClr val="FF0000"/>
                          </a:solidFill>
                          <a:sym typeface="Wingdings" panose="05000000000000000000" pitchFamily="2" charset="2"/>
                        </a:rPr>
                        <a:t>Antonio P. Goncalves</a:t>
                      </a:r>
                      <a:endParaRPr lang="en-US" sz="1400" dirty="0">
                        <a:solidFill>
                          <a:srgbClr val="FF0000"/>
                        </a:solidFill>
                      </a:endParaRPr>
                    </a:p>
                  </a:txBody>
                  <a:tcPr/>
                </a:tc>
                <a:extLst>
                  <a:ext uri="{0D108BD9-81ED-4DB2-BD59-A6C34878D82A}">
                    <a16:rowId xmlns:a16="http://schemas.microsoft.com/office/drawing/2014/main" val="1779242135"/>
                  </a:ext>
                </a:extLst>
              </a:tr>
              <a:tr h="308271">
                <a:tc>
                  <a:txBody>
                    <a:bodyPr/>
                    <a:lstStyle/>
                    <a:p>
                      <a:r>
                        <a:rPr lang="fr-FR" sz="1400" dirty="0" smtClean="0"/>
                        <a:t>WG5/Communications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I. Matejak (BE)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solidFill>
                            <a:srgbClr val="FF0000"/>
                          </a:solidFill>
                        </a:rPr>
                        <a:t>Gloria Botton (BE, YRI)</a:t>
                      </a:r>
                      <a:endParaRPr lang="en-US" sz="1400" dirty="0" smtClean="0">
                        <a:solidFill>
                          <a:srgbClr val="FF0000"/>
                        </a:solidFill>
                      </a:endParaRPr>
                    </a:p>
                  </a:txBody>
                  <a:tcPr/>
                </a:tc>
                <a:extLst>
                  <a:ext uri="{0D108BD9-81ED-4DB2-BD59-A6C34878D82A}">
                    <a16:rowId xmlns:a16="http://schemas.microsoft.com/office/drawing/2014/main" val="2934399372"/>
                  </a:ext>
                </a:extLst>
              </a:tr>
              <a:tr h="308271">
                <a:tc>
                  <a:txBody>
                    <a:bodyPr/>
                    <a:lstStyle/>
                    <a:p>
                      <a:r>
                        <a:rPr lang="fr-FR" sz="1400" dirty="0" smtClean="0"/>
                        <a:t>Grant </a:t>
                      </a:r>
                      <a:r>
                        <a:rPr lang="fr-FR" sz="1400" dirty="0" err="1" smtClean="0"/>
                        <a:t>Award</a:t>
                      </a:r>
                      <a:r>
                        <a:rPr lang="fr-FR" sz="1400" dirty="0" smtClean="0"/>
                        <a:t> </a:t>
                      </a:r>
                      <a:r>
                        <a:rPr lang="fr-FR" sz="1400" dirty="0" err="1" smtClean="0"/>
                        <a:t>committee</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Holger Ihssen (DE)</a:t>
                      </a:r>
                      <a:endParaRPr lang="en-US" sz="1400" dirty="0"/>
                    </a:p>
                  </a:txBody>
                  <a:tcPr/>
                </a:tc>
                <a:tc>
                  <a:txBody>
                    <a:bodyPr/>
                    <a:lstStyle/>
                    <a:p>
                      <a:r>
                        <a:rPr lang="fr-FR" sz="1400" dirty="0" smtClean="0">
                          <a:solidFill>
                            <a:srgbClr val="FF0000"/>
                          </a:solidFill>
                        </a:rPr>
                        <a:t>Peter</a:t>
                      </a:r>
                      <a:r>
                        <a:rPr lang="fr-FR" sz="1400" baseline="0" dirty="0" smtClean="0">
                          <a:solidFill>
                            <a:srgbClr val="FF0000"/>
                          </a:solidFill>
                        </a:rPr>
                        <a:t> Tatarko (SK, YRI)</a:t>
                      </a:r>
                    </a:p>
                  </a:txBody>
                  <a:tcPr/>
                </a:tc>
                <a:extLst>
                  <a:ext uri="{0D108BD9-81ED-4DB2-BD59-A6C34878D82A}">
                    <a16:rowId xmlns:a16="http://schemas.microsoft.com/office/drawing/2014/main" val="2468265493"/>
                  </a:ext>
                </a:extLst>
              </a:tr>
              <a:tr h="308271">
                <a:tc>
                  <a:txBody>
                    <a:bodyPr/>
                    <a:lstStyle/>
                    <a:p>
                      <a:r>
                        <a:rPr lang="fr-FR" sz="1400" dirty="0" err="1" smtClean="0">
                          <a:solidFill>
                            <a:srgbClr val="FF0000"/>
                          </a:solidFill>
                        </a:rPr>
                        <a:t>Sustainability</a:t>
                      </a:r>
                      <a:endParaRPr lang="en-US" sz="1400" b="1" dirty="0">
                        <a:solidFill>
                          <a:srgbClr val="FF0000"/>
                        </a:solidFill>
                        <a:latin typeface="Arial" panose="020B0604020202020204" pitchFamily="34" charset="0"/>
                        <a:cs typeface="Arial" panose="020B0604020202020204" pitchFamily="34" charset="0"/>
                      </a:endParaRPr>
                    </a:p>
                  </a:txBody>
                  <a:tcPr/>
                </a:tc>
                <a:tc>
                  <a:txBody>
                    <a:bodyPr/>
                    <a:lstStyle/>
                    <a:p>
                      <a:r>
                        <a:rPr lang="fr-FR" sz="1400" dirty="0" smtClean="0"/>
                        <a:t>G.</a:t>
                      </a:r>
                      <a:r>
                        <a:rPr lang="fr-FR" sz="1400" baseline="0" dirty="0" smtClean="0"/>
                        <a:t> Campana</a:t>
                      </a:r>
                      <a:r>
                        <a:rPr lang="fr-FR" sz="1400" dirty="0" smtClean="0"/>
                        <a:t> (IT)</a:t>
                      </a:r>
                      <a:endParaRPr lang="en-US" sz="1400" dirty="0"/>
                    </a:p>
                  </a:txBody>
                  <a:tcPr/>
                </a:tc>
                <a:tc>
                  <a:txBody>
                    <a:bodyPr/>
                    <a:lstStyle/>
                    <a:p>
                      <a:r>
                        <a:rPr lang="fr-FR" sz="1400" dirty="0" smtClean="0">
                          <a:solidFill>
                            <a:srgbClr val="FF0000"/>
                          </a:solidFill>
                        </a:rPr>
                        <a:t>Giampaolo Campana </a:t>
                      </a:r>
                      <a:r>
                        <a:rPr lang="fr-FR" sz="1400" dirty="0" smtClean="0"/>
                        <a:t>–</a:t>
                      </a:r>
                      <a:r>
                        <a:rPr lang="fr-FR" sz="1400" baseline="0" dirty="0" smtClean="0"/>
                        <a:t> </a:t>
                      </a:r>
                      <a:r>
                        <a:rPr lang="fr-FR" sz="1400" baseline="0" dirty="0" err="1" smtClean="0"/>
                        <a:t>just</a:t>
                      </a:r>
                      <a:r>
                        <a:rPr lang="fr-FR" sz="1400" baseline="0" dirty="0" smtClean="0"/>
                        <a:t> </a:t>
                      </a:r>
                      <a:r>
                        <a:rPr lang="fr-FR" sz="1400" baseline="0" dirty="0" err="1" smtClean="0"/>
                        <a:t>started</a:t>
                      </a:r>
                      <a:r>
                        <a:rPr lang="fr-FR" sz="1400" baseline="0" dirty="0" smtClean="0"/>
                        <a:t> new </a:t>
                      </a:r>
                      <a:r>
                        <a:rPr lang="fr-FR" sz="1400" baseline="0" dirty="0" err="1" smtClean="0"/>
                        <a:t>activity</a:t>
                      </a:r>
                      <a:endParaRPr lang="en-US" sz="1400" dirty="0"/>
                    </a:p>
                  </a:txBody>
                  <a:tcPr/>
                </a:tc>
                <a:extLst>
                  <a:ext uri="{0D108BD9-81ED-4DB2-BD59-A6C34878D82A}">
                    <a16:rowId xmlns:a16="http://schemas.microsoft.com/office/drawing/2014/main" val="4249165325"/>
                  </a:ext>
                </a:extLst>
              </a:tr>
              <a:tr h="308271">
                <a:tc>
                  <a:txBody>
                    <a:bodyPr/>
                    <a:lstStyle/>
                    <a:p>
                      <a:r>
                        <a:rPr lang="fr-FR" sz="1400" dirty="0" smtClean="0">
                          <a:solidFill>
                            <a:srgbClr val="FF0000"/>
                          </a:solidFill>
                        </a:rPr>
                        <a:t>Inter-COST Action actions?</a:t>
                      </a:r>
                      <a:endParaRPr lang="en-US" sz="1400" b="1" dirty="0">
                        <a:solidFill>
                          <a:srgbClr val="FF0000"/>
                        </a:solidFill>
                        <a:latin typeface="Arial" panose="020B0604020202020204" pitchFamily="34" charset="0"/>
                        <a:cs typeface="Arial" panose="020B0604020202020204" pitchFamily="34" charset="0"/>
                      </a:endParaRPr>
                    </a:p>
                  </a:txBody>
                  <a:tcPr/>
                </a:tc>
                <a:tc>
                  <a:txBody>
                    <a:bodyPr/>
                    <a:lstStyle/>
                    <a:p>
                      <a:r>
                        <a:rPr lang="fr-FR" sz="1400" dirty="0" smtClean="0"/>
                        <a:t>Saco Nakamae (AC/FR)</a:t>
                      </a:r>
                      <a:endParaRPr lang="en-US" sz="1400" dirty="0"/>
                    </a:p>
                  </a:txBody>
                  <a:tcPr/>
                </a:tc>
                <a:tc>
                  <a:txBody>
                    <a:bodyPr/>
                    <a:lstStyle/>
                    <a:p>
                      <a:r>
                        <a:rPr lang="fr-FR" sz="1400" b="1" dirty="0" err="1" smtClean="0"/>
                        <a:t>Anyone</a:t>
                      </a:r>
                      <a:r>
                        <a:rPr lang="fr-FR" sz="1400" b="1" dirty="0" smtClean="0"/>
                        <a:t> </a:t>
                      </a:r>
                      <a:r>
                        <a:rPr lang="fr-FR" sz="1400" b="1" dirty="0" smtClean="0">
                          <a:sym typeface="Wingdings" panose="05000000000000000000" pitchFamily="2" charset="2"/>
                        </a:rPr>
                        <a:t>???</a:t>
                      </a:r>
                      <a:r>
                        <a:rPr lang="fr-FR" sz="1400" dirty="0" smtClean="0">
                          <a:sym typeface="Wingdings" panose="05000000000000000000" pitchFamily="2" charset="2"/>
                        </a:rPr>
                        <a:t> </a:t>
                      </a:r>
                      <a:endParaRPr lang="en-US" sz="1400" b="1" dirty="0">
                        <a:solidFill>
                          <a:srgbClr val="FF0000"/>
                        </a:solidFill>
                      </a:endParaRPr>
                    </a:p>
                  </a:txBody>
                  <a:tcPr/>
                </a:tc>
                <a:extLst>
                  <a:ext uri="{0D108BD9-81ED-4DB2-BD59-A6C34878D82A}">
                    <a16:rowId xmlns:a16="http://schemas.microsoft.com/office/drawing/2014/main" val="3429127740"/>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solidFill>
                            <a:srgbClr val="FF0000"/>
                          </a:solidFill>
                        </a:rPr>
                        <a:t>Young EU-MACE</a:t>
                      </a:r>
                      <a:endParaRPr lang="en-US" sz="1400" b="1" dirty="0" smtClean="0">
                        <a:solidFill>
                          <a:srgbClr val="FF0000"/>
                        </a:solidFill>
                        <a:latin typeface="Arial" panose="020B0604020202020204" pitchFamily="34" charset="0"/>
                        <a:cs typeface="Arial" panose="020B0604020202020204" pitchFamily="34" charset="0"/>
                      </a:endParaRPr>
                    </a:p>
                  </a:txBody>
                  <a:tcPr/>
                </a:tc>
                <a:tc>
                  <a:txBody>
                    <a:bodyPr/>
                    <a:lstStyle/>
                    <a:p>
                      <a:r>
                        <a:rPr lang="fr-FR" sz="1400" dirty="0" smtClean="0"/>
                        <a:t>New</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err="1" smtClean="0"/>
                        <a:t>Anyone</a:t>
                      </a:r>
                      <a:r>
                        <a:rPr lang="fr-FR" sz="1400" b="1" dirty="0" smtClean="0"/>
                        <a:t> </a:t>
                      </a:r>
                      <a:r>
                        <a:rPr lang="fr-FR" sz="1400" b="1" baseline="0" dirty="0" smtClean="0"/>
                        <a:t> </a:t>
                      </a:r>
                      <a:r>
                        <a:rPr lang="fr-FR" sz="1400" b="1" baseline="0" dirty="0" smtClean="0">
                          <a:sym typeface="Wingdings" panose="05000000000000000000" pitchFamily="2" charset="2"/>
                        </a:rPr>
                        <a:t>??? </a:t>
                      </a:r>
                      <a:endParaRPr lang="en-US" sz="1400" b="1" dirty="0" smtClean="0">
                        <a:solidFill>
                          <a:srgbClr val="FF0000"/>
                        </a:solidFill>
                      </a:endParaRPr>
                    </a:p>
                  </a:txBody>
                  <a:tcPr/>
                </a:tc>
                <a:extLst>
                  <a:ext uri="{0D108BD9-81ED-4DB2-BD59-A6C34878D82A}">
                    <a16:rowId xmlns:a16="http://schemas.microsoft.com/office/drawing/2014/main" val="1808282260"/>
                  </a:ext>
                </a:extLst>
              </a:tr>
              <a:tr h="308271">
                <a:tc>
                  <a:txBody>
                    <a:bodyPr/>
                    <a:lstStyle/>
                    <a:p>
                      <a:r>
                        <a:rPr lang="fr-FR" sz="1400" dirty="0" smtClean="0">
                          <a:solidFill>
                            <a:srgbClr val="FF0000"/>
                          </a:solidFill>
                        </a:rPr>
                        <a:t>Erasmus incubation</a:t>
                      </a:r>
                      <a:endParaRPr lang="en-US" sz="1400" b="1" dirty="0">
                        <a:solidFill>
                          <a:srgbClr val="FF000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Theodora Kyratsi (CY)</a:t>
                      </a:r>
                      <a:endParaRPr lang="en-US"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Theodora Kyratsi (CY)</a:t>
                      </a:r>
                      <a:endParaRPr lang="en-US" sz="1400" dirty="0" smtClean="0"/>
                    </a:p>
                  </a:txBody>
                  <a:tcPr/>
                </a:tc>
                <a:extLst>
                  <a:ext uri="{0D108BD9-81ED-4DB2-BD59-A6C34878D82A}">
                    <a16:rowId xmlns:a16="http://schemas.microsoft.com/office/drawing/2014/main" val="1514438290"/>
                  </a:ext>
                </a:extLst>
              </a:tr>
              <a:tr h="308271">
                <a:tc>
                  <a:txBody>
                    <a:bodyPr/>
                    <a:lstStyle/>
                    <a:p>
                      <a:r>
                        <a:rPr lang="fr-FR" sz="1400" dirty="0" smtClean="0">
                          <a:solidFill>
                            <a:srgbClr val="FF0000"/>
                          </a:solidFill>
                        </a:rPr>
                        <a:t>MAP &amp; EXP List/</a:t>
                      </a:r>
                      <a:r>
                        <a:rPr lang="fr-FR" sz="1400" dirty="0" err="1" smtClean="0">
                          <a:solidFill>
                            <a:srgbClr val="FF0000"/>
                          </a:solidFill>
                        </a:rPr>
                        <a:t>database</a:t>
                      </a:r>
                      <a:endParaRPr lang="en-US" sz="1400" b="1" dirty="0">
                        <a:solidFill>
                          <a:srgbClr val="FF0000"/>
                        </a:solidFill>
                        <a:latin typeface="Arial" panose="020B0604020202020204" pitchFamily="34" charset="0"/>
                        <a:cs typeface="Arial" panose="020B0604020202020204" pitchFamily="34" charset="0"/>
                      </a:endParaRPr>
                    </a:p>
                  </a:txBody>
                  <a:tcPr/>
                </a:tc>
                <a:tc>
                  <a:txBody>
                    <a:bodyPr/>
                    <a:lstStyle/>
                    <a:p>
                      <a:r>
                        <a:rPr lang="fr-FR" sz="1400" dirty="0" smtClean="0"/>
                        <a:t>Kourosh Malek (DE)</a:t>
                      </a:r>
                      <a:endParaRPr lang="en-US" sz="1400" dirty="0"/>
                    </a:p>
                  </a:txBody>
                  <a:tcPr/>
                </a:tc>
                <a:tc>
                  <a:txBody>
                    <a:bodyPr/>
                    <a:lstStyle/>
                    <a:p>
                      <a:r>
                        <a:rPr lang="fr-FR" sz="1400" dirty="0" err="1" smtClean="0">
                          <a:solidFill>
                            <a:srgbClr val="FF0000"/>
                          </a:solidFill>
                        </a:rPr>
                        <a:t>Ioisif</a:t>
                      </a:r>
                      <a:r>
                        <a:rPr lang="fr-FR" sz="1400" dirty="0" smtClean="0">
                          <a:solidFill>
                            <a:srgbClr val="FF0000"/>
                          </a:solidFill>
                        </a:rPr>
                        <a:t> </a:t>
                      </a:r>
                      <a:r>
                        <a:rPr lang="fr-FR" sz="1400" dirty="0" err="1" smtClean="0">
                          <a:solidFill>
                            <a:srgbClr val="FF0000"/>
                          </a:solidFill>
                        </a:rPr>
                        <a:t>Galanakis</a:t>
                      </a:r>
                      <a:r>
                        <a:rPr lang="fr-FR" sz="1400" dirty="0" smtClean="0">
                          <a:solidFill>
                            <a:srgbClr val="FF0000"/>
                          </a:solidFill>
                        </a:rPr>
                        <a:t> (EL)</a:t>
                      </a:r>
                      <a:endParaRPr lang="en-US" sz="1400" dirty="0">
                        <a:solidFill>
                          <a:srgbClr val="FF0000"/>
                        </a:solidFill>
                      </a:endParaRPr>
                    </a:p>
                  </a:txBody>
                  <a:tcPr/>
                </a:tc>
                <a:extLst>
                  <a:ext uri="{0D108BD9-81ED-4DB2-BD59-A6C34878D82A}">
                    <a16:rowId xmlns:a16="http://schemas.microsoft.com/office/drawing/2014/main" val="1304056937"/>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solidFill>
                            <a:srgbClr val="FF0000"/>
                          </a:solidFill>
                        </a:rPr>
                        <a:t>Legacy</a:t>
                      </a:r>
                      <a:r>
                        <a:rPr lang="fr-FR" sz="1400" dirty="0" smtClean="0">
                          <a:solidFill>
                            <a:srgbClr val="FF0000"/>
                          </a:solidFill>
                        </a:rPr>
                        <a:t> </a:t>
                      </a:r>
                      <a:r>
                        <a:rPr lang="fr-FR" sz="1400" dirty="0" err="1" smtClean="0">
                          <a:solidFill>
                            <a:srgbClr val="FF0000"/>
                          </a:solidFill>
                        </a:rPr>
                        <a:t>Labs</a:t>
                      </a:r>
                      <a:endParaRPr lang="en-US" sz="1400" b="1" dirty="0" smtClean="0">
                        <a:solidFill>
                          <a:srgbClr val="FF0000"/>
                        </a:solidFill>
                        <a:latin typeface="Arial" panose="020B0604020202020204" pitchFamily="34" charset="0"/>
                        <a:cs typeface="Arial" panose="020B0604020202020204" pitchFamily="34" charset="0"/>
                      </a:endParaRPr>
                    </a:p>
                  </a:txBody>
                  <a:tcPr/>
                </a:tc>
                <a:tc>
                  <a:txBody>
                    <a:bodyPr/>
                    <a:lstStyle/>
                    <a:p>
                      <a:r>
                        <a:rPr lang="fr-FR" sz="1400" baseline="0" dirty="0" smtClean="0"/>
                        <a:t>New</a:t>
                      </a:r>
                      <a:endParaRPr lang="en-US" sz="1400" dirty="0"/>
                    </a:p>
                  </a:txBody>
                  <a:tcPr/>
                </a:tc>
                <a:tc>
                  <a:txBody>
                    <a:bodyPr/>
                    <a:lstStyle/>
                    <a:p>
                      <a:r>
                        <a:rPr lang="fr-FR" sz="1400" dirty="0" smtClean="0">
                          <a:solidFill>
                            <a:srgbClr val="FF0000"/>
                          </a:solidFill>
                        </a:rPr>
                        <a:t>Ozlem Ozcan</a:t>
                      </a:r>
                      <a:r>
                        <a:rPr lang="fr-FR" sz="1400" baseline="0" dirty="0" smtClean="0">
                          <a:solidFill>
                            <a:srgbClr val="FF0000"/>
                          </a:solidFill>
                        </a:rPr>
                        <a:t> (DE)</a:t>
                      </a:r>
                      <a:endParaRPr lang="en-US" sz="1400" dirty="0">
                        <a:solidFill>
                          <a:srgbClr val="FF0000"/>
                        </a:solidFill>
                      </a:endParaRPr>
                    </a:p>
                  </a:txBody>
                  <a:tcPr/>
                </a:tc>
                <a:extLst>
                  <a:ext uri="{0D108BD9-81ED-4DB2-BD59-A6C34878D82A}">
                    <a16:rowId xmlns:a16="http://schemas.microsoft.com/office/drawing/2014/main" val="2044747295"/>
                  </a:ext>
                </a:extLst>
              </a:tr>
              <a:tr h="308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solidFill>
                            <a:srgbClr val="FF0000"/>
                          </a:solidFill>
                        </a:rPr>
                        <a:t>Industrial</a:t>
                      </a:r>
                      <a:r>
                        <a:rPr lang="fr-FR" sz="1400" dirty="0" smtClean="0">
                          <a:solidFill>
                            <a:srgbClr val="FF0000"/>
                          </a:solidFill>
                        </a:rPr>
                        <a:t> leadership?</a:t>
                      </a:r>
                      <a:endParaRPr lang="en-US" sz="1400" b="1" dirty="0" smtClean="0">
                        <a:solidFill>
                          <a:srgbClr val="FF0000"/>
                        </a:solidFill>
                        <a:latin typeface="Arial" panose="020B0604020202020204" pitchFamily="34" charset="0"/>
                        <a:cs typeface="Arial" panose="020B0604020202020204" pitchFamily="34" charset="0"/>
                      </a:endParaRPr>
                    </a:p>
                  </a:txBody>
                  <a:tcPr/>
                </a:tc>
                <a:tc>
                  <a:txBody>
                    <a:bodyPr/>
                    <a:lstStyle/>
                    <a:p>
                      <a:r>
                        <a:rPr lang="fr-FR" sz="1400" dirty="0" smtClean="0"/>
                        <a:t> New</a:t>
                      </a:r>
                      <a:endParaRPr lang="en-US" sz="1400" dirty="0"/>
                    </a:p>
                  </a:txBody>
                  <a:tcPr/>
                </a:tc>
                <a:tc>
                  <a:txBody>
                    <a:bodyPr/>
                    <a:lstStyle/>
                    <a:p>
                      <a:r>
                        <a:rPr lang="fr-FR" sz="1400" dirty="0" smtClean="0"/>
                        <a:t>To </a:t>
                      </a:r>
                      <a:r>
                        <a:rPr lang="fr-FR" sz="1400" dirty="0" err="1" smtClean="0"/>
                        <a:t>be</a:t>
                      </a:r>
                      <a:r>
                        <a:rPr lang="fr-FR" sz="1400" dirty="0" smtClean="0"/>
                        <a:t> </a:t>
                      </a:r>
                      <a:r>
                        <a:rPr lang="fr-FR" sz="1400" dirty="0" err="1" smtClean="0"/>
                        <a:t>discussed</a:t>
                      </a:r>
                      <a:r>
                        <a:rPr lang="fr-FR" sz="1400" dirty="0" smtClean="0"/>
                        <a:t> @ MC meeting</a:t>
                      </a:r>
                      <a:endParaRPr lang="en-US" sz="1400" dirty="0">
                        <a:solidFill>
                          <a:srgbClr val="FF0000"/>
                        </a:solidFill>
                      </a:endParaRPr>
                    </a:p>
                  </a:txBody>
                  <a:tcPr/>
                </a:tc>
                <a:extLst>
                  <a:ext uri="{0D108BD9-81ED-4DB2-BD59-A6C34878D82A}">
                    <a16:rowId xmlns:a16="http://schemas.microsoft.com/office/drawing/2014/main" val="3280710529"/>
                  </a:ext>
                </a:extLst>
              </a:tr>
            </a:tbl>
          </a:graphicData>
        </a:graphic>
      </p:graphicFrame>
      <p:sp>
        <p:nvSpPr>
          <p:cNvPr id="11" name="ZoneTexte 10"/>
          <p:cNvSpPr txBox="1"/>
          <p:nvPr/>
        </p:nvSpPr>
        <p:spPr>
          <a:xfrm>
            <a:off x="1900645" y="1326083"/>
            <a:ext cx="9453155" cy="646331"/>
          </a:xfrm>
          <a:prstGeom prst="rect">
            <a:avLst/>
          </a:prstGeom>
          <a:noFill/>
          <a:ln>
            <a:noFill/>
          </a:ln>
        </p:spPr>
        <p:txBody>
          <a:bodyPr wrap="square" rtlCol="0">
            <a:spAutoFit/>
          </a:bodyPr>
          <a:lstStyle/>
          <a:p>
            <a:pPr>
              <a:lnSpc>
                <a:spcPct val="150000"/>
              </a:lnSpc>
            </a:pPr>
            <a:r>
              <a:rPr lang="fr-FR" sz="2400" b="1" dirty="0" smtClean="0">
                <a:solidFill>
                  <a:srgbClr val="FF0000"/>
                </a:solidFill>
              </a:rPr>
              <a:t>New positions and New nominations to </a:t>
            </a:r>
            <a:r>
              <a:rPr lang="fr-FR" sz="2400" b="1" dirty="0" err="1" smtClean="0">
                <a:solidFill>
                  <a:srgbClr val="FF0000"/>
                </a:solidFill>
              </a:rPr>
              <a:t>be</a:t>
            </a:r>
            <a:r>
              <a:rPr lang="fr-FR" sz="2400" b="1" dirty="0" smtClean="0">
                <a:solidFill>
                  <a:srgbClr val="FF0000"/>
                </a:solidFill>
              </a:rPr>
              <a:t> </a:t>
            </a:r>
            <a:r>
              <a:rPr lang="fr-FR" sz="2400" b="1" dirty="0" err="1" smtClean="0">
                <a:solidFill>
                  <a:srgbClr val="FF0000"/>
                </a:solidFill>
              </a:rPr>
              <a:t>approved</a:t>
            </a:r>
            <a:r>
              <a:rPr lang="fr-FR" sz="2400" b="1" dirty="0" smtClean="0">
                <a:solidFill>
                  <a:srgbClr val="FF0000"/>
                </a:solidFill>
              </a:rPr>
              <a:t> by MC</a:t>
            </a:r>
          </a:p>
        </p:txBody>
      </p:sp>
    </p:spTree>
    <p:extLst>
      <p:ext uri="{BB962C8B-B14F-4D97-AF65-F5344CB8AC3E}">
        <p14:creationId xmlns:p14="http://schemas.microsoft.com/office/powerpoint/2010/main" val="526361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smtClean="0"/>
              <a:t>TOTEMIC </a:t>
            </a:r>
            <a:r>
              <a:rPr lang="fr-FR" b="1" dirty="0" err="1" smtClean="0"/>
              <a:t>traing</a:t>
            </a:r>
            <a:r>
              <a:rPr lang="fr-FR" b="1" dirty="0" smtClean="0"/>
              <a:t> </a:t>
            </a:r>
            <a:r>
              <a:rPr lang="fr-FR" b="1" dirty="0" err="1" smtClean="0"/>
              <a:t>school</a:t>
            </a:r>
            <a:r>
              <a:rPr lang="fr-FR" b="1" dirty="0" smtClean="0"/>
              <a:t> – David &amp; Gloria</a:t>
            </a:r>
            <a:endParaRPr lang="en-US" b="1" dirty="0"/>
          </a:p>
        </p:txBody>
      </p:sp>
    </p:spTree>
    <p:extLst>
      <p:ext uri="{BB962C8B-B14F-4D97-AF65-F5344CB8AC3E}">
        <p14:creationId xmlns:p14="http://schemas.microsoft.com/office/powerpoint/2010/main" val="4200769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TOTEMIC 2025 training school</a:t>
            </a:r>
            <a:endParaRPr lang="en-US" sz="2800" dirty="0"/>
          </a:p>
        </p:txBody>
      </p:sp>
      <p:sp>
        <p:nvSpPr>
          <p:cNvPr id="6" name="Espace réservé du pied de page 5"/>
          <p:cNvSpPr>
            <a:spLocks noGrp="1"/>
          </p:cNvSpPr>
          <p:nvPr>
            <p:ph type="ftr" sz="quarter" idx="11"/>
          </p:nvPr>
        </p:nvSpPr>
        <p:spPr/>
        <p:txBody>
          <a:bodyPr/>
          <a:lstStyle/>
          <a:p>
            <a:r>
              <a:rPr lang="en-US" dirty="0"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14</a:t>
            </a:fld>
            <a:endParaRPr lang="en-US" dirty="0"/>
          </a:p>
        </p:txBody>
      </p:sp>
      <p:sp>
        <p:nvSpPr>
          <p:cNvPr id="8" name="Espace réservé de la date 7"/>
          <p:cNvSpPr>
            <a:spLocks noGrp="1"/>
          </p:cNvSpPr>
          <p:nvPr>
            <p:ph type="dt" sz="half" idx="10"/>
          </p:nvPr>
        </p:nvSpPr>
        <p:spPr/>
        <p:txBody>
          <a:bodyPr/>
          <a:lstStyle/>
          <a:p>
            <a:fld id="{B1ABC9FB-EFF5-467E-A592-53BFEED2C5F6}" type="datetime1">
              <a:rPr lang="en-US" smtClean="0"/>
              <a:t>2/7/2025</a:t>
            </a:fld>
            <a:endParaRPr lang="en-US" dirty="0"/>
          </a:p>
        </p:txBody>
      </p:sp>
      <p:sp>
        <p:nvSpPr>
          <p:cNvPr id="3" name="ZoneTexte 2"/>
          <p:cNvSpPr txBox="1"/>
          <p:nvPr/>
        </p:nvSpPr>
        <p:spPr>
          <a:xfrm>
            <a:off x="237162" y="1461283"/>
            <a:ext cx="10063268" cy="400110"/>
          </a:xfrm>
          <a:prstGeom prst="rect">
            <a:avLst/>
          </a:prstGeom>
          <a:noFill/>
        </p:spPr>
        <p:txBody>
          <a:bodyPr wrap="none" rtlCol="0">
            <a:spAutoFit/>
          </a:bodyPr>
          <a:lstStyle/>
          <a:p>
            <a:r>
              <a:rPr lang="fr-FR" sz="2000" b="1" u="sng" dirty="0" smtClean="0"/>
              <a:t>Tools for </a:t>
            </a:r>
            <a:r>
              <a:rPr lang="fr-FR" sz="2000" b="1" u="sng" dirty="0" err="1" smtClean="0"/>
              <a:t>Energy</a:t>
            </a:r>
            <a:r>
              <a:rPr lang="fr-FR" sz="2000" b="1" u="sng" dirty="0" smtClean="0"/>
              <a:t> Materials </a:t>
            </a:r>
            <a:r>
              <a:rPr lang="fr-FR" sz="2000" b="1" u="sng" dirty="0" err="1" smtClean="0"/>
              <a:t>Modelling</a:t>
            </a:r>
            <a:r>
              <a:rPr lang="fr-FR" sz="2000" b="1" u="sng" dirty="0" smtClean="0"/>
              <a:t> Acceleration Training </a:t>
            </a:r>
            <a:r>
              <a:rPr lang="fr-FR" sz="2000" b="1" u="sng" dirty="0" err="1" smtClean="0"/>
              <a:t>school</a:t>
            </a:r>
            <a:r>
              <a:rPr lang="fr-FR" sz="2000" b="1" u="sng" dirty="0" smtClean="0"/>
              <a:t>: </a:t>
            </a:r>
            <a:r>
              <a:rPr lang="fr-FR" sz="2000" b="1" dirty="0" smtClean="0">
                <a:solidFill>
                  <a:srgbClr val="FF0000"/>
                </a:solidFill>
              </a:rPr>
              <a:t>Application </a:t>
            </a:r>
            <a:r>
              <a:rPr lang="fr-FR" sz="2000" b="1" dirty="0" err="1" smtClean="0">
                <a:solidFill>
                  <a:srgbClr val="FF0000"/>
                </a:solidFill>
              </a:rPr>
              <a:t>ending</a:t>
            </a:r>
            <a:r>
              <a:rPr lang="fr-FR" sz="2000" b="1" dirty="0" smtClean="0">
                <a:solidFill>
                  <a:srgbClr val="FF0000"/>
                </a:solidFill>
              </a:rPr>
              <a:t> SOON</a:t>
            </a:r>
            <a:endParaRPr lang="en-US" sz="2000" b="1" dirty="0">
              <a:solidFill>
                <a:srgbClr val="FF0000"/>
              </a:solidFill>
            </a:endParaRPr>
          </a:p>
        </p:txBody>
      </p:sp>
      <p:sp>
        <p:nvSpPr>
          <p:cNvPr id="9" name="ZoneTexte 8"/>
          <p:cNvSpPr txBox="1"/>
          <p:nvPr/>
        </p:nvSpPr>
        <p:spPr>
          <a:xfrm>
            <a:off x="5964145" y="1975497"/>
            <a:ext cx="5874995" cy="1569660"/>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April 20 – 26, 2025</a:t>
            </a:r>
          </a:p>
          <a:p>
            <a:pPr marL="285750" indent="-285750">
              <a:buFont typeface="Arial" panose="020B0604020202020204" pitchFamily="34" charset="0"/>
              <a:buChar char="•"/>
            </a:pPr>
            <a:r>
              <a:rPr lang="fr-FR" sz="1600" b="1" dirty="0" smtClean="0"/>
              <a:t>Cargèse, </a:t>
            </a:r>
            <a:r>
              <a:rPr lang="fr-FR" sz="1600" b="1" dirty="0" err="1" smtClean="0"/>
              <a:t>Corsica</a:t>
            </a:r>
            <a:r>
              <a:rPr lang="fr-FR" sz="1600" b="1" dirty="0" smtClean="0"/>
              <a:t>, France</a:t>
            </a:r>
          </a:p>
          <a:p>
            <a:pPr marL="285750" indent="-285750">
              <a:buFont typeface="Arial" panose="020B0604020202020204" pitchFamily="34" charset="0"/>
              <a:buChar char="•"/>
            </a:pPr>
            <a:r>
              <a:rPr lang="fr-FR" sz="1600" b="1" dirty="0" smtClean="0"/>
              <a:t>In-house </a:t>
            </a:r>
            <a:r>
              <a:rPr lang="fr-FR" sz="1600" b="1" dirty="0" err="1" smtClean="0"/>
              <a:t>School</a:t>
            </a:r>
            <a:r>
              <a:rPr lang="fr-FR" sz="1600" b="1" dirty="0" smtClean="0"/>
              <a:t> (</a:t>
            </a:r>
            <a:r>
              <a:rPr lang="fr-FR" sz="1600" b="1" dirty="0" err="1" smtClean="0"/>
              <a:t>lodging</a:t>
            </a:r>
            <a:r>
              <a:rPr lang="fr-FR" sz="1600" b="1" dirty="0" smtClean="0"/>
              <a:t> at the IESC </a:t>
            </a:r>
            <a:r>
              <a:rPr lang="fr-FR" sz="1600" b="1" dirty="0" err="1" smtClean="0"/>
              <a:t>is</a:t>
            </a:r>
            <a:r>
              <a:rPr lang="fr-FR" sz="1600" b="1" dirty="0" smtClean="0"/>
              <a:t> </a:t>
            </a:r>
            <a:r>
              <a:rPr lang="fr-FR" sz="1600" b="1" dirty="0" err="1" smtClean="0"/>
              <a:t>mandatory</a:t>
            </a:r>
            <a:r>
              <a:rPr lang="fr-FR" sz="1600" b="1" dirty="0" smtClean="0"/>
              <a:t>)</a:t>
            </a:r>
            <a:endParaRPr lang="fr-FR" sz="1600" b="1" dirty="0"/>
          </a:p>
          <a:p>
            <a:pPr marL="285750" indent="-285750">
              <a:buFont typeface="Arial" panose="020B0604020202020204" pitchFamily="34" charset="0"/>
              <a:buChar char="•"/>
            </a:pPr>
            <a:r>
              <a:rPr lang="fr-FR" sz="1600" b="1" dirty="0" smtClean="0"/>
              <a:t>Joint </a:t>
            </a:r>
            <a:r>
              <a:rPr lang="fr-FR" sz="1600" b="1" dirty="0" err="1" smtClean="0"/>
              <a:t>organization</a:t>
            </a:r>
            <a:r>
              <a:rPr lang="fr-FR" sz="1600" b="1" dirty="0" smtClean="0"/>
              <a:t> </a:t>
            </a:r>
            <a:r>
              <a:rPr lang="fr-FR" sz="1600" b="1" dirty="0" err="1" smtClean="0"/>
              <a:t>with</a:t>
            </a:r>
            <a:r>
              <a:rPr lang="fr-FR" sz="1600" b="1" dirty="0" smtClean="0"/>
              <a:t> CNRS (France) </a:t>
            </a:r>
            <a:r>
              <a:rPr lang="fr-FR" sz="1600" b="1" dirty="0" err="1" smtClean="0"/>
              <a:t>GdR</a:t>
            </a:r>
            <a:r>
              <a:rPr lang="fr-FR" sz="1600" b="1" dirty="0" smtClean="0"/>
              <a:t> NAME</a:t>
            </a:r>
          </a:p>
          <a:p>
            <a:pPr marL="285750" indent="-285750">
              <a:buFont typeface="Arial" panose="020B0604020202020204" pitchFamily="34" charset="0"/>
              <a:buChar char="•"/>
            </a:pPr>
            <a:r>
              <a:rPr lang="fr-FR" sz="1600" b="1" dirty="0" smtClean="0"/>
              <a:t>Co-chair </a:t>
            </a:r>
            <a:r>
              <a:rPr lang="fr-FR" sz="1600" b="1" dirty="0" err="1" smtClean="0"/>
              <a:t>from</a:t>
            </a:r>
            <a:r>
              <a:rPr lang="fr-FR" sz="1600" b="1" dirty="0" smtClean="0"/>
              <a:t> EU-MACE : David Lacroix</a:t>
            </a:r>
          </a:p>
          <a:p>
            <a:pPr marL="285750" indent="-285750">
              <a:buFont typeface="Arial" panose="020B0604020202020204" pitchFamily="34" charset="0"/>
              <a:buChar char="•"/>
            </a:pPr>
            <a:r>
              <a:rPr lang="fr-FR" sz="1600" b="1" dirty="0" smtClean="0"/>
              <a:t>12 </a:t>
            </a:r>
            <a:r>
              <a:rPr lang="fr-FR" sz="1600" b="1" dirty="0" err="1" smtClean="0"/>
              <a:t>confirmed</a:t>
            </a:r>
            <a:r>
              <a:rPr lang="fr-FR" sz="1600" b="1" dirty="0" smtClean="0"/>
              <a:t> speakers</a:t>
            </a:r>
            <a:endParaRPr lang="en-US" sz="1600" b="1"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49" y="1946583"/>
            <a:ext cx="5334313" cy="1627488"/>
          </a:xfrm>
          <a:prstGeom prst="rect">
            <a:avLst/>
          </a:prstGeom>
        </p:spPr>
      </p:pic>
      <p:sp>
        <p:nvSpPr>
          <p:cNvPr id="4" name="Rectangle 3"/>
          <p:cNvSpPr/>
          <p:nvPr/>
        </p:nvSpPr>
        <p:spPr>
          <a:xfrm>
            <a:off x="1840455" y="3743185"/>
            <a:ext cx="8868076" cy="369332"/>
          </a:xfrm>
          <a:prstGeom prst="rect">
            <a:avLst/>
          </a:prstGeom>
        </p:spPr>
        <p:txBody>
          <a:bodyPr wrap="square">
            <a:spAutoFit/>
          </a:bodyPr>
          <a:lstStyle/>
          <a:p>
            <a:r>
              <a:rPr lang="en-US" b="1" dirty="0">
                <a:hlinkClick r:id="rId4"/>
              </a:rPr>
              <a:t>https://</a:t>
            </a:r>
            <a:r>
              <a:rPr lang="en-US" b="1" dirty="0" smtClean="0">
                <a:hlinkClick r:id="rId4"/>
              </a:rPr>
              <a:t>eu-mace.eu/event/4908:training-school-2025-totemic.html</a:t>
            </a:r>
            <a:r>
              <a:rPr lang="en-US" b="1" dirty="0" smtClean="0"/>
              <a:t> </a:t>
            </a:r>
            <a:endParaRPr lang="en-US" b="1" dirty="0"/>
          </a:p>
        </p:txBody>
      </p:sp>
      <p:sp>
        <p:nvSpPr>
          <p:cNvPr id="13" name="ZoneTexte 12"/>
          <p:cNvSpPr txBox="1"/>
          <p:nvPr/>
        </p:nvSpPr>
        <p:spPr>
          <a:xfrm>
            <a:off x="1265133" y="4310545"/>
            <a:ext cx="9661734" cy="1754326"/>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Application: +60 but </a:t>
            </a:r>
            <a:r>
              <a:rPr lang="fr-FR" b="1" dirty="0" err="1" smtClean="0"/>
              <a:t>only</a:t>
            </a:r>
            <a:r>
              <a:rPr lang="fr-FR" b="1" dirty="0" smtClean="0"/>
              <a:t> 50% </a:t>
            </a:r>
            <a:r>
              <a:rPr lang="fr-FR" b="1" dirty="0" err="1" smtClean="0"/>
              <a:t>complete</a:t>
            </a:r>
            <a:r>
              <a:rPr lang="fr-FR" b="1" dirty="0" smtClean="0"/>
              <a:t> </a:t>
            </a:r>
            <a:r>
              <a:rPr lang="fr-FR" b="1" dirty="0" err="1" smtClean="0"/>
              <a:t>with</a:t>
            </a:r>
            <a:r>
              <a:rPr lang="fr-FR" b="1" dirty="0" smtClean="0"/>
              <a:t> CV and motivation</a:t>
            </a:r>
          </a:p>
          <a:p>
            <a:pPr marL="285750" indent="-285750">
              <a:buFont typeface="Arial" panose="020B0604020202020204" pitchFamily="34" charset="0"/>
              <a:buChar char="•"/>
            </a:pPr>
            <a:r>
              <a:rPr lang="fr-FR" b="1" dirty="0" smtClean="0"/>
              <a:t>EU-MACE </a:t>
            </a:r>
            <a:r>
              <a:rPr lang="fr-FR" b="1" dirty="0" err="1" smtClean="0"/>
              <a:t>provides</a:t>
            </a:r>
            <a:r>
              <a:rPr lang="fr-FR" b="1" dirty="0" smtClean="0"/>
              <a:t> 15 </a:t>
            </a:r>
            <a:r>
              <a:rPr lang="fr-FR" b="1" dirty="0" err="1" smtClean="0"/>
              <a:t>financial</a:t>
            </a:r>
            <a:r>
              <a:rPr lang="fr-FR" b="1" dirty="0" smtClean="0"/>
              <a:t> supports = </a:t>
            </a:r>
            <a:r>
              <a:rPr lang="fr-FR" b="1" dirty="0" smtClean="0">
                <a:solidFill>
                  <a:srgbClr val="FF0000"/>
                </a:solidFill>
              </a:rPr>
              <a:t>Daily </a:t>
            </a:r>
            <a:r>
              <a:rPr lang="fr-FR" b="1" dirty="0" err="1" smtClean="0">
                <a:solidFill>
                  <a:srgbClr val="FF0000"/>
                </a:solidFill>
              </a:rPr>
              <a:t>allowance</a:t>
            </a:r>
            <a:r>
              <a:rPr lang="fr-FR" b="1" dirty="0" smtClean="0">
                <a:solidFill>
                  <a:srgbClr val="FF0000"/>
                </a:solidFill>
              </a:rPr>
              <a:t> + long distance </a:t>
            </a:r>
            <a:r>
              <a:rPr lang="fr-FR" b="1" dirty="0" err="1" smtClean="0">
                <a:solidFill>
                  <a:srgbClr val="FF0000"/>
                </a:solidFill>
              </a:rPr>
              <a:t>travel</a:t>
            </a:r>
            <a:endParaRPr lang="fr-FR" b="1" dirty="0" smtClean="0">
              <a:solidFill>
                <a:srgbClr val="FF0000"/>
              </a:solidFill>
            </a:endParaRPr>
          </a:p>
          <a:p>
            <a:pPr marL="742950" lvl="1" indent="-285750">
              <a:buFont typeface="Arial" panose="020B0604020202020204" pitchFamily="34" charset="0"/>
              <a:buChar char="•"/>
            </a:pPr>
            <a:r>
              <a:rPr lang="fr-FR" b="1" dirty="0" smtClean="0">
                <a:solidFill>
                  <a:srgbClr val="FF0000"/>
                </a:solidFill>
              </a:rPr>
              <a:t>Daily </a:t>
            </a:r>
            <a:r>
              <a:rPr lang="fr-FR" b="1" dirty="0" err="1" smtClean="0">
                <a:solidFill>
                  <a:srgbClr val="FF0000"/>
                </a:solidFill>
              </a:rPr>
              <a:t>allowance</a:t>
            </a:r>
            <a:r>
              <a:rPr lang="fr-FR" b="1" dirty="0" smtClean="0">
                <a:solidFill>
                  <a:srgbClr val="FF0000"/>
                </a:solidFill>
              </a:rPr>
              <a:t> </a:t>
            </a:r>
            <a:r>
              <a:rPr lang="fr-FR" b="1" dirty="0" err="1" smtClean="0">
                <a:solidFill>
                  <a:srgbClr val="FF0000"/>
                </a:solidFill>
              </a:rPr>
              <a:t>includes</a:t>
            </a:r>
            <a:r>
              <a:rPr lang="fr-FR" b="1" dirty="0" smtClean="0">
                <a:solidFill>
                  <a:srgbClr val="FF0000"/>
                </a:solidFill>
              </a:rPr>
              <a:t> in-house accommodation + </a:t>
            </a:r>
            <a:r>
              <a:rPr lang="fr-FR" b="1" dirty="0" err="1" smtClean="0">
                <a:solidFill>
                  <a:srgbClr val="FF0000"/>
                </a:solidFill>
              </a:rPr>
              <a:t>dinner</a:t>
            </a:r>
            <a:r>
              <a:rPr lang="fr-FR" b="1" dirty="0" smtClean="0">
                <a:solidFill>
                  <a:srgbClr val="FF0000"/>
                </a:solidFill>
              </a:rPr>
              <a:t> ~ 72€/</a:t>
            </a:r>
            <a:r>
              <a:rPr lang="fr-FR" b="1" dirty="0" err="1" smtClean="0">
                <a:solidFill>
                  <a:srgbClr val="FF0000"/>
                </a:solidFill>
              </a:rPr>
              <a:t>day</a:t>
            </a:r>
            <a:endParaRPr lang="fr-FR" b="1" dirty="0" smtClean="0">
              <a:solidFill>
                <a:srgbClr val="FF0000"/>
              </a:solidFill>
            </a:endParaRPr>
          </a:p>
          <a:p>
            <a:pPr marL="742950" lvl="1" indent="-285750">
              <a:buFont typeface="Arial" panose="020B0604020202020204" pitchFamily="34" charset="0"/>
              <a:buChar char="•"/>
            </a:pPr>
            <a:r>
              <a:rPr lang="fr-FR" b="1" dirty="0" err="1" smtClean="0">
                <a:solidFill>
                  <a:srgbClr val="FF0000"/>
                </a:solidFill>
              </a:rPr>
              <a:t>YRIs</a:t>
            </a:r>
            <a:r>
              <a:rPr lang="fr-FR" b="1" dirty="0" smtClean="0">
                <a:solidFill>
                  <a:srgbClr val="FF0000"/>
                </a:solidFill>
              </a:rPr>
              <a:t> </a:t>
            </a:r>
            <a:r>
              <a:rPr lang="fr-FR" b="1" dirty="0" err="1" smtClean="0">
                <a:solidFill>
                  <a:srgbClr val="FF0000"/>
                </a:solidFill>
              </a:rPr>
              <a:t>only</a:t>
            </a:r>
            <a:r>
              <a:rPr lang="fr-FR" b="1" dirty="0" smtClean="0">
                <a:solidFill>
                  <a:srgbClr val="FF0000"/>
                </a:solidFill>
              </a:rPr>
              <a:t> (</a:t>
            </a:r>
            <a:r>
              <a:rPr lang="fr-FR" b="1" dirty="0" err="1" smtClean="0">
                <a:solidFill>
                  <a:srgbClr val="FF0000"/>
                </a:solidFill>
              </a:rPr>
              <a:t>priority</a:t>
            </a:r>
            <a:r>
              <a:rPr lang="fr-FR" b="1" dirty="0" smtClean="0">
                <a:solidFill>
                  <a:srgbClr val="FF0000"/>
                </a:solidFill>
              </a:rPr>
              <a:t> = </a:t>
            </a:r>
            <a:r>
              <a:rPr lang="fr-FR" b="1" dirty="0" err="1" smtClean="0">
                <a:solidFill>
                  <a:srgbClr val="FF0000"/>
                </a:solidFill>
              </a:rPr>
              <a:t>PhDs</a:t>
            </a:r>
            <a:r>
              <a:rPr lang="fr-FR" b="1" dirty="0" smtClean="0">
                <a:solidFill>
                  <a:srgbClr val="FF0000"/>
                </a:solidFill>
              </a:rPr>
              <a:t> and </a:t>
            </a:r>
            <a:r>
              <a:rPr lang="fr-FR" b="1" dirty="0" err="1" smtClean="0">
                <a:solidFill>
                  <a:srgbClr val="FF0000"/>
                </a:solidFill>
              </a:rPr>
              <a:t>Postdocs</a:t>
            </a:r>
            <a:r>
              <a:rPr lang="fr-FR" b="1" dirty="0" smtClean="0">
                <a:solidFill>
                  <a:srgbClr val="FF0000"/>
                </a:solidFill>
              </a:rPr>
              <a:t>)</a:t>
            </a:r>
          </a:p>
          <a:p>
            <a:pPr marL="742950" lvl="1" indent="-285750">
              <a:buFont typeface="Arial" panose="020B0604020202020204" pitchFamily="34" charset="0"/>
              <a:buChar char="•"/>
            </a:pPr>
            <a:r>
              <a:rPr lang="fr-FR" b="1" dirty="0" err="1" smtClean="0"/>
              <a:t>Selection</a:t>
            </a:r>
            <a:r>
              <a:rPr lang="fr-FR" b="1" dirty="0" smtClean="0"/>
              <a:t> in </a:t>
            </a:r>
            <a:r>
              <a:rPr lang="fr-FR" b="1" dirty="0" err="1" smtClean="0"/>
              <a:t>mid</a:t>
            </a:r>
            <a:r>
              <a:rPr lang="fr-FR" b="1" dirty="0" smtClean="0"/>
              <a:t> </a:t>
            </a:r>
            <a:r>
              <a:rPr lang="fr-FR" b="1" dirty="0" err="1" smtClean="0"/>
              <a:t>February</a:t>
            </a:r>
            <a:endParaRPr lang="fr-FR" b="1" dirty="0" smtClean="0"/>
          </a:p>
          <a:p>
            <a:pPr marL="285750" indent="-285750">
              <a:buFont typeface="Arial" panose="020B0604020202020204" pitchFamily="34" charset="0"/>
              <a:buChar char="•"/>
            </a:pPr>
            <a:r>
              <a:rPr lang="fr-FR" b="1" dirty="0" err="1" smtClean="0"/>
              <a:t>Please</a:t>
            </a:r>
            <a:r>
              <a:rPr lang="fr-FR" b="1" dirty="0" smtClean="0"/>
              <a:t> encourage </a:t>
            </a:r>
            <a:r>
              <a:rPr lang="fr-FR" b="1" dirty="0" err="1" smtClean="0"/>
              <a:t>your</a:t>
            </a:r>
            <a:r>
              <a:rPr lang="fr-FR" b="1" dirty="0" smtClean="0"/>
              <a:t> </a:t>
            </a:r>
            <a:r>
              <a:rPr lang="fr-FR" b="1" dirty="0" err="1" smtClean="0"/>
              <a:t>students</a:t>
            </a:r>
            <a:r>
              <a:rPr lang="fr-FR" b="1" dirty="0" smtClean="0"/>
              <a:t>/</a:t>
            </a:r>
            <a:r>
              <a:rPr lang="fr-FR" b="1" dirty="0" err="1" smtClean="0"/>
              <a:t>postdocs</a:t>
            </a:r>
            <a:r>
              <a:rPr lang="fr-FR" b="1" dirty="0" smtClean="0"/>
              <a:t> to </a:t>
            </a:r>
            <a:r>
              <a:rPr lang="fr-FR" b="1" dirty="0" err="1" smtClean="0"/>
              <a:t>apply</a:t>
            </a:r>
            <a:endParaRPr lang="fr-FR" b="1" dirty="0" smtClean="0"/>
          </a:p>
        </p:txBody>
      </p:sp>
    </p:spTree>
    <p:extLst>
      <p:ext uri="{BB962C8B-B14F-4D97-AF65-F5344CB8AC3E}">
        <p14:creationId xmlns:p14="http://schemas.microsoft.com/office/powerpoint/2010/main" val="694140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Map</a:t>
            </a:r>
            <a:r>
              <a:rPr lang="fr-FR" b="1" dirty="0" smtClean="0"/>
              <a:t> and expert </a:t>
            </a:r>
            <a:r>
              <a:rPr lang="fr-FR" b="1" dirty="0" err="1" smtClean="0"/>
              <a:t>database</a:t>
            </a:r>
            <a:r>
              <a:rPr lang="fr-FR" b="1" dirty="0" smtClean="0"/>
              <a:t> – </a:t>
            </a:r>
            <a:r>
              <a:rPr lang="fr-FR" b="1" dirty="0" err="1" smtClean="0"/>
              <a:t>Iosif</a:t>
            </a:r>
            <a:r>
              <a:rPr lang="fr-FR" b="1" dirty="0" smtClean="0"/>
              <a:t>!</a:t>
            </a:r>
            <a:endParaRPr lang="en-US" b="1" dirty="0"/>
          </a:p>
        </p:txBody>
      </p:sp>
    </p:spTree>
    <p:extLst>
      <p:ext uri="{BB962C8B-B14F-4D97-AF65-F5344CB8AC3E}">
        <p14:creationId xmlns:p14="http://schemas.microsoft.com/office/powerpoint/2010/main" val="2500038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B2B platform for MAP &amp; Expert list</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16</a:t>
            </a:fld>
            <a:endParaRPr lang="en-US" dirty="0"/>
          </a:p>
        </p:txBody>
      </p:sp>
      <p:sp>
        <p:nvSpPr>
          <p:cNvPr id="8" name="Espace réservé de la date 7"/>
          <p:cNvSpPr>
            <a:spLocks noGrp="1"/>
          </p:cNvSpPr>
          <p:nvPr>
            <p:ph type="dt" sz="half" idx="10"/>
          </p:nvPr>
        </p:nvSpPr>
        <p:spPr/>
        <p:txBody>
          <a:bodyPr/>
          <a:lstStyle/>
          <a:p>
            <a:fld id="{1B842472-837D-41AA-B9C6-F862389680DD}" type="datetime1">
              <a:rPr lang="en-US" smtClean="0"/>
              <a:t>2/7/2025</a:t>
            </a:fld>
            <a:endParaRPr lang="en-US" dirty="0"/>
          </a:p>
        </p:txBody>
      </p:sp>
      <p:sp>
        <p:nvSpPr>
          <p:cNvPr id="3" name="ZoneTexte 2"/>
          <p:cNvSpPr txBox="1"/>
          <p:nvPr/>
        </p:nvSpPr>
        <p:spPr>
          <a:xfrm>
            <a:off x="1688386" y="1532403"/>
            <a:ext cx="11239072" cy="830997"/>
          </a:xfrm>
          <a:prstGeom prst="rect">
            <a:avLst/>
          </a:prstGeom>
          <a:noFill/>
        </p:spPr>
        <p:txBody>
          <a:bodyPr wrap="square" rtlCol="0">
            <a:spAutoFit/>
          </a:bodyPr>
          <a:lstStyle/>
          <a:p>
            <a:r>
              <a:rPr lang="en-US" sz="2400" b="1" dirty="0" smtClean="0"/>
              <a:t>CHAINMAP Platform update (internal trial version)</a:t>
            </a:r>
            <a:endParaRPr lang="en-US" sz="2400" b="1" dirty="0"/>
          </a:p>
          <a:p>
            <a:endParaRPr lang="en-US" sz="2400" b="1" u="sng" dirty="0"/>
          </a:p>
        </p:txBody>
      </p:sp>
      <p:sp>
        <p:nvSpPr>
          <p:cNvPr id="11" name="ZoneTexte 10"/>
          <p:cNvSpPr txBox="1"/>
          <p:nvPr/>
        </p:nvSpPr>
        <p:spPr>
          <a:xfrm>
            <a:off x="1354330" y="2711804"/>
            <a:ext cx="9483339"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Created by Kourosh Malek </a:t>
            </a:r>
            <a:r>
              <a:rPr lang="en-US" b="1" dirty="0" smtClean="0"/>
              <a:t>(</a:t>
            </a:r>
            <a:r>
              <a:rPr lang="en-US" dirty="0" smtClean="0"/>
              <a:t>DE)</a:t>
            </a:r>
          </a:p>
          <a:p>
            <a:pPr marL="285750" indent="-285750">
              <a:buFont typeface="Arial" panose="020B0604020202020204" pitchFamily="34" charset="0"/>
              <a:buChar char="•"/>
            </a:pPr>
            <a:r>
              <a:rPr lang="fr-FR" dirty="0" err="1" smtClean="0"/>
              <a:t>Managed</a:t>
            </a:r>
            <a:r>
              <a:rPr lang="fr-FR" dirty="0" smtClean="0"/>
              <a:t> by </a:t>
            </a:r>
            <a:r>
              <a:rPr lang="fr-FR" dirty="0" err="1" smtClean="0"/>
              <a:t>Iosif</a:t>
            </a:r>
            <a:r>
              <a:rPr lang="fr-FR" dirty="0" smtClean="0"/>
              <a:t> </a:t>
            </a:r>
            <a:r>
              <a:rPr lang="fr-FR" dirty="0" err="1" smtClean="0"/>
              <a:t>Galanakis</a:t>
            </a:r>
            <a:r>
              <a:rPr lang="fr-FR" dirty="0" smtClean="0"/>
              <a:t> (EL)</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34 replies (but </a:t>
            </a:r>
            <a:r>
              <a:rPr lang="fr-FR" dirty="0" err="1" smtClean="0"/>
              <a:t>only</a:t>
            </a:r>
            <a:r>
              <a:rPr lang="fr-FR" dirty="0" smtClean="0"/>
              <a:t> 20 </a:t>
            </a:r>
            <a:r>
              <a:rPr lang="fr-FR" dirty="0" err="1" smtClean="0"/>
              <a:t>correctly</a:t>
            </a:r>
            <a:r>
              <a:rPr lang="fr-FR" dirty="0" smtClean="0"/>
              <a:t> </a:t>
            </a:r>
            <a:r>
              <a:rPr lang="fr-FR" dirty="0" err="1" smtClean="0"/>
              <a:t>formatted</a:t>
            </a:r>
            <a:r>
              <a:rPr lang="fr-FR" dirty="0" smtClean="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err="1" smtClean="0"/>
              <a:t>Onboarding</a:t>
            </a:r>
            <a:r>
              <a:rPr lang="fr-FR" dirty="0" smtClean="0"/>
              <a:t> </a:t>
            </a:r>
            <a:r>
              <a:rPr lang="fr-FR" dirty="0" err="1" smtClean="0"/>
              <a:t>presentation</a:t>
            </a:r>
            <a:r>
              <a:rPr lang="fr-FR" dirty="0" smtClean="0"/>
              <a:t> </a:t>
            </a:r>
            <a:r>
              <a:rPr lang="fr-FR" dirty="0" err="1" smtClean="0"/>
              <a:t>recorded</a:t>
            </a:r>
            <a:endParaRPr lang="fr-FR" dirty="0" smtClean="0"/>
          </a:p>
          <a:p>
            <a:pPr marL="285750" indent="-285750">
              <a:buFont typeface="Arial" panose="020B0604020202020204" pitchFamily="34" charset="0"/>
              <a:buChar char="•"/>
            </a:pPr>
            <a:r>
              <a:rPr lang="fr-FR" dirty="0" smtClean="0"/>
              <a:t>List </a:t>
            </a:r>
            <a:r>
              <a:rPr lang="fr-FR" dirty="0" err="1" smtClean="0"/>
              <a:t>will</a:t>
            </a:r>
            <a:r>
              <a:rPr lang="fr-FR" dirty="0" smtClean="0"/>
              <a:t> </a:t>
            </a:r>
            <a:r>
              <a:rPr lang="fr-FR" dirty="0" err="1" smtClean="0"/>
              <a:t>be</a:t>
            </a:r>
            <a:r>
              <a:rPr lang="fr-FR" dirty="0" smtClean="0"/>
              <a:t> </a:t>
            </a:r>
            <a:r>
              <a:rPr lang="fr-FR" dirty="0" err="1" smtClean="0"/>
              <a:t>locked</a:t>
            </a:r>
            <a:r>
              <a:rPr lang="fr-FR" dirty="0" smtClean="0"/>
              <a:t> on </a:t>
            </a:r>
            <a:r>
              <a:rPr lang="fr-FR" dirty="0" err="1" smtClean="0"/>
              <a:t>January</a:t>
            </a:r>
            <a:r>
              <a:rPr lang="fr-FR" dirty="0" smtClean="0"/>
              <a:t> 31st (</a:t>
            </a:r>
            <a:r>
              <a:rPr lang="fr-FR" dirty="0" err="1" smtClean="0"/>
              <a:t>focused</a:t>
            </a:r>
            <a:r>
              <a:rPr lang="fr-FR" dirty="0" smtClean="0"/>
              <a:t> on </a:t>
            </a:r>
            <a:r>
              <a:rPr lang="fr-FR" dirty="0" err="1" smtClean="0"/>
              <a:t>material</a:t>
            </a:r>
            <a:r>
              <a:rPr lang="fr-FR" dirty="0" smtClean="0"/>
              <a:t> classes)</a:t>
            </a:r>
          </a:p>
          <a:p>
            <a:pPr marL="742950" lvl="1" indent="-285750">
              <a:buFont typeface="Arial" panose="020B0604020202020204" pitchFamily="34" charset="0"/>
              <a:buChar char="•"/>
            </a:pPr>
            <a:r>
              <a:rPr lang="fr-FR" dirty="0" err="1" smtClean="0"/>
              <a:t>Refining</a:t>
            </a:r>
            <a:r>
              <a:rPr lang="fr-FR" dirty="0" smtClean="0"/>
              <a:t> &amp; </a:t>
            </a:r>
            <a:r>
              <a:rPr lang="fr-FR" dirty="0" err="1" smtClean="0"/>
              <a:t>harmonizing</a:t>
            </a:r>
            <a:r>
              <a:rPr lang="fr-FR" dirty="0" smtClean="0"/>
              <a:t> the </a:t>
            </a:r>
            <a:r>
              <a:rPr lang="fr-FR" dirty="0" err="1" smtClean="0"/>
              <a:t>collected</a:t>
            </a:r>
            <a:r>
              <a:rPr lang="fr-FR" dirty="0" smtClean="0"/>
              <a:t> data</a:t>
            </a:r>
          </a:p>
          <a:p>
            <a:pPr marL="742950" lvl="1" indent="-285750">
              <a:buFont typeface="Arial" panose="020B0604020202020204" pitchFamily="34" charset="0"/>
              <a:buChar char="•"/>
            </a:pPr>
            <a:r>
              <a:rPr lang="fr-FR" dirty="0" smtClean="0"/>
              <a:t>Expansion (expertise, infrastructures (MAP), </a:t>
            </a:r>
            <a:r>
              <a:rPr lang="fr-FR" dirty="0" err="1" smtClean="0"/>
              <a:t>sub-categories</a:t>
            </a:r>
            <a:r>
              <a:rPr lang="fr-FR" dirty="0" smtClean="0"/>
              <a:t> of new </a:t>
            </a:r>
            <a:r>
              <a:rPr lang="fr-FR" dirty="0" err="1" smtClean="0"/>
              <a:t>materials</a:t>
            </a:r>
            <a:r>
              <a:rPr lang="fr-FR" dirty="0" smtClean="0"/>
              <a:t>, etc.)</a:t>
            </a:r>
          </a:p>
          <a:p>
            <a:pPr marL="742950" lvl="1" indent="-285750">
              <a:buFont typeface="Arial" panose="020B0604020202020204" pitchFamily="34" charset="0"/>
              <a:buChar char="•"/>
            </a:pPr>
            <a:r>
              <a:rPr lang="fr-FR" dirty="0" smtClean="0"/>
              <a:t>Discussion at </a:t>
            </a:r>
            <a:r>
              <a:rPr lang="fr-FR" dirty="0" err="1" smtClean="0"/>
              <a:t>next</a:t>
            </a:r>
            <a:r>
              <a:rPr lang="fr-FR" dirty="0" smtClean="0"/>
              <a:t> MC meeting </a:t>
            </a:r>
          </a:p>
          <a:p>
            <a:pPr marL="742950" lvl="1" indent="-285750">
              <a:buFont typeface="Arial" panose="020B0604020202020204" pitchFamily="34" charset="0"/>
              <a:buChar char="•"/>
            </a:pPr>
            <a:r>
              <a:rPr lang="fr-FR" dirty="0" smtClean="0"/>
              <a:t>Expansion/</a:t>
            </a:r>
            <a:r>
              <a:rPr lang="fr-FR" dirty="0" err="1" smtClean="0"/>
              <a:t>share</a:t>
            </a:r>
            <a:r>
              <a:rPr lang="fr-FR" dirty="0" smtClean="0"/>
              <a:t> </a:t>
            </a:r>
            <a:r>
              <a:rPr lang="fr-FR" dirty="0" err="1" smtClean="0"/>
              <a:t>beyond</a:t>
            </a:r>
            <a:r>
              <a:rPr lang="fr-FR" dirty="0" smtClean="0"/>
              <a:t> EU-MACE (industries, </a:t>
            </a:r>
            <a:r>
              <a:rPr lang="fr-FR" dirty="0" err="1" smtClean="0"/>
              <a:t>other</a:t>
            </a:r>
            <a:r>
              <a:rPr lang="fr-FR" dirty="0" smtClean="0"/>
              <a:t> COST Actions, etc.)</a:t>
            </a:r>
          </a:p>
        </p:txBody>
      </p:sp>
    </p:spTree>
    <p:extLst>
      <p:ext uri="{BB962C8B-B14F-4D97-AF65-F5344CB8AC3E}">
        <p14:creationId xmlns:p14="http://schemas.microsoft.com/office/powerpoint/2010/main" val="13408030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16">
            <a:extLst>
              <a:ext uri="{FF2B5EF4-FFF2-40B4-BE49-F238E27FC236}">
                <a16:creationId xmlns:a16="http://schemas.microsoft.com/office/drawing/2014/main" id="{ED6AC9E7-742A-2237-A428-ED78965EE748}"/>
              </a:ext>
            </a:extLst>
          </p:cNvPr>
          <p:cNvPicPr>
            <a:picLocks noChangeAspect="1"/>
          </p:cNvPicPr>
          <p:nvPr/>
        </p:nvPicPr>
        <p:blipFill>
          <a:blip r:embed="rId3"/>
          <a:srcRect t="83709"/>
          <a:stretch>
            <a:fillRect/>
          </a:stretch>
        </p:blipFill>
        <p:spPr>
          <a:xfrm>
            <a:off x="1545835" y="5628644"/>
            <a:ext cx="4693212" cy="1085374"/>
          </a:xfrm>
          <a:prstGeom prst="rect">
            <a:avLst/>
          </a:prstGeom>
          <a:noFill/>
          <a:ln cap="flat">
            <a:noFill/>
          </a:ln>
        </p:spPr>
      </p:pic>
      <p:pic>
        <p:nvPicPr>
          <p:cNvPr id="11" name="Imagen 15">
            <a:extLst>
              <a:ext uri="{FF2B5EF4-FFF2-40B4-BE49-F238E27FC236}">
                <a16:creationId xmlns:a16="http://schemas.microsoft.com/office/drawing/2014/main" id="{F12BB95D-666E-C6A0-FE96-D1F3F50B5A08}"/>
              </a:ext>
            </a:extLst>
          </p:cNvPr>
          <p:cNvPicPr>
            <a:picLocks noChangeAspect="1"/>
          </p:cNvPicPr>
          <p:nvPr/>
        </p:nvPicPr>
        <p:blipFill>
          <a:blip r:embed="rId4"/>
          <a:stretch>
            <a:fillRect/>
          </a:stretch>
        </p:blipFill>
        <p:spPr>
          <a:xfrm>
            <a:off x="5151060" y="6476266"/>
            <a:ext cx="426787" cy="270113"/>
          </a:xfrm>
          <a:prstGeom prst="rect">
            <a:avLst/>
          </a:prstGeom>
          <a:noFill/>
          <a:ln cap="flat">
            <a:noFill/>
          </a:ln>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043" y="-30324"/>
            <a:ext cx="4852416" cy="5626608"/>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0592" y="0"/>
            <a:ext cx="4407408" cy="6858000"/>
          </a:xfrm>
          <a:prstGeom prst="rect">
            <a:avLst/>
          </a:prstGeom>
        </p:spPr>
      </p:pic>
      <p:sp>
        <p:nvSpPr>
          <p:cNvPr id="2" name="Espace réservé de la date 1"/>
          <p:cNvSpPr>
            <a:spLocks noGrp="1"/>
          </p:cNvSpPr>
          <p:nvPr>
            <p:ph type="dt" sz="half" idx="7"/>
          </p:nvPr>
        </p:nvSpPr>
        <p:spPr/>
        <p:txBody>
          <a:bodyPr/>
          <a:lstStyle/>
          <a:p>
            <a:pPr lvl="0"/>
            <a:fld id="{BDA9318C-4662-4258-ABC1-A6424B897FDB}" type="datetime1">
              <a:rPr lang="en-US" smtClean="0"/>
              <a:t>2/7/2025</a:t>
            </a:fld>
            <a:endParaRPr lang="es-ES"/>
          </a:p>
        </p:txBody>
      </p:sp>
      <p:sp>
        <p:nvSpPr>
          <p:cNvPr id="3" name="Espace réservé du pied de page 2"/>
          <p:cNvSpPr>
            <a:spLocks noGrp="1"/>
          </p:cNvSpPr>
          <p:nvPr>
            <p:ph type="ftr" sz="quarter" idx="9"/>
          </p:nvPr>
        </p:nvSpPr>
        <p:spPr/>
        <p:txBody>
          <a:bodyPr/>
          <a:lstStyle/>
          <a:p>
            <a:pPr lvl="0"/>
            <a:r>
              <a:rPr lang="en-US" smtClean="0"/>
              <a:t>EU-MACE CG update meeting GP2 - 1</a:t>
            </a:r>
            <a:endParaRPr lang="es-ES"/>
          </a:p>
        </p:txBody>
      </p:sp>
      <p:sp>
        <p:nvSpPr>
          <p:cNvPr id="4" name="Espace réservé du numéro de diapositive 3"/>
          <p:cNvSpPr>
            <a:spLocks noGrp="1"/>
          </p:cNvSpPr>
          <p:nvPr>
            <p:ph type="sldNum" sz="quarter" idx="8"/>
          </p:nvPr>
        </p:nvSpPr>
        <p:spPr/>
        <p:txBody>
          <a:bodyPr/>
          <a:lstStyle/>
          <a:p>
            <a:pPr lvl="0"/>
            <a:fld id="{90847F35-D943-4271-BA3B-3BEB25517371}" type="slidenum">
              <a:rPr lang="en-US" smtClean="0"/>
              <a:t>17</a:t>
            </a:fld>
            <a:endParaRPr lang="en-US"/>
          </a:p>
        </p:txBody>
      </p:sp>
    </p:spTree>
    <p:extLst>
      <p:ext uri="{BB962C8B-B14F-4D97-AF65-F5344CB8AC3E}">
        <p14:creationId xmlns:p14="http://schemas.microsoft.com/office/powerpoint/2010/main" val="2454261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EUROMAT 2025</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18</a:t>
            </a:fld>
            <a:endParaRPr lang="en-US" dirty="0"/>
          </a:p>
        </p:txBody>
      </p:sp>
      <p:sp>
        <p:nvSpPr>
          <p:cNvPr id="8" name="Espace réservé de la date 7"/>
          <p:cNvSpPr>
            <a:spLocks noGrp="1"/>
          </p:cNvSpPr>
          <p:nvPr>
            <p:ph type="dt" sz="half" idx="10"/>
          </p:nvPr>
        </p:nvSpPr>
        <p:spPr/>
        <p:txBody>
          <a:bodyPr/>
          <a:lstStyle/>
          <a:p>
            <a:fld id="{3CAD3DCD-B8A2-4E93-9002-6193DF1702DD}" type="datetime1">
              <a:rPr lang="en-US" smtClean="0"/>
              <a:t>2/7/2025</a:t>
            </a:fld>
            <a:endParaRPr lang="en-US" dirty="0"/>
          </a:p>
        </p:txBody>
      </p:sp>
      <p:sp>
        <p:nvSpPr>
          <p:cNvPr id="3" name="ZoneTexte 2"/>
          <p:cNvSpPr txBox="1"/>
          <p:nvPr/>
        </p:nvSpPr>
        <p:spPr>
          <a:xfrm>
            <a:off x="237162" y="1461283"/>
            <a:ext cx="2808205" cy="400110"/>
          </a:xfrm>
          <a:prstGeom prst="rect">
            <a:avLst/>
          </a:prstGeom>
          <a:noFill/>
        </p:spPr>
        <p:txBody>
          <a:bodyPr wrap="none" rtlCol="0">
            <a:spAutoFit/>
          </a:bodyPr>
          <a:lstStyle/>
          <a:p>
            <a:r>
              <a:rPr lang="fr-FR" sz="2000" b="1" u="sng" dirty="0" smtClean="0"/>
              <a:t>Topics, </a:t>
            </a:r>
            <a:r>
              <a:rPr lang="fr-FR" sz="2000" b="1" u="sng" dirty="0" err="1" smtClean="0"/>
              <a:t>organization</a:t>
            </a:r>
            <a:r>
              <a:rPr lang="fr-FR" sz="2000" b="1" u="sng" dirty="0" smtClean="0"/>
              <a:t>, etc.</a:t>
            </a:r>
            <a:endParaRPr lang="en-US" sz="2000" b="1" u="sng" dirty="0"/>
          </a:p>
        </p:txBody>
      </p:sp>
      <p:sp>
        <p:nvSpPr>
          <p:cNvPr id="9" name="ZoneTexte 8"/>
          <p:cNvSpPr txBox="1"/>
          <p:nvPr/>
        </p:nvSpPr>
        <p:spPr>
          <a:xfrm>
            <a:off x="643902" y="1976269"/>
            <a:ext cx="10955622" cy="2062103"/>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50 – 80 </a:t>
            </a:r>
            <a:r>
              <a:rPr lang="fr-FR" sz="1600" b="1" dirty="0" err="1" smtClean="0"/>
              <a:t>attendees</a:t>
            </a:r>
            <a:r>
              <a:rPr lang="fr-FR" sz="1600" b="1" dirty="0" smtClean="0"/>
              <a:t> (</a:t>
            </a:r>
            <a:r>
              <a:rPr lang="fr-FR" sz="1600" b="1" dirty="0" err="1" smtClean="0"/>
              <a:t>hybrid</a:t>
            </a:r>
            <a:r>
              <a:rPr lang="fr-FR" sz="1600" b="1" dirty="0" smtClean="0"/>
              <a:t>)</a:t>
            </a:r>
          </a:p>
          <a:p>
            <a:pPr marL="285750" indent="-285750">
              <a:buFont typeface="Arial" panose="020B0604020202020204" pitchFamily="34" charset="0"/>
              <a:buChar char="•"/>
            </a:pPr>
            <a:r>
              <a:rPr lang="fr-FR" sz="1600" b="1" dirty="0" err="1" smtClean="0"/>
              <a:t>September</a:t>
            </a:r>
            <a:r>
              <a:rPr lang="fr-FR" sz="1600" b="1" dirty="0" smtClean="0"/>
              <a:t> 14, 2025</a:t>
            </a:r>
          </a:p>
          <a:p>
            <a:pPr marL="285750" indent="-285750">
              <a:buFont typeface="Arial" panose="020B0604020202020204" pitchFamily="34" charset="0"/>
              <a:buChar char="•"/>
            </a:pPr>
            <a:r>
              <a:rPr lang="fr-FR" sz="1600" b="1" dirty="0" smtClean="0"/>
              <a:t>Registration </a:t>
            </a:r>
            <a:r>
              <a:rPr lang="fr-FR" sz="1600" b="1" dirty="0" err="1" smtClean="0"/>
              <a:t>is</a:t>
            </a:r>
            <a:r>
              <a:rPr lang="fr-FR" sz="1600" b="1" dirty="0" smtClean="0"/>
              <a:t> </a:t>
            </a:r>
            <a:r>
              <a:rPr lang="fr-FR" sz="1600" b="1" dirty="0" err="1" smtClean="0"/>
              <a:t>independent</a:t>
            </a:r>
            <a:r>
              <a:rPr lang="fr-FR" sz="1600" b="1" dirty="0" smtClean="0"/>
              <a:t> </a:t>
            </a:r>
            <a:r>
              <a:rPr lang="fr-FR" sz="1600" b="1" dirty="0" err="1" smtClean="0"/>
              <a:t>from</a:t>
            </a:r>
            <a:r>
              <a:rPr lang="fr-FR" sz="1600" b="1" dirty="0" smtClean="0"/>
              <a:t> EUROMAT</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Can support ~20-25 </a:t>
            </a:r>
            <a:r>
              <a:rPr lang="fr-FR" sz="1600" b="1" dirty="0" err="1" smtClean="0"/>
              <a:t>attendees</a:t>
            </a:r>
            <a:r>
              <a:rPr lang="fr-FR" sz="1600" b="1" dirty="0" smtClean="0"/>
              <a:t> for the forum (but NOT the </a:t>
            </a:r>
            <a:r>
              <a:rPr lang="fr-FR" sz="1600" b="1" dirty="0" err="1" smtClean="0"/>
              <a:t>conference</a:t>
            </a:r>
            <a:r>
              <a:rPr lang="fr-FR" sz="1600" b="1" dirty="0" smtClean="0"/>
              <a:t>)</a:t>
            </a:r>
            <a:endParaRPr lang="fr-FR" sz="1600" b="1" dirty="0"/>
          </a:p>
          <a:p>
            <a:pPr marL="285750" indent="-285750">
              <a:buFont typeface="Arial" panose="020B0604020202020204" pitchFamily="34" charset="0"/>
              <a:buChar char="•"/>
            </a:pPr>
            <a:r>
              <a:rPr lang="fr-FR" sz="1600" b="1" dirty="0" err="1" smtClean="0"/>
              <a:t>Special</a:t>
            </a:r>
            <a:r>
              <a:rPr lang="fr-FR" sz="1600" b="1" dirty="0" smtClean="0"/>
              <a:t> provision for 5-10 </a:t>
            </a:r>
            <a:r>
              <a:rPr lang="fr-FR" sz="1600" b="1" dirty="0" err="1" smtClean="0"/>
              <a:t>YRI’s</a:t>
            </a:r>
            <a:r>
              <a:rPr lang="fr-FR" sz="1600" b="1" dirty="0" smtClean="0"/>
              <a:t> + ITC </a:t>
            </a:r>
            <a:r>
              <a:rPr lang="fr-FR" sz="1600" b="1" dirty="0" err="1" smtClean="0"/>
              <a:t>conference</a:t>
            </a:r>
            <a:r>
              <a:rPr lang="fr-FR" sz="1600" b="1" dirty="0" smtClean="0"/>
              <a:t> </a:t>
            </a:r>
            <a:r>
              <a:rPr lang="fr-FR" sz="1600" b="1" dirty="0" err="1" smtClean="0"/>
              <a:t>grants</a:t>
            </a:r>
            <a:r>
              <a:rPr lang="fr-FR" sz="1600" b="1" dirty="0" smtClean="0"/>
              <a:t> (max 2000€ </a:t>
            </a:r>
            <a:r>
              <a:rPr lang="fr-FR" sz="1600" b="1" dirty="0" err="1" smtClean="0"/>
              <a:t>each</a:t>
            </a:r>
            <a:r>
              <a:rPr lang="fr-FR" sz="1600" b="1" dirty="0" smtClean="0"/>
              <a:t>)</a:t>
            </a:r>
          </a:p>
          <a:p>
            <a:pPr marL="285750" indent="-285750">
              <a:buFont typeface="Arial" panose="020B0604020202020204" pitchFamily="34" charset="0"/>
              <a:buChar char="•"/>
            </a:pPr>
            <a:endParaRPr lang="fr-FR" sz="1600" b="1" dirty="0" smtClean="0"/>
          </a:p>
          <a:p>
            <a:pPr marL="285750" indent="-285750">
              <a:buFont typeface="Arial" panose="020B0604020202020204" pitchFamily="34" charset="0"/>
              <a:buChar char="•"/>
            </a:pPr>
            <a:r>
              <a:rPr lang="fr-FR" sz="1600" b="1" dirty="0" smtClean="0"/>
              <a:t>Topics </a:t>
            </a:r>
            <a:r>
              <a:rPr lang="fr-FR" sz="1600" b="1" dirty="0" smtClean="0">
                <a:sym typeface="Wingdings" panose="05000000000000000000" pitchFamily="2" charset="2"/>
              </a:rPr>
              <a:t></a:t>
            </a:r>
            <a:endParaRPr lang="en-US" sz="1600" b="1" dirty="0"/>
          </a:p>
        </p:txBody>
      </p:sp>
      <p:sp>
        <p:nvSpPr>
          <p:cNvPr id="12" name="ZoneTexte 11"/>
          <p:cNvSpPr txBox="1"/>
          <p:nvPr/>
        </p:nvSpPr>
        <p:spPr>
          <a:xfrm>
            <a:off x="1325393" y="4153248"/>
            <a:ext cx="8801529" cy="1569660"/>
          </a:xfrm>
          <a:prstGeom prst="rect">
            <a:avLst/>
          </a:prstGeom>
          <a:noFill/>
        </p:spPr>
        <p:txBody>
          <a:bodyPr wrap="square" rtlCol="0">
            <a:spAutoFit/>
          </a:bodyPr>
          <a:lstStyle/>
          <a:p>
            <a:pPr marL="285750" lvl="0" indent="-285750">
              <a:buFont typeface="Arial" panose="020B0604020202020204" pitchFamily="34" charset="0"/>
              <a:buChar char="•"/>
            </a:pPr>
            <a:r>
              <a:rPr lang="en-US" sz="1600" u="sng" dirty="0"/>
              <a:t>Accelerated device integration</a:t>
            </a:r>
            <a:r>
              <a:rPr lang="en-US" sz="1600" dirty="0"/>
              <a:t>: by unifying digital and materials competency (Increasing SDLs &amp; MAPs capacities via horizontal collaborations)</a:t>
            </a:r>
          </a:p>
          <a:p>
            <a:pPr marL="285750" lvl="0" indent="-285750">
              <a:buFont typeface="Arial" panose="020B0604020202020204" pitchFamily="34" charset="0"/>
              <a:buChar char="•"/>
            </a:pPr>
            <a:r>
              <a:rPr lang="en-US" sz="1600" u="sng" dirty="0"/>
              <a:t>Continued growth (Further education)</a:t>
            </a:r>
            <a:r>
              <a:rPr lang="en-US" sz="1600" dirty="0"/>
              <a:t>. Adapting one’s ‘traditional’ training to the fast-changing dynamics toward the digital-driven and holistic research approach is a formidable challenge faced by many senior investigators. </a:t>
            </a:r>
          </a:p>
          <a:p>
            <a:pPr marL="285750" indent="-285750">
              <a:buFont typeface="Arial" panose="020B0604020202020204" pitchFamily="34" charset="0"/>
              <a:buChar char="•"/>
            </a:pPr>
            <a:endParaRPr lang="en-US" sz="1600" b="1" dirty="0"/>
          </a:p>
        </p:txBody>
      </p:sp>
      <p:sp>
        <p:nvSpPr>
          <p:cNvPr id="10" name="ZoneTexte 9"/>
          <p:cNvSpPr txBox="1"/>
          <p:nvPr/>
        </p:nvSpPr>
        <p:spPr>
          <a:xfrm>
            <a:off x="8238162" y="2020645"/>
            <a:ext cx="3220948" cy="1815882"/>
          </a:xfrm>
          <a:prstGeom prst="rect">
            <a:avLst/>
          </a:prstGeom>
          <a:noFill/>
          <a:ln>
            <a:solidFill>
              <a:schemeClr val="tx1"/>
            </a:solidFill>
          </a:ln>
        </p:spPr>
        <p:txBody>
          <a:bodyPr wrap="square" rtlCol="0">
            <a:spAutoFit/>
          </a:bodyPr>
          <a:lstStyle/>
          <a:p>
            <a:r>
              <a:rPr lang="fr-FR" sz="1400" u="sng" dirty="0" err="1" smtClean="0"/>
              <a:t>Organization</a:t>
            </a:r>
            <a:r>
              <a:rPr lang="fr-FR" sz="1400" u="sng" dirty="0" smtClean="0"/>
              <a:t> </a:t>
            </a:r>
            <a:r>
              <a:rPr lang="fr-FR" sz="1400" u="sng" dirty="0" err="1" smtClean="0"/>
              <a:t>committee</a:t>
            </a:r>
            <a:r>
              <a:rPr lang="fr-FR" sz="1400" u="sng" dirty="0" smtClean="0"/>
              <a:t> </a:t>
            </a:r>
            <a:r>
              <a:rPr lang="fr-FR" sz="1400" u="sng" dirty="0" err="1" smtClean="0"/>
              <a:t>from</a:t>
            </a:r>
            <a:r>
              <a:rPr lang="fr-FR" sz="1400" u="sng" dirty="0" smtClean="0"/>
              <a:t> EU-MACE</a:t>
            </a:r>
            <a:endParaRPr lang="en-US" sz="1400" u="sng" dirty="0" smtClean="0"/>
          </a:p>
          <a:p>
            <a:pPr marL="285750" indent="-285750">
              <a:buFont typeface="Arial" panose="020B0604020202020204" pitchFamily="34" charset="0"/>
              <a:buChar char="•"/>
            </a:pPr>
            <a:r>
              <a:rPr lang="fr-FR" sz="1400" dirty="0" smtClean="0"/>
              <a:t>Theodora Kyratsi</a:t>
            </a:r>
          </a:p>
          <a:p>
            <a:pPr marL="285750" indent="-285750">
              <a:buFont typeface="Arial" panose="020B0604020202020204" pitchFamily="34" charset="0"/>
              <a:buChar char="•"/>
            </a:pPr>
            <a:r>
              <a:rPr lang="fr-FR" sz="1400" dirty="0" smtClean="0"/>
              <a:t>Antonio P Sanjuan (local </a:t>
            </a:r>
            <a:r>
              <a:rPr lang="fr-FR" sz="1400" dirty="0" err="1" smtClean="0"/>
              <a:t>organizer</a:t>
            </a:r>
            <a:r>
              <a:rPr lang="fr-FR" sz="1400" dirty="0" smtClean="0"/>
              <a:t>)</a:t>
            </a:r>
          </a:p>
          <a:p>
            <a:pPr marL="285750" indent="-285750">
              <a:buFont typeface="Arial" panose="020B0604020202020204" pitchFamily="34" charset="0"/>
              <a:buChar char="•"/>
            </a:pPr>
            <a:r>
              <a:rPr lang="fr-FR" sz="1400" dirty="0" smtClean="0"/>
              <a:t>Jaroslaw </a:t>
            </a:r>
            <a:r>
              <a:rPr lang="fr-FR" sz="1400" dirty="0" err="1" smtClean="0"/>
              <a:t>Jasinksi</a:t>
            </a:r>
            <a:endParaRPr lang="fr-FR" sz="1400" dirty="0" smtClean="0"/>
          </a:p>
          <a:p>
            <a:pPr marL="285750" indent="-285750">
              <a:buFont typeface="Arial" panose="020B0604020202020204" pitchFamily="34" charset="0"/>
              <a:buChar char="•"/>
            </a:pPr>
            <a:r>
              <a:rPr lang="fr-FR" sz="1400" dirty="0" smtClean="0"/>
              <a:t>Monica Fabrizio</a:t>
            </a:r>
          </a:p>
          <a:p>
            <a:pPr marL="285750" indent="-285750">
              <a:buFont typeface="Arial" panose="020B0604020202020204" pitchFamily="34" charset="0"/>
              <a:buChar char="•"/>
            </a:pPr>
            <a:r>
              <a:rPr lang="fr-FR" sz="1400" dirty="0" smtClean="0"/>
              <a:t>Holger Ihssen</a:t>
            </a:r>
          </a:p>
          <a:p>
            <a:pPr marL="285750" indent="-285750">
              <a:buFont typeface="Arial" panose="020B0604020202020204" pitchFamily="34" charset="0"/>
              <a:buChar char="•"/>
            </a:pPr>
            <a:r>
              <a:rPr lang="fr-FR" sz="1400" dirty="0"/>
              <a:t>Sawako Nakamae</a:t>
            </a:r>
          </a:p>
          <a:p>
            <a:pPr marL="285750" indent="-285750">
              <a:buFont typeface="Arial" panose="020B0604020202020204" pitchFamily="34" charset="0"/>
              <a:buChar char="•"/>
            </a:pPr>
            <a:r>
              <a:rPr lang="fr-FR" sz="1400" strike="sngStrike" dirty="0" smtClean="0"/>
              <a:t>Erika Hodulova</a:t>
            </a:r>
            <a:endParaRPr lang="fr-FR" sz="1400" strike="sngStrike" dirty="0"/>
          </a:p>
        </p:txBody>
      </p:sp>
      <p:sp>
        <p:nvSpPr>
          <p:cNvPr id="2" name="ZoneTexte 1"/>
          <p:cNvSpPr txBox="1"/>
          <p:nvPr/>
        </p:nvSpPr>
        <p:spPr>
          <a:xfrm>
            <a:off x="2958122" y="5798067"/>
            <a:ext cx="6327181" cy="461665"/>
          </a:xfrm>
          <a:prstGeom prst="rect">
            <a:avLst/>
          </a:prstGeom>
          <a:noFill/>
        </p:spPr>
        <p:txBody>
          <a:bodyPr wrap="none" rtlCol="0">
            <a:spAutoFit/>
          </a:bodyPr>
          <a:lstStyle/>
          <a:p>
            <a:r>
              <a:rPr lang="fr-FR" sz="2400" b="1" dirty="0" err="1" smtClean="0">
                <a:solidFill>
                  <a:srgbClr val="FF0000"/>
                </a:solidFill>
              </a:rPr>
              <a:t>Organizatin</a:t>
            </a:r>
            <a:r>
              <a:rPr lang="fr-FR" sz="2400" b="1" dirty="0" smtClean="0">
                <a:solidFill>
                  <a:srgbClr val="FF0000"/>
                </a:solidFill>
              </a:rPr>
              <a:t> meeting </a:t>
            </a:r>
            <a:r>
              <a:rPr lang="fr-FR" sz="2400" b="1" dirty="0" err="1" smtClean="0">
                <a:solidFill>
                  <a:srgbClr val="FF0000"/>
                </a:solidFill>
              </a:rPr>
              <a:t>planned</a:t>
            </a:r>
            <a:r>
              <a:rPr lang="fr-FR" sz="2400" b="1" dirty="0" smtClean="0">
                <a:solidFill>
                  <a:srgbClr val="FF0000"/>
                </a:solidFill>
              </a:rPr>
              <a:t> for </a:t>
            </a:r>
            <a:r>
              <a:rPr lang="fr-FR" sz="2400" b="1" dirty="0" err="1" smtClean="0">
                <a:solidFill>
                  <a:srgbClr val="FF0000"/>
                </a:solidFill>
              </a:rPr>
              <a:t>early</a:t>
            </a:r>
            <a:r>
              <a:rPr lang="fr-FR" sz="2400" b="1" dirty="0" smtClean="0">
                <a:solidFill>
                  <a:srgbClr val="FF0000"/>
                </a:solidFill>
              </a:rPr>
              <a:t> </a:t>
            </a:r>
            <a:r>
              <a:rPr lang="fr-FR" sz="2400" b="1" dirty="0" err="1" smtClean="0">
                <a:solidFill>
                  <a:srgbClr val="FF0000"/>
                </a:solidFill>
              </a:rPr>
              <a:t>February</a:t>
            </a:r>
            <a:endParaRPr lang="en-US" sz="2400" b="1" dirty="0">
              <a:solidFill>
                <a:srgbClr val="FF0000"/>
              </a:solidFill>
            </a:endParaRPr>
          </a:p>
        </p:txBody>
      </p:sp>
    </p:spTree>
    <p:extLst>
      <p:ext uri="{BB962C8B-B14F-4D97-AF65-F5344CB8AC3E}">
        <p14:creationId xmlns:p14="http://schemas.microsoft.com/office/powerpoint/2010/main" val="2906732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details on EUROMAT forum topics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19</a:t>
            </a:fld>
            <a:endParaRPr lang="en-US" dirty="0"/>
          </a:p>
        </p:txBody>
      </p:sp>
      <p:sp>
        <p:nvSpPr>
          <p:cNvPr id="8" name="Espace réservé de la date 7"/>
          <p:cNvSpPr>
            <a:spLocks noGrp="1"/>
          </p:cNvSpPr>
          <p:nvPr>
            <p:ph type="dt" sz="half" idx="10"/>
          </p:nvPr>
        </p:nvSpPr>
        <p:spPr/>
        <p:txBody>
          <a:bodyPr/>
          <a:lstStyle/>
          <a:p>
            <a:fld id="{0F447B29-E88B-4152-A211-BF86FDD80693}" type="datetime1">
              <a:rPr lang="en-US" smtClean="0"/>
              <a:t>2/7/2025</a:t>
            </a:fld>
            <a:endParaRPr lang="en-US" dirty="0"/>
          </a:p>
        </p:txBody>
      </p:sp>
      <p:sp>
        <p:nvSpPr>
          <p:cNvPr id="12" name="ZoneTexte 11"/>
          <p:cNvSpPr txBox="1"/>
          <p:nvPr/>
        </p:nvSpPr>
        <p:spPr>
          <a:xfrm>
            <a:off x="688396" y="1533337"/>
            <a:ext cx="10597766" cy="4770537"/>
          </a:xfrm>
          <a:prstGeom prst="rect">
            <a:avLst/>
          </a:prstGeom>
          <a:noFill/>
        </p:spPr>
        <p:txBody>
          <a:bodyPr wrap="square" rtlCol="0">
            <a:spAutoFit/>
          </a:bodyPr>
          <a:lstStyle/>
          <a:p>
            <a:pPr lvl="0"/>
            <a:r>
              <a:rPr lang="en-US" sz="1600" dirty="0" smtClean="0"/>
              <a:t>Topics, audience and stakeholders at EUROMAT 2025</a:t>
            </a:r>
            <a:endParaRPr lang="en-US" sz="1600" dirty="0"/>
          </a:p>
          <a:p>
            <a:pPr marL="342900" lvl="0" indent="-342900">
              <a:buFont typeface="Arial" panose="020B0604020202020204" pitchFamily="34" charset="0"/>
              <a:buChar char="•"/>
            </a:pPr>
            <a:r>
              <a:rPr lang="en-US" sz="1600" u="sng" dirty="0" smtClean="0"/>
              <a:t>Accelerated </a:t>
            </a:r>
            <a:r>
              <a:rPr lang="en-US" sz="1600" u="sng" dirty="0"/>
              <a:t>device integration </a:t>
            </a:r>
            <a:r>
              <a:rPr lang="en-US" sz="1600" dirty="0"/>
              <a:t>: How do advanced, functional (new or improved) materials find their way into technology? </a:t>
            </a:r>
          </a:p>
          <a:p>
            <a:pPr marL="800100" lvl="1" indent="-342900">
              <a:buFont typeface="Arial" panose="020B0604020202020204" pitchFamily="34" charset="0"/>
              <a:buChar char="•"/>
            </a:pPr>
            <a:r>
              <a:rPr lang="en-US" sz="1600" dirty="0" smtClean="0"/>
              <a:t>Stake </a:t>
            </a:r>
            <a:r>
              <a:rPr lang="en-US" sz="1600" dirty="0"/>
              <a:t>holders: </a:t>
            </a:r>
            <a:endParaRPr lang="en-US" sz="1600" dirty="0" smtClean="0"/>
          </a:p>
          <a:p>
            <a:pPr marL="1257300" lvl="2" indent="-342900">
              <a:buFont typeface="Arial" panose="020B0604020202020204" pitchFamily="34" charset="0"/>
              <a:buChar char="•"/>
            </a:pPr>
            <a:r>
              <a:rPr lang="en-US" sz="1600" dirty="0" smtClean="0"/>
              <a:t> SMEs </a:t>
            </a:r>
            <a:r>
              <a:rPr lang="en-US" sz="1600" dirty="0"/>
              <a:t>specialized in prototyping : how to find such companies? How do they design, build and validate prototypes? What are the following stages in the innovation </a:t>
            </a:r>
            <a:r>
              <a:rPr lang="en-US" sz="1600" dirty="0" smtClean="0"/>
              <a:t>chain?</a:t>
            </a:r>
          </a:p>
          <a:p>
            <a:pPr marL="1257300" lvl="2" indent="-342900">
              <a:buFont typeface="Arial" panose="020B0604020202020204" pitchFamily="34" charset="0"/>
              <a:buChar char="•"/>
            </a:pPr>
            <a:r>
              <a:rPr lang="en-US" sz="1600" dirty="0" smtClean="0"/>
              <a:t>Digital </a:t>
            </a:r>
            <a:r>
              <a:rPr lang="en-US" sz="1600" dirty="0"/>
              <a:t>twin specialists (overlap with point i above): who are they? How to contact </a:t>
            </a:r>
            <a:r>
              <a:rPr lang="en-US" sz="1600" dirty="0" smtClean="0"/>
              <a:t>them?</a:t>
            </a:r>
          </a:p>
          <a:p>
            <a:pPr marL="1257300" lvl="2" indent="-342900">
              <a:buFont typeface="Arial" panose="020B0604020202020204" pitchFamily="34" charset="0"/>
              <a:buChar char="•"/>
            </a:pPr>
            <a:r>
              <a:rPr lang="en-US" sz="1600" dirty="0" smtClean="0"/>
              <a:t>Funding </a:t>
            </a:r>
            <a:r>
              <a:rPr lang="en-US" sz="1600" dirty="0"/>
              <a:t>sources: Device development costs money. Who invests money into this innovation step? Public and private funding schemes, where to find venture capitalists and what are the key criteria they use to determine in which materials/devices to invest/fund?</a:t>
            </a:r>
          </a:p>
          <a:p>
            <a:pPr marL="800100" lvl="1" indent="-342900">
              <a:buFont typeface="Arial" panose="020B0604020202020204" pitchFamily="34" charset="0"/>
              <a:buChar char="•"/>
            </a:pPr>
            <a:r>
              <a:rPr lang="en-US" sz="1600" dirty="0" smtClean="0"/>
              <a:t> Audience</a:t>
            </a:r>
            <a:r>
              <a:rPr lang="en-US" sz="1600" dirty="0"/>
              <a:t>: </a:t>
            </a:r>
            <a:r>
              <a:rPr lang="en-US" sz="1600" dirty="0" smtClean="0"/>
              <a:t>researchers, educators, students, industries</a:t>
            </a:r>
            <a:endParaRPr lang="en-US" sz="1600" dirty="0"/>
          </a:p>
          <a:p>
            <a:pPr marL="342900" lvl="0" indent="-342900">
              <a:buFont typeface="Arial" panose="020B0604020202020204" pitchFamily="34" charset="0"/>
              <a:buChar char="•"/>
            </a:pPr>
            <a:r>
              <a:rPr lang="en-US" sz="1600" u="sng" dirty="0" smtClean="0"/>
              <a:t>Continued </a:t>
            </a:r>
            <a:r>
              <a:rPr lang="en-US" sz="1600" u="sng" dirty="0"/>
              <a:t>growth (Further education</a:t>
            </a:r>
            <a:r>
              <a:rPr lang="en-US" sz="1600" u="sng" dirty="0" smtClean="0"/>
              <a:t>)</a:t>
            </a:r>
            <a:r>
              <a:rPr lang="en-US" sz="1600" dirty="0" smtClean="0"/>
              <a:t>: How to liaise local, isolated experimental/numerical practice to MAPs?</a:t>
            </a:r>
            <a:endParaRPr lang="en-US" sz="1600" dirty="0"/>
          </a:p>
          <a:p>
            <a:pPr marL="800100" lvl="1" indent="-342900">
              <a:buFont typeface="Arial" panose="020B0604020202020204" pitchFamily="34" charset="0"/>
              <a:buChar char="•"/>
            </a:pPr>
            <a:r>
              <a:rPr lang="en-US" sz="1600" dirty="0" smtClean="0"/>
              <a:t>Stake holders:</a:t>
            </a:r>
          </a:p>
          <a:p>
            <a:pPr marL="1257300" lvl="2" indent="-342900">
              <a:buFont typeface="Arial" panose="020B0604020202020204" pitchFamily="34" charset="0"/>
              <a:buChar char="•"/>
            </a:pPr>
            <a:r>
              <a:rPr lang="en-US" sz="1600" dirty="0" smtClean="0"/>
              <a:t>Energy </a:t>
            </a:r>
            <a:r>
              <a:rPr lang="en-US" sz="1600" dirty="0"/>
              <a:t>materials researchers whose methodologies do not include automation, AI assisted analysis/simulation, high-throughput characterization, or sustainability analysis… etc. </a:t>
            </a:r>
            <a:endParaRPr lang="en-US" sz="1600" dirty="0" smtClean="0"/>
          </a:p>
          <a:p>
            <a:pPr marL="1257300" lvl="2" indent="-342900">
              <a:buFont typeface="Arial" panose="020B0604020202020204" pitchFamily="34" charset="0"/>
              <a:buChar char="•"/>
            </a:pPr>
            <a:r>
              <a:rPr lang="en-US" sz="1600" dirty="0" smtClean="0"/>
              <a:t>Automation </a:t>
            </a:r>
            <a:r>
              <a:rPr lang="en-US" sz="1600" dirty="0"/>
              <a:t>specialists, ML software developer, LCA scientists </a:t>
            </a:r>
            <a:endParaRPr lang="en-US" sz="1600" dirty="0" smtClean="0"/>
          </a:p>
          <a:p>
            <a:pPr marL="1257300" lvl="2" indent="-342900">
              <a:buFont typeface="Arial" panose="020B0604020202020204" pitchFamily="34" charset="0"/>
              <a:buChar char="•"/>
            </a:pPr>
            <a:r>
              <a:rPr lang="en-US" sz="1600" dirty="0" smtClean="0"/>
              <a:t>SMEs </a:t>
            </a:r>
            <a:r>
              <a:rPr lang="en-US" sz="1600" dirty="0"/>
              <a:t>who want to assist in building </a:t>
            </a:r>
            <a:r>
              <a:rPr lang="en-US" sz="1600" dirty="0" smtClean="0"/>
              <a:t>prototypes, or benefit from Action partner labs</a:t>
            </a:r>
          </a:p>
          <a:p>
            <a:pPr marL="800100" lvl="1" indent="-342900">
              <a:buFont typeface="Arial" panose="020B0604020202020204" pitchFamily="34" charset="0"/>
              <a:buChar char="•"/>
            </a:pPr>
            <a:r>
              <a:rPr lang="en-US" sz="1600" dirty="0" smtClean="0"/>
              <a:t> Can be made into a project matchmaking </a:t>
            </a:r>
            <a:r>
              <a:rPr lang="en-US" sz="1600" dirty="0"/>
              <a:t>session that participants sign up </a:t>
            </a:r>
            <a:r>
              <a:rPr lang="en-US" sz="1600" dirty="0" smtClean="0"/>
              <a:t>beforehand to present their R&amp;D ambitions</a:t>
            </a:r>
            <a:endParaRPr lang="en-US" sz="1600" dirty="0"/>
          </a:p>
        </p:txBody>
      </p:sp>
    </p:spTree>
    <p:extLst>
      <p:ext uri="{BB962C8B-B14F-4D97-AF65-F5344CB8AC3E}">
        <p14:creationId xmlns:p14="http://schemas.microsoft.com/office/powerpoint/2010/main" val="2834770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75169" y="3443967"/>
            <a:ext cx="7128000" cy="1224000"/>
          </a:xfrm>
        </p:spPr>
        <p:txBody>
          <a:bodyPr/>
          <a:lstStyle/>
          <a:p>
            <a:r>
              <a:rPr lang="fr-FR" b="1" dirty="0" smtClean="0"/>
              <a:t>meeting Agenda</a:t>
            </a:r>
            <a:endParaRPr lang="en-US" b="1" dirty="0"/>
          </a:p>
        </p:txBody>
      </p:sp>
      <p:sp>
        <p:nvSpPr>
          <p:cNvPr id="2" name="ZoneTexte 1"/>
          <p:cNvSpPr txBox="1"/>
          <p:nvPr/>
        </p:nvSpPr>
        <p:spPr>
          <a:xfrm>
            <a:off x="1813388" y="1998323"/>
            <a:ext cx="4898329" cy="707886"/>
          </a:xfrm>
          <a:prstGeom prst="rect">
            <a:avLst/>
          </a:prstGeom>
          <a:noFill/>
        </p:spPr>
        <p:txBody>
          <a:bodyPr wrap="none" rtlCol="0">
            <a:spAutoFit/>
          </a:bodyPr>
          <a:lstStyle/>
          <a:p>
            <a:r>
              <a:rPr lang="fr-FR" sz="4000" dirty="0" err="1" smtClean="0">
                <a:solidFill>
                  <a:srgbClr val="FF0000"/>
                </a:solidFill>
                <a:latin typeface="Arial Black" panose="020B0A04020102020204" pitchFamily="34" charset="0"/>
              </a:rPr>
              <a:t>Shall</a:t>
            </a:r>
            <a:r>
              <a:rPr lang="fr-FR" sz="4000" dirty="0" smtClean="0">
                <a:solidFill>
                  <a:srgbClr val="FF0000"/>
                </a:solidFill>
                <a:latin typeface="Arial Black" panose="020B0A04020102020204" pitchFamily="34" charset="0"/>
              </a:rPr>
              <a:t> </a:t>
            </a:r>
            <a:r>
              <a:rPr lang="fr-FR" sz="4000" dirty="0" err="1" smtClean="0">
                <a:solidFill>
                  <a:srgbClr val="FF0000"/>
                </a:solidFill>
                <a:latin typeface="Arial Black" panose="020B0A04020102020204" pitchFamily="34" charset="0"/>
              </a:rPr>
              <a:t>we</a:t>
            </a:r>
            <a:r>
              <a:rPr lang="fr-FR" sz="4000" dirty="0" smtClean="0">
                <a:solidFill>
                  <a:srgbClr val="FF0000"/>
                </a:solidFill>
                <a:latin typeface="Arial Black" panose="020B0A04020102020204" pitchFamily="34" charset="0"/>
              </a:rPr>
              <a:t> record?</a:t>
            </a:r>
            <a:endParaRPr lang="en-US" sz="4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4254357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sz="2800" dirty="0" err="1" smtClean="0"/>
              <a:t>Next</a:t>
            </a:r>
            <a:r>
              <a:rPr lang="fr-FR" sz="2800" dirty="0" smtClean="0"/>
              <a:t> meetings/discussions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20</a:t>
            </a:fld>
            <a:endParaRPr lang="en-US" dirty="0"/>
          </a:p>
        </p:txBody>
      </p:sp>
      <p:sp>
        <p:nvSpPr>
          <p:cNvPr id="8" name="Espace réservé de la date 7"/>
          <p:cNvSpPr>
            <a:spLocks noGrp="1"/>
          </p:cNvSpPr>
          <p:nvPr>
            <p:ph type="dt" sz="half" idx="10"/>
          </p:nvPr>
        </p:nvSpPr>
        <p:spPr/>
        <p:txBody>
          <a:bodyPr/>
          <a:lstStyle/>
          <a:p>
            <a:fld id="{662E65F8-BA49-4DA5-8334-BC44B580CAAB}" type="datetime1">
              <a:rPr lang="en-US" smtClean="0"/>
              <a:t>2/7/2025</a:t>
            </a:fld>
            <a:endParaRPr lang="en-US" dirty="0"/>
          </a:p>
        </p:txBody>
      </p:sp>
      <p:sp>
        <p:nvSpPr>
          <p:cNvPr id="4" name="ZoneTexte 3"/>
          <p:cNvSpPr txBox="1"/>
          <p:nvPr/>
        </p:nvSpPr>
        <p:spPr>
          <a:xfrm>
            <a:off x="514735" y="1376093"/>
            <a:ext cx="4078361" cy="1938992"/>
          </a:xfrm>
          <a:prstGeom prst="rect">
            <a:avLst/>
          </a:prstGeom>
          <a:noFill/>
        </p:spPr>
        <p:txBody>
          <a:bodyPr wrap="none" rtlCol="0">
            <a:spAutoFit/>
          </a:bodyPr>
          <a:lstStyle/>
          <a:p>
            <a:r>
              <a:rPr lang="fr-FR" sz="2000" b="1" u="sng" dirty="0" smtClean="0"/>
              <a:t>Action </a:t>
            </a:r>
            <a:r>
              <a:rPr lang="fr-FR" sz="2000" b="1" u="sng" dirty="0" err="1" smtClean="0"/>
              <a:t>monthly</a:t>
            </a:r>
            <a:r>
              <a:rPr lang="fr-FR" sz="2000" b="1" u="sng" dirty="0" smtClean="0"/>
              <a:t> meeting</a:t>
            </a:r>
            <a:r>
              <a:rPr lang="fr-FR" sz="2000" b="1" dirty="0" smtClean="0"/>
              <a:t>:</a:t>
            </a:r>
            <a:endParaRPr lang="fr-FR" sz="2000" b="1" dirty="0" smtClean="0">
              <a:sym typeface="Wingdings" panose="05000000000000000000" pitchFamily="2" charset="2"/>
            </a:endParaRPr>
          </a:p>
          <a:p>
            <a:pPr marL="342900" indent="-342900">
              <a:buFont typeface="Arial" panose="020B0604020202020204" pitchFamily="34" charset="0"/>
              <a:buChar char="•"/>
            </a:pP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dirty="0" err="1" smtClean="0">
                <a:solidFill>
                  <a:srgbClr val="FF0000"/>
                </a:solidFill>
              </a:rPr>
              <a:t>February</a:t>
            </a:r>
            <a:r>
              <a:rPr lang="fr-FR" sz="2000" dirty="0" smtClean="0">
                <a:solidFill>
                  <a:srgbClr val="FF0000"/>
                </a:solidFill>
              </a:rPr>
              <a:t> 18th @ 3pm</a:t>
            </a:r>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r>
              <a:rPr lang="fr-FR" sz="2000" dirty="0" smtClean="0"/>
              <a:t>MORE MC &amp; WG meeting </a:t>
            </a:r>
            <a:r>
              <a:rPr lang="fr-FR" sz="2000" dirty="0" err="1" smtClean="0"/>
              <a:t>details</a:t>
            </a:r>
            <a:endParaRPr lang="fr-FR" sz="2000" dirty="0" smtClean="0"/>
          </a:p>
          <a:p>
            <a:endParaRPr lang="fr-FR" sz="2000" dirty="0" smtClean="0"/>
          </a:p>
        </p:txBody>
      </p:sp>
    </p:spTree>
    <p:extLst>
      <p:ext uri="{BB962C8B-B14F-4D97-AF65-F5344CB8AC3E}">
        <p14:creationId xmlns:p14="http://schemas.microsoft.com/office/powerpoint/2010/main" val="2731449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Thank</a:t>
            </a:r>
            <a:r>
              <a:rPr lang="fr-FR" b="1" dirty="0" smtClean="0"/>
              <a:t> </a:t>
            </a:r>
            <a:r>
              <a:rPr lang="fr-FR" b="1" dirty="0" err="1" smtClean="0"/>
              <a:t>you</a:t>
            </a:r>
            <a:r>
              <a:rPr lang="fr-FR" b="1" dirty="0" smtClean="0"/>
              <a:t> for </a:t>
            </a:r>
            <a:r>
              <a:rPr lang="fr-FR" b="1" dirty="0" err="1" smtClean="0"/>
              <a:t>your</a:t>
            </a:r>
            <a:r>
              <a:rPr lang="fr-FR" b="1" dirty="0" smtClean="0"/>
              <a:t> attention !!</a:t>
            </a:r>
            <a:endParaRPr lang="en-US" b="1" dirty="0"/>
          </a:p>
        </p:txBody>
      </p:sp>
    </p:spTree>
    <p:extLst>
      <p:ext uri="{BB962C8B-B14F-4D97-AF65-F5344CB8AC3E}">
        <p14:creationId xmlns:p14="http://schemas.microsoft.com/office/powerpoint/2010/main" val="51982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Thank</a:t>
            </a:r>
            <a:r>
              <a:rPr lang="fr-FR" b="1" dirty="0" smtClean="0"/>
              <a:t> </a:t>
            </a:r>
            <a:r>
              <a:rPr lang="fr-FR" b="1" dirty="0" err="1" smtClean="0"/>
              <a:t>you</a:t>
            </a:r>
            <a:r>
              <a:rPr lang="fr-FR" b="1" dirty="0" smtClean="0"/>
              <a:t> for </a:t>
            </a:r>
            <a:r>
              <a:rPr lang="fr-FR" b="1" dirty="0" err="1" smtClean="0"/>
              <a:t>your</a:t>
            </a:r>
            <a:r>
              <a:rPr lang="fr-FR" b="1" dirty="0" smtClean="0"/>
              <a:t> attention !!</a:t>
            </a:r>
            <a:endParaRPr lang="en-US" b="1" dirty="0"/>
          </a:p>
        </p:txBody>
      </p:sp>
    </p:spTree>
    <p:extLst>
      <p:ext uri="{BB962C8B-B14F-4D97-AF65-F5344CB8AC3E}">
        <p14:creationId xmlns:p14="http://schemas.microsoft.com/office/powerpoint/2010/main" val="4089559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smtClean="0"/>
              <a:t>EU-MACE CG update meeting GP2 - 1</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a:t>
            </a:fld>
            <a:endParaRPr lang="en-US" dirty="0"/>
          </a:p>
        </p:txBody>
      </p:sp>
      <p:sp>
        <p:nvSpPr>
          <p:cNvPr id="10" name="Espace réservé de la date 9"/>
          <p:cNvSpPr>
            <a:spLocks noGrp="1"/>
          </p:cNvSpPr>
          <p:nvPr>
            <p:ph type="dt" sz="half" idx="10"/>
          </p:nvPr>
        </p:nvSpPr>
        <p:spPr/>
        <p:txBody>
          <a:bodyPr/>
          <a:lstStyle/>
          <a:p>
            <a:fld id="{93AC4F2A-1D50-48CF-A8D1-D89838CE378D}" type="datetime1">
              <a:rPr lang="en-US" smtClean="0"/>
              <a:t>2/7/2025</a:t>
            </a:fld>
            <a:endParaRPr lang="en-US" dirty="0"/>
          </a:p>
        </p:txBody>
      </p:sp>
      <p:sp>
        <p:nvSpPr>
          <p:cNvPr id="2" name="Rectangle 1"/>
          <p:cNvSpPr/>
          <p:nvPr/>
        </p:nvSpPr>
        <p:spPr>
          <a:xfrm>
            <a:off x="1010194" y="625281"/>
            <a:ext cx="10171611" cy="5355312"/>
          </a:xfrm>
          <a:prstGeom prst="rect">
            <a:avLst/>
          </a:prstGeom>
        </p:spPr>
        <p:txBody>
          <a:bodyPr wrap="square">
            <a:spAutoFit/>
          </a:bodyPr>
          <a:lstStyle/>
          <a:p>
            <a:r>
              <a:rPr lang="en-US" dirty="0" smtClean="0"/>
              <a:t>0.   Happy New Year!</a:t>
            </a:r>
          </a:p>
          <a:p>
            <a:pPr lvl="1"/>
            <a:endParaRPr lang="en-US" dirty="0" smtClean="0"/>
          </a:p>
          <a:p>
            <a:pPr marL="342900" indent="-342900">
              <a:buFont typeface="+mj-lt"/>
              <a:buAutoNum type="arabicPeriod"/>
            </a:pPr>
            <a:r>
              <a:rPr lang="en-US" dirty="0" smtClean="0"/>
              <a:t>Update on Action management/organization</a:t>
            </a:r>
          </a:p>
          <a:p>
            <a:pPr lvl="1"/>
            <a:endParaRPr lang="fr-FR" dirty="0" smtClean="0"/>
          </a:p>
          <a:p>
            <a:pPr marL="342900" indent="-342900">
              <a:buFont typeface="+mj-lt"/>
              <a:buAutoNum type="arabicPeriod"/>
            </a:pPr>
            <a:r>
              <a:rPr lang="fr-FR" dirty="0" smtClean="0"/>
              <a:t>MC/WG meeting in </a:t>
            </a:r>
            <a:r>
              <a:rPr lang="fr-FR" dirty="0" err="1" smtClean="0"/>
              <a:t>Burghausen</a:t>
            </a:r>
            <a:r>
              <a:rPr lang="fr-FR" dirty="0" smtClean="0"/>
              <a:t> in March 2025</a:t>
            </a:r>
          </a:p>
          <a:p>
            <a:pPr marL="800100" lvl="1" indent="-342900">
              <a:buFont typeface="Arial" panose="020B0604020202020204" pitchFamily="34" charset="0"/>
              <a:buChar char="•"/>
            </a:pPr>
            <a:r>
              <a:rPr lang="fr-FR" dirty="0" err="1" smtClean="0"/>
              <a:t>Logistics</a:t>
            </a:r>
            <a:endParaRPr lang="fr-FR" dirty="0" smtClean="0"/>
          </a:p>
          <a:p>
            <a:pPr marL="800100" lvl="1" indent="-342900">
              <a:buFont typeface="Arial" panose="020B0604020202020204" pitchFamily="34" charset="0"/>
              <a:buChar char="•"/>
            </a:pPr>
            <a:r>
              <a:rPr lang="fr-FR" dirty="0" smtClean="0"/>
              <a:t>Agenda</a:t>
            </a:r>
          </a:p>
          <a:p>
            <a:pPr marL="342900" indent="-342900">
              <a:buFont typeface="+mj-lt"/>
              <a:buAutoNum type="arabicPeriod"/>
            </a:pPr>
            <a:endParaRPr lang="fr-FR" dirty="0" smtClean="0"/>
          </a:p>
          <a:p>
            <a:pPr marL="342900" indent="-342900">
              <a:buFont typeface="+mj-lt"/>
              <a:buAutoNum type="arabicPeriod"/>
            </a:pPr>
            <a:r>
              <a:rPr lang="fr-FR" dirty="0" smtClean="0"/>
              <a:t>TOTEMIC Training </a:t>
            </a:r>
            <a:r>
              <a:rPr lang="fr-FR" dirty="0" err="1" smtClean="0"/>
              <a:t>school</a:t>
            </a:r>
            <a:r>
              <a:rPr lang="fr-FR" dirty="0" smtClean="0"/>
              <a:t>!</a:t>
            </a:r>
          </a:p>
          <a:p>
            <a:pPr marL="342900" indent="-342900">
              <a:buFont typeface="+mj-lt"/>
              <a:buAutoNum type="arabicPeriod"/>
            </a:pPr>
            <a:endParaRPr lang="fr-FR" dirty="0"/>
          </a:p>
          <a:p>
            <a:pPr marL="342900" indent="-342900">
              <a:buFont typeface="+mj-lt"/>
              <a:buAutoNum type="arabicPeriod"/>
            </a:pPr>
            <a:r>
              <a:rPr lang="fr-FR" dirty="0" smtClean="0"/>
              <a:t>MAP &amp; Expert List – </a:t>
            </a:r>
            <a:r>
              <a:rPr lang="fr-FR" dirty="0" err="1" smtClean="0"/>
              <a:t>ChainMap</a:t>
            </a:r>
            <a:r>
              <a:rPr lang="fr-FR" dirty="0" smtClean="0"/>
              <a:t> update</a:t>
            </a:r>
          </a:p>
          <a:p>
            <a:pPr marL="342900" indent="-342900">
              <a:buFont typeface="+mj-lt"/>
              <a:buAutoNum type="arabicPeriod"/>
            </a:pPr>
            <a:endParaRPr lang="fr-FR" dirty="0"/>
          </a:p>
          <a:p>
            <a:pPr marL="342900" indent="-342900">
              <a:buFont typeface="+mj-lt"/>
              <a:buAutoNum type="arabicPeriod"/>
            </a:pPr>
            <a:r>
              <a:rPr lang="fr-FR" dirty="0" smtClean="0"/>
              <a:t>EUROMAT2025</a:t>
            </a:r>
          </a:p>
          <a:p>
            <a:pPr marL="342900" indent="-342900">
              <a:buFont typeface="+mj-lt"/>
              <a:buAutoNum type="arabicPeriod"/>
            </a:pPr>
            <a:endParaRPr lang="fr-FR" dirty="0"/>
          </a:p>
          <a:p>
            <a:pPr marL="342900" indent="-342900">
              <a:buFont typeface="+mj-lt"/>
              <a:buAutoNum type="arabicPeriod"/>
            </a:pPr>
            <a:r>
              <a:rPr lang="fr-FR" dirty="0" err="1" smtClean="0"/>
              <a:t>FutureLabLive</a:t>
            </a:r>
            <a:endParaRPr lang="fr-FR" dirty="0" smtClean="0"/>
          </a:p>
          <a:p>
            <a:pPr marL="342900" indent="-342900">
              <a:buFont typeface="+mj-lt"/>
              <a:buAutoNum type="arabicPeriod"/>
            </a:pPr>
            <a:endParaRPr lang="fr-FR" dirty="0"/>
          </a:p>
          <a:p>
            <a:pPr marL="342900" indent="-342900">
              <a:buFont typeface="+mj-lt"/>
              <a:buAutoNum type="arabicPeriod"/>
            </a:pPr>
            <a:r>
              <a:rPr lang="fr-FR" dirty="0" smtClean="0"/>
              <a:t>AOB</a:t>
            </a:r>
          </a:p>
          <a:p>
            <a:pPr lvl="1"/>
            <a:endParaRPr lang="fr-FR" dirty="0" smtClean="0"/>
          </a:p>
          <a:p>
            <a:endParaRPr lang="fr-FR" dirty="0"/>
          </a:p>
        </p:txBody>
      </p:sp>
    </p:spTree>
    <p:extLst>
      <p:ext uri="{BB962C8B-B14F-4D97-AF65-F5344CB8AC3E}">
        <p14:creationId xmlns:p14="http://schemas.microsoft.com/office/powerpoint/2010/main" val="2060042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smtClean="0"/>
              <a:t>Action management and </a:t>
            </a:r>
            <a:r>
              <a:rPr lang="fr-FR" b="1" dirty="0" err="1" smtClean="0"/>
              <a:t>organization</a:t>
            </a:r>
            <a:endParaRPr lang="en-US" b="1" dirty="0"/>
          </a:p>
        </p:txBody>
      </p:sp>
    </p:spTree>
    <p:extLst>
      <p:ext uri="{BB962C8B-B14F-4D97-AF65-F5344CB8AC3E}">
        <p14:creationId xmlns:p14="http://schemas.microsoft.com/office/powerpoint/2010/main" val="5059939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r>
              <a:rPr lang="en-US" smtClean="0"/>
              <a:t>EU-MACE CG update meeting GP2 - 1</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5</a:t>
            </a:fld>
            <a:endParaRPr lang="en-US" dirty="0"/>
          </a:p>
        </p:txBody>
      </p:sp>
      <p:sp>
        <p:nvSpPr>
          <p:cNvPr id="8" name="Espace réservé de la date 7"/>
          <p:cNvSpPr>
            <a:spLocks noGrp="1"/>
          </p:cNvSpPr>
          <p:nvPr>
            <p:ph type="dt" sz="half" idx="10"/>
          </p:nvPr>
        </p:nvSpPr>
        <p:spPr/>
        <p:txBody>
          <a:bodyPr/>
          <a:lstStyle/>
          <a:p>
            <a:fld id="{C5B552B8-9AD5-4F57-9ACD-22AF22010B3D}" type="datetime1">
              <a:rPr lang="en-US" smtClean="0"/>
              <a:t>2/7/2025</a:t>
            </a:fld>
            <a:endParaRPr lang="en-US" dirty="0"/>
          </a:p>
        </p:txBody>
      </p:sp>
      <p:sp>
        <p:nvSpPr>
          <p:cNvPr id="3" name="Rectangle 2"/>
          <p:cNvSpPr/>
          <p:nvPr/>
        </p:nvSpPr>
        <p:spPr>
          <a:xfrm>
            <a:off x="838200" y="1573286"/>
            <a:ext cx="10961884" cy="4339650"/>
          </a:xfrm>
          <a:prstGeom prst="rect">
            <a:avLst/>
          </a:prstGeom>
        </p:spPr>
        <p:txBody>
          <a:bodyPr wrap="square">
            <a:spAutoFit/>
          </a:bodyPr>
          <a:lstStyle/>
          <a:p>
            <a:r>
              <a:rPr lang="en-US" b="1" u="sng" dirty="0" smtClean="0"/>
              <a:t>Grant Agreement: </a:t>
            </a:r>
          </a:p>
          <a:p>
            <a:endParaRPr lang="en-US" sz="1600" dirty="0" smtClean="0"/>
          </a:p>
          <a:p>
            <a:r>
              <a:rPr lang="en-US" sz="1600" dirty="0" smtClean="0"/>
              <a:t>GH LR encountered problem during e-signature </a:t>
            </a:r>
            <a:r>
              <a:rPr lang="en-US" sz="1600" dirty="0" smtClean="0">
                <a:sym typeface="Wingdings" panose="05000000000000000000" pitchFamily="2" charset="2"/>
              </a:rPr>
              <a:t> COST Officers and Help-desk alerted. Expected to resolve the issue soon.</a:t>
            </a:r>
            <a:endParaRPr lang="en-US" sz="1600" dirty="0"/>
          </a:p>
          <a:p>
            <a:endParaRPr lang="en-US" sz="1600" dirty="0"/>
          </a:p>
          <a:p>
            <a:r>
              <a:rPr lang="en-US" sz="1600" b="1" u="sng" dirty="0" smtClean="0"/>
              <a:t>New Rules:</a:t>
            </a:r>
            <a:r>
              <a:rPr lang="en-US" sz="1600" b="1" dirty="0" smtClean="0"/>
              <a:t> As of Nov 2024</a:t>
            </a:r>
          </a:p>
          <a:p>
            <a:endParaRPr lang="fr-FR" sz="1600" b="1" u="sng" dirty="0"/>
          </a:p>
          <a:p>
            <a:endParaRPr lang="fr-FR" sz="1600" b="1" u="sng" dirty="0" smtClean="0"/>
          </a:p>
          <a:p>
            <a:endParaRPr lang="fr-FR" sz="1600" b="1" u="sng" dirty="0"/>
          </a:p>
          <a:p>
            <a:endParaRPr lang="fr-FR" sz="1600" b="1" u="sng" dirty="0" smtClean="0"/>
          </a:p>
          <a:p>
            <a:endParaRPr lang="fr-FR" sz="1600" b="1" u="sng" dirty="0"/>
          </a:p>
          <a:p>
            <a:endParaRPr lang="fr-FR" sz="1600" b="1" u="sng" dirty="0" smtClean="0"/>
          </a:p>
          <a:p>
            <a:endParaRPr lang="fr-FR" sz="1600" b="1" u="sng" dirty="0"/>
          </a:p>
          <a:p>
            <a:endParaRPr lang="fr-FR" sz="1600" b="1" u="sng" dirty="0" smtClean="0"/>
          </a:p>
          <a:p>
            <a:endParaRPr lang="en-US" sz="1600" b="1" u="sng" dirty="0"/>
          </a:p>
          <a:p>
            <a:endParaRPr lang="en-US" sz="1600" dirty="0"/>
          </a:p>
          <a:p>
            <a:r>
              <a:rPr lang="en-US" sz="1600" b="1" dirty="0" smtClean="0">
                <a:solidFill>
                  <a:schemeClr val="accent2"/>
                </a:solidFill>
              </a:rPr>
              <a:t>Most significant change: 3 types of conference grants = Dissemination, ITC &amp; YRI grants are now possible.</a:t>
            </a:r>
          </a:p>
          <a:p>
            <a:r>
              <a:rPr lang="fr-FR" sz="1600" b="1" dirty="0" smtClean="0">
                <a:solidFill>
                  <a:schemeClr val="accent2"/>
                </a:solidFill>
                <a:sym typeface="Wingdings" panose="05000000000000000000" pitchFamily="2" charset="2"/>
              </a:rPr>
              <a:t> </a:t>
            </a:r>
            <a:r>
              <a:rPr lang="fr-FR" sz="1600" b="1" dirty="0" err="1" smtClean="0">
                <a:solidFill>
                  <a:schemeClr val="accent2"/>
                </a:solidFill>
                <a:sym typeface="Wingdings" panose="05000000000000000000" pitchFamily="2" charset="2"/>
              </a:rPr>
              <a:t>Priority</a:t>
            </a:r>
            <a:r>
              <a:rPr lang="fr-FR" sz="1600" b="1" dirty="0" smtClean="0">
                <a:solidFill>
                  <a:schemeClr val="accent2"/>
                </a:solidFill>
                <a:sym typeface="Wingdings" panose="05000000000000000000" pitchFamily="2" charset="2"/>
              </a:rPr>
              <a:t> </a:t>
            </a:r>
            <a:r>
              <a:rPr lang="fr-FR" sz="1600" b="1" dirty="0" err="1" smtClean="0">
                <a:solidFill>
                  <a:schemeClr val="accent2"/>
                </a:solidFill>
                <a:sym typeface="Wingdings" panose="05000000000000000000" pitchFamily="2" charset="2"/>
              </a:rPr>
              <a:t>definition</a:t>
            </a:r>
            <a:r>
              <a:rPr lang="fr-FR" sz="1600" b="1" dirty="0" smtClean="0">
                <a:solidFill>
                  <a:schemeClr val="accent2"/>
                </a:solidFill>
                <a:sym typeface="Wingdings" panose="05000000000000000000" pitchFamily="2" charset="2"/>
              </a:rPr>
              <a:t> meeting in </a:t>
            </a:r>
            <a:r>
              <a:rPr lang="fr-FR" sz="1600" b="1" dirty="0" err="1" smtClean="0">
                <a:solidFill>
                  <a:schemeClr val="accent2"/>
                </a:solidFill>
                <a:sym typeface="Wingdings" panose="05000000000000000000" pitchFamily="2" charset="2"/>
              </a:rPr>
              <a:t>February</a:t>
            </a:r>
            <a:r>
              <a:rPr lang="fr-FR" sz="1600" b="1" dirty="0">
                <a:solidFill>
                  <a:schemeClr val="accent2"/>
                </a:solidFill>
                <a:sym typeface="Wingdings" panose="05000000000000000000" pitchFamily="2" charset="2"/>
              </a:rPr>
              <a:t> </a:t>
            </a:r>
            <a:r>
              <a:rPr lang="fr-FR" sz="1600" b="1" dirty="0" smtClean="0">
                <a:solidFill>
                  <a:schemeClr val="accent2"/>
                </a:solidFill>
                <a:sym typeface="Wingdings" panose="05000000000000000000" pitchFamily="2" charset="2"/>
              </a:rPr>
              <a:t> to </a:t>
            </a:r>
            <a:r>
              <a:rPr lang="fr-FR" sz="1600" b="1" dirty="0" err="1" smtClean="0">
                <a:solidFill>
                  <a:schemeClr val="accent2"/>
                </a:solidFill>
                <a:sym typeface="Wingdings" panose="05000000000000000000" pitchFamily="2" charset="2"/>
              </a:rPr>
              <a:t>be</a:t>
            </a:r>
            <a:r>
              <a:rPr lang="fr-FR" sz="1600" b="1" dirty="0" smtClean="0">
                <a:solidFill>
                  <a:schemeClr val="accent2"/>
                </a:solidFill>
                <a:sym typeface="Wingdings" panose="05000000000000000000" pitchFamily="2" charset="2"/>
              </a:rPr>
              <a:t> </a:t>
            </a:r>
            <a:r>
              <a:rPr lang="fr-FR" sz="1600" b="1" dirty="0" err="1" smtClean="0">
                <a:solidFill>
                  <a:schemeClr val="accent2"/>
                </a:solidFill>
                <a:sym typeface="Wingdings" panose="05000000000000000000" pitchFamily="2" charset="2"/>
              </a:rPr>
              <a:t>presented</a:t>
            </a:r>
            <a:r>
              <a:rPr lang="fr-FR" sz="1600" b="1" dirty="0" smtClean="0">
                <a:solidFill>
                  <a:schemeClr val="accent2"/>
                </a:solidFill>
                <a:sym typeface="Wingdings" panose="05000000000000000000" pitchFamily="2" charset="2"/>
              </a:rPr>
              <a:t> at MC meeting in March</a:t>
            </a:r>
            <a:endParaRPr lang="en-US" b="1" dirty="0">
              <a:solidFill>
                <a:schemeClr val="accent2"/>
              </a:solidFill>
            </a:endParaRPr>
          </a:p>
        </p:txBody>
      </p:sp>
      <p:sp>
        <p:nvSpPr>
          <p:cNvPr id="10" name="Title 20">
            <a:extLst>
              <a:ext uri="{FF2B5EF4-FFF2-40B4-BE49-F238E27FC236}">
                <a16:creationId xmlns:a16="http://schemas.microsoft.com/office/drawing/2014/main" id="{432416A3-39EF-4CBE-943D-C79C22FDDC46}"/>
              </a:ext>
            </a:extLst>
          </p:cNvPr>
          <p:cNvSpPr txBox="1">
            <a:spLocks/>
          </p:cNvSpPr>
          <p:nvPr/>
        </p:nvSpPr>
        <p:spPr>
          <a:xfrm>
            <a:off x="452846" y="649956"/>
            <a:ext cx="10900954" cy="726137"/>
          </a:xfrm>
          <a:prstGeom prst="rect">
            <a:avLst/>
          </a:prstGeom>
        </p:spPr>
        <p:txBody>
          <a:bodyPr anchor="ctr"/>
          <a:lstStyle>
            <a:lvl1pPr algn="r" defTabSz="914400" rtl="0" eaLnBrk="1" latinLnBrk="0" hangingPunct="1">
              <a:lnSpc>
                <a:spcPct val="90000"/>
              </a:lnSpc>
              <a:spcBef>
                <a:spcPct val="0"/>
              </a:spcBef>
              <a:buNone/>
              <a:defRPr sz="3200" kern="1200" cap="all" spc="200" baseline="0">
                <a:solidFill>
                  <a:schemeClr val="accent4"/>
                </a:solidFill>
                <a:latin typeface="+mj-lt"/>
                <a:ea typeface="+mj-ea"/>
                <a:cs typeface="+mj-cs"/>
              </a:defRPr>
            </a:lvl1pPr>
          </a:lstStyle>
          <a:p>
            <a:r>
              <a:rPr lang="en-US" sz="2800" dirty="0" smtClean="0"/>
              <a:t>Grant agreement, news from COST </a:t>
            </a:r>
            <a:r>
              <a:rPr lang="en-US" sz="2800" dirty="0" err="1" smtClean="0"/>
              <a:t>Asso</a:t>
            </a:r>
            <a:endParaRPr lang="en-US" sz="2800" dirty="0"/>
          </a:p>
        </p:txBody>
      </p:sp>
      <p:pic>
        <p:nvPicPr>
          <p:cNvPr id="2" name="Image 1"/>
          <p:cNvPicPr>
            <a:picLocks noChangeAspect="1"/>
          </p:cNvPicPr>
          <p:nvPr/>
        </p:nvPicPr>
        <p:blipFill>
          <a:blip r:embed="rId3"/>
          <a:stretch>
            <a:fillRect/>
          </a:stretch>
        </p:blipFill>
        <p:spPr>
          <a:xfrm>
            <a:off x="4810125" y="2727983"/>
            <a:ext cx="6543675" cy="2276475"/>
          </a:xfrm>
          <a:prstGeom prst="rect">
            <a:avLst/>
          </a:prstGeom>
          <a:ln>
            <a:solidFill>
              <a:schemeClr val="tx1"/>
            </a:solidFill>
          </a:ln>
        </p:spPr>
      </p:pic>
      <p:sp>
        <p:nvSpPr>
          <p:cNvPr id="4" name="ZoneTexte 3"/>
          <p:cNvSpPr txBox="1"/>
          <p:nvPr/>
        </p:nvSpPr>
        <p:spPr>
          <a:xfrm>
            <a:off x="266700" y="3705225"/>
            <a:ext cx="3727495" cy="369332"/>
          </a:xfrm>
          <a:prstGeom prst="rect">
            <a:avLst/>
          </a:prstGeom>
          <a:noFill/>
        </p:spPr>
        <p:txBody>
          <a:bodyPr wrap="none" rtlCol="0">
            <a:spAutoFit/>
          </a:bodyPr>
          <a:lstStyle/>
          <a:p>
            <a:r>
              <a:rPr lang="fr-FR" b="1" dirty="0" err="1" smtClean="0">
                <a:solidFill>
                  <a:srgbClr val="FF0000"/>
                </a:solidFill>
              </a:rPr>
              <a:t>Download</a:t>
            </a:r>
            <a:r>
              <a:rPr lang="fr-FR" b="1" dirty="0" smtClean="0">
                <a:solidFill>
                  <a:srgbClr val="FF0000"/>
                </a:solidFill>
              </a:rPr>
              <a:t> the NEWEST COST RULES</a:t>
            </a:r>
            <a:endParaRPr lang="en-US" b="1" dirty="0">
              <a:solidFill>
                <a:srgbClr val="FF0000"/>
              </a:solidFill>
            </a:endParaRPr>
          </a:p>
        </p:txBody>
      </p:sp>
    </p:spTree>
    <p:extLst>
      <p:ext uri="{BB962C8B-B14F-4D97-AF65-F5344CB8AC3E}">
        <p14:creationId xmlns:p14="http://schemas.microsoft.com/office/powerpoint/2010/main" val="1754711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Next</a:t>
            </a:r>
            <a:r>
              <a:rPr lang="fr-FR" b="1" dirty="0" smtClean="0"/>
              <a:t> </a:t>
            </a:r>
            <a:r>
              <a:rPr lang="fr-FR" b="1" dirty="0" err="1" smtClean="0"/>
              <a:t>hybrid</a:t>
            </a:r>
            <a:r>
              <a:rPr lang="fr-FR" b="1" dirty="0" smtClean="0"/>
              <a:t> MC and WG/</a:t>
            </a:r>
            <a:r>
              <a:rPr lang="fr-FR" b="1" dirty="0" err="1" smtClean="0"/>
              <a:t>Task</a:t>
            </a:r>
            <a:r>
              <a:rPr lang="fr-FR" b="1" dirty="0" smtClean="0"/>
              <a:t> meeting</a:t>
            </a:r>
            <a:endParaRPr lang="en-US" b="1" dirty="0"/>
          </a:p>
        </p:txBody>
      </p:sp>
    </p:spTree>
    <p:extLst>
      <p:ext uri="{BB962C8B-B14F-4D97-AF65-F5344CB8AC3E}">
        <p14:creationId xmlns:p14="http://schemas.microsoft.com/office/powerpoint/2010/main" val="3649514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A7302-1A83-2BC5-0E54-9DC01F185A2A}"/>
              </a:ext>
            </a:extLst>
          </p:cNvPr>
          <p:cNvSpPr>
            <a:spLocks noGrp="1"/>
          </p:cNvSpPr>
          <p:nvPr>
            <p:ph type="title"/>
          </p:nvPr>
        </p:nvSpPr>
        <p:spPr/>
        <p:txBody>
          <a:bodyPr/>
          <a:lstStyle/>
          <a:p>
            <a:r>
              <a:rPr lang="de-DE" dirty="0"/>
              <a:t>Burghausen, Germany – TH Rosenheim</a:t>
            </a:r>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166" y="1825625"/>
            <a:ext cx="6569667" cy="4351338"/>
          </a:xfrm>
        </p:spPr>
      </p:pic>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031" y="1068062"/>
            <a:ext cx="6571488" cy="4352544"/>
          </a:xfrm>
          <a:prstGeom prst="rect">
            <a:avLst/>
          </a:prstGeom>
        </p:spPr>
      </p:pic>
      <p:sp>
        <p:nvSpPr>
          <p:cNvPr id="6" name="Rectangle 5"/>
          <p:cNvSpPr/>
          <p:nvPr/>
        </p:nvSpPr>
        <p:spPr>
          <a:xfrm>
            <a:off x="3345913" y="5501343"/>
            <a:ext cx="4451731" cy="954107"/>
          </a:xfrm>
          <a:prstGeom prst="rect">
            <a:avLst/>
          </a:prstGeom>
        </p:spPr>
        <p:txBody>
          <a:bodyPr wrap="none">
            <a:spAutoFit/>
          </a:bodyPr>
          <a:lstStyle/>
          <a:p>
            <a:r>
              <a:rPr lang="de-DE" sz="2800" dirty="0" smtClean="0"/>
              <a:t>March 6 &amp; 7, 2025</a:t>
            </a:r>
          </a:p>
          <a:p>
            <a:r>
              <a:rPr lang="de-DE" sz="2800" dirty="0" smtClean="0"/>
              <a:t>LOS: Dorottya Kriechbaumer</a:t>
            </a:r>
            <a:endParaRPr lang="en-US" sz="2800" dirty="0"/>
          </a:p>
        </p:txBody>
      </p:sp>
    </p:spTree>
    <p:extLst>
      <p:ext uri="{BB962C8B-B14F-4D97-AF65-F5344CB8AC3E}">
        <p14:creationId xmlns:p14="http://schemas.microsoft.com/office/powerpoint/2010/main" val="3274300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73744" y="1372331"/>
            <a:ext cx="8065970" cy="4154984"/>
          </a:xfrm>
          <a:prstGeom prst="rect">
            <a:avLst/>
          </a:prstGeom>
          <a:noFill/>
        </p:spPr>
        <p:txBody>
          <a:bodyPr wrap="square" rtlCol="0">
            <a:spAutoFit/>
          </a:bodyPr>
          <a:lstStyle/>
          <a:p>
            <a:pPr marL="342900" indent="-342900">
              <a:buFont typeface="Arial" panose="020B0604020202020204" pitchFamily="34" charset="0"/>
              <a:buChar char="•"/>
            </a:pPr>
            <a:endParaRPr lang="de-DE" sz="2400" dirty="0" smtClean="0"/>
          </a:p>
          <a:p>
            <a:pPr marL="342900" indent="-342900">
              <a:buFont typeface="Arial" panose="020B0604020202020204" pitchFamily="34" charset="0"/>
              <a:buChar char="•"/>
            </a:pPr>
            <a:r>
              <a:rPr lang="de-DE" sz="2400" dirty="0" err="1" smtClean="0"/>
              <a:t>Nearby</a:t>
            </a:r>
            <a:r>
              <a:rPr lang="de-DE" sz="2400" dirty="0" smtClean="0"/>
              <a:t> </a:t>
            </a:r>
            <a:r>
              <a:rPr lang="de-DE" sz="2400" dirty="0" err="1"/>
              <a:t>airports</a:t>
            </a:r>
            <a:r>
              <a:rPr lang="de-DE" sz="2400" dirty="0"/>
              <a:t>: </a:t>
            </a:r>
            <a:r>
              <a:rPr lang="de-DE" sz="2400" dirty="0" err="1"/>
              <a:t>Munich</a:t>
            </a:r>
            <a:r>
              <a:rPr lang="de-DE" sz="2400" dirty="0"/>
              <a:t> (100 km), Salzburg (50 km)</a:t>
            </a:r>
          </a:p>
          <a:p>
            <a:pPr marL="342900" indent="-342900">
              <a:buFont typeface="Arial" panose="020B0604020202020204" pitchFamily="34" charset="0"/>
              <a:buChar char="•"/>
            </a:pPr>
            <a:r>
              <a:rPr lang="de-DE" sz="2400" dirty="0"/>
              <a:t>Shuttle </a:t>
            </a:r>
            <a:r>
              <a:rPr lang="de-DE" sz="2400" dirty="0" err="1"/>
              <a:t>service</a:t>
            </a:r>
            <a:r>
              <a:rPr lang="de-DE" sz="2400" dirty="0"/>
              <a:t> </a:t>
            </a:r>
            <a:r>
              <a:rPr lang="de-DE" sz="2400" dirty="0" err="1"/>
              <a:t>can</a:t>
            </a:r>
            <a:r>
              <a:rPr lang="de-DE" sz="2400" dirty="0"/>
              <a:t> </a:t>
            </a:r>
            <a:r>
              <a:rPr lang="de-DE" sz="2400" dirty="0" err="1"/>
              <a:t>be</a:t>
            </a:r>
            <a:r>
              <a:rPr lang="de-DE" sz="2400" dirty="0"/>
              <a:t> </a:t>
            </a:r>
            <a:r>
              <a:rPr lang="de-DE" sz="2400" dirty="0" err="1"/>
              <a:t>arranged</a:t>
            </a:r>
            <a:r>
              <a:rPr lang="de-DE" sz="2400" dirty="0"/>
              <a:t> </a:t>
            </a:r>
            <a:r>
              <a:rPr lang="de-DE" sz="2400" dirty="0" err="1"/>
              <a:t>by</a:t>
            </a:r>
            <a:r>
              <a:rPr lang="de-DE" sz="2400" dirty="0"/>
              <a:t> Campus </a:t>
            </a:r>
            <a:r>
              <a:rPr lang="de-DE" sz="2400" dirty="0" err="1"/>
              <a:t>team</a:t>
            </a:r>
            <a:endParaRPr lang="de-DE" sz="2400" dirty="0"/>
          </a:p>
          <a:p>
            <a:pPr marL="342900" indent="-342900">
              <a:buFont typeface="Arial" panose="020B0604020202020204" pitchFamily="34" charset="0"/>
              <a:buChar char="•"/>
            </a:pPr>
            <a:r>
              <a:rPr lang="de-DE" sz="2400" dirty="0" err="1"/>
              <a:t>Cost</a:t>
            </a:r>
            <a:r>
              <a:rPr lang="de-DE" sz="2400" dirty="0"/>
              <a:t>: </a:t>
            </a:r>
            <a:r>
              <a:rPr lang="de-DE" sz="2400" dirty="0" err="1"/>
              <a:t>under</a:t>
            </a:r>
            <a:r>
              <a:rPr lang="de-DE" sz="2400" dirty="0"/>
              <a:t> </a:t>
            </a:r>
            <a:r>
              <a:rPr lang="de-DE" sz="2400" dirty="0" err="1"/>
              <a:t>negotiation</a:t>
            </a:r>
            <a:r>
              <a:rPr lang="de-DE" sz="2400" dirty="0"/>
              <a:t> (</a:t>
            </a:r>
            <a:r>
              <a:rPr lang="de-DE" sz="2400" dirty="0" err="1"/>
              <a:t>accomodation</a:t>
            </a:r>
            <a:r>
              <a:rPr lang="de-DE" sz="2400" dirty="0"/>
              <a:t>: &gt;100€/</a:t>
            </a:r>
            <a:r>
              <a:rPr lang="de-DE" sz="2400" dirty="0" err="1"/>
              <a:t>night</a:t>
            </a:r>
            <a:r>
              <a:rPr lang="de-DE" sz="2400" dirty="0"/>
              <a:t>)</a:t>
            </a:r>
          </a:p>
          <a:p>
            <a:pPr marL="342900" indent="-342900">
              <a:buFont typeface="Arial" panose="020B0604020202020204" pitchFamily="34" charset="0"/>
              <a:buChar char="•"/>
            </a:pPr>
            <a:r>
              <a:rPr lang="de-DE" sz="2400" dirty="0"/>
              <a:t>Support </a:t>
            </a:r>
            <a:r>
              <a:rPr lang="de-DE" sz="2400" dirty="0" err="1"/>
              <a:t>from</a:t>
            </a:r>
            <a:r>
              <a:rPr lang="de-DE" sz="2400" dirty="0"/>
              <a:t> Campus Burghausen</a:t>
            </a:r>
          </a:p>
          <a:p>
            <a:endParaRPr lang="de-DE" sz="2400" i="1" dirty="0" smtClean="0"/>
          </a:p>
          <a:p>
            <a:endParaRPr lang="de-DE" sz="2400" dirty="0"/>
          </a:p>
          <a:p>
            <a:r>
              <a:rPr lang="de-DE" sz="2400" dirty="0" smtClean="0"/>
              <a:t>Optional</a:t>
            </a:r>
            <a:r>
              <a:rPr lang="de-DE" sz="2400" dirty="0"/>
              <a:t>:</a:t>
            </a:r>
          </a:p>
          <a:p>
            <a:pPr marL="342900" indent="-342900">
              <a:buFont typeface="Arial" panose="020B0604020202020204" pitchFamily="34" charset="0"/>
              <a:buChar char="•"/>
            </a:pPr>
            <a:r>
              <a:rPr lang="de-DE" sz="2400" dirty="0" err="1"/>
              <a:t>Visit</a:t>
            </a:r>
            <a:r>
              <a:rPr lang="de-DE" sz="2400" dirty="0"/>
              <a:t> </a:t>
            </a:r>
            <a:r>
              <a:rPr lang="de-DE" sz="2400" dirty="0" err="1"/>
              <a:t>to</a:t>
            </a:r>
            <a:r>
              <a:rPr lang="de-DE" sz="2400" dirty="0"/>
              <a:t> Container Labs (Project Reallabor)</a:t>
            </a:r>
          </a:p>
          <a:p>
            <a:pPr marL="342900" indent="-342900">
              <a:buFont typeface="Arial" panose="020B0604020202020204" pitchFamily="34" charset="0"/>
              <a:buChar char="•"/>
            </a:pPr>
            <a:r>
              <a:rPr lang="de-DE" sz="2400" dirty="0" err="1"/>
              <a:t>Invite</a:t>
            </a:r>
            <a:r>
              <a:rPr lang="de-DE" sz="2400" dirty="0"/>
              <a:t> Wacker/Linde/</a:t>
            </a:r>
            <a:r>
              <a:rPr lang="de-DE" sz="2400" dirty="0" err="1"/>
              <a:t>Borealis</a:t>
            </a:r>
            <a:r>
              <a:rPr lang="de-DE" sz="2400" dirty="0"/>
              <a:t>?</a:t>
            </a:r>
          </a:p>
          <a:p>
            <a:pPr marL="342900" indent="-342900">
              <a:buFont typeface="Arial" panose="020B0604020202020204" pitchFamily="34" charset="0"/>
              <a:buChar char="•"/>
            </a:pPr>
            <a:endParaRPr lang="en-US" sz="2400" dirty="0"/>
          </a:p>
        </p:txBody>
      </p:sp>
      <p:sp>
        <p:nvSpPr>
          <p:cNvPr id="5" name="Rectangle 4"/>
          <p:cNvSpPr/>
          <p:nvPr/>
        </p:nvSpPr>
        <p:spPr>
          <a:xfrm>
            <a:off x="616220" y="173874"/>
            <a:ext cx="4573816" cy="707886"/>
          </a:xfrm>
          <a:prstGeom prst="rect">
            <a:avLst/>
          </a:prstGeom>
        </p:spPr>
        <p:txBody>
          <a:bodyPr wrap="none">
            <a:spAutoFit/>
          </a:bodyPr>
          <a:lstStyle/>
          <a:p>
            <a:r>
              <a:rPr lang="de-DE" sz="4000" b="1" dirty="0" err="1"/>
              <a:t>Practical</a:t>
            </a:r>
            <a:r>
              <a:rPr lang="de-DE" sz="4000" b="1" dirty="0"/>
              <a:t> </a:t>
            </a:r>
            <a:r>
              <a:rPr lang="de-DE" sz="4000" b="1" dirty="0" err="1"/>
              <a:t>information</a:t>
            </a:r>
            <a:endParaRPr lang="en-US" sz="4000" b="1" dirty="0"/>
          </a:p>
        </p:txBody>
      </p:sp>
    </p:spTree>
    <p:extLst>
      <p:ext uri="{BB962C8B-B14F-4D97-AF65-F5344CB8AC3E}">
        <p14:creationId xmlns:p14="http://schemas.microsoft.com/office/powerpoint/2010/main" val="12427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AB5993-0874-C774-6DD0-4994DFFE12BB}"/>
              </a:ext>
            </a:extLst>
          </p:cNvPr>
          <p:cNvSpPr>
            <a:spLocks noGrp="1"/>
          </p:cNvSpPr>
          <p:nvPr>
            <p:ph type="title"/>
          </p:nvPr>
        </p:nvSpPr>
        <p:spPr>
          <a:xfrm>
            <a:off x="839787" y="85724"/>
            <a:ext cx="3932237" cy="847725"/>
          </a:xfrm>
        </p:spPr>
        <p:txBody>
          <a:bodyPr/>
          <a:lstStyle/>
          <a:p>
            <a:r>
              <a:rPr lang="de-DE" dirty="0" smtClean="0"/>
              <a:t>Event </a:t>
            </a:r>
            <a:r>
              <a:rPr lang="de-DE" dirty="0"/>
              <a:t>Location</a:t>
            </a:r>
          </a:p>
        </p:txBody>
      </p:sp>
      <p:sp>
        <p:nvSpPr>
          <p:cNvPr id="4" name="Textplatzhalter 3">
            <a:extLst>
              <a:ext uri="{FF2B5EF4-FFF2-40B4-BE49-F238E27FC236}">
                <a16:creationId xmlns:a16="http://schemas.microsoft.com/office/drawing/2014/main" id="{219C2974-E837-4AC8-A5E8-F8B162165AB9}"/>
              </a:ext>
            </a:extLst>
          </p:cNvPr>
          <p:cNvSpPr>
            <a:spLocks noGrp="1"/>
          </p:cNvSpPr>
          <p:nvPr>
            <p:ph type="body" sz="half" idx="2"/>
          </p:nvPr>
        </p:nvSpPr>
        <p:spPr>
          <a:xfrm>
            <a:off x="839787" y="1152525"/>
            <a:ext cx="8961439" cy="3811588"/>
          </a:xfrm>
        </p:spPr>
        <p:txBody>
          <a:bodyPr>
            <a:normAutofit/>
          </a:bodyPr>
          <a:lstStyle/>
          <a:p>
            <a:r>
              <a:rPr lang="de-DE" sz="2400" b="1" i="0" dirty="0">
                <a:solidFill>
                  <a:srgbClr val="6E7500"/>
                </a:solidFill>
                <a:effectLst/>
                <a:latin typeface="Arial" panose="020B0604020202020204" pitchFamily="34" charset="0"/>
              </a:rPr>
              <a:t>Akademiezentrum Raitenhaslach</a:t>
            </a:r>
          </a:p>
          <a:p>
            <a:r>
              <a:rPr lang="de-DE" sz="2400" dirty="0">
                <a:hlinkClick r:id="rId2"/>
              </a:rPr>
              <a:t>https://www.raitenhaslach.tum.de/</a:t>
            </a:r>
            <a:endParaRPr lang="de-DE" sz="2400" dirty="0"/>
          </a:p>
          <a:p>
            <a:r>
              <a:rPr lang="de-DE" sz="2400" dirty="0"/>
              <a:t>Meeting </a:t>
            </a:r>
            <a:r>
              <a:rPr lang="de-DE" sz="2400" dirty="0" err="1"/>
              <a:t>rooms</a:t>
            </a:r>
            <a:r>
              <a:rPr lang="de-DE" sz="2400" dirty="0"/>
              <a:t> and </a:t>
            </a:r>
            <a:r>
              <a:rPr lang="de-DE" sz="2400" dirty="0" err="1"/>
              <a:t>accomodation</a:t>
            </a:r>
            <a:r>
              <a:rPr lang="de-DE" sz="2400" dirty="0"/>
              <a:t> at </a:t>
            </a:r>
            <a:r>
              <a:rPr lang="de-DE" sz="2400" dirty="0" err="1"/>
              <a:t>the</a:t>
            </a:r>
            <a:r>
              <a:rPr lang="de-DE" sz="2400" dirty="0"/>
              <a:t> same </a:t>
            </a:r>
            <a:r>
              <a:rPr lang="de-DE" sz="2400" dirty="0" err="1"/>
              <a:t>location</a:t>
            </a:r>
            <a:endParaRPr lang="de-DE" sz="2400"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83188" y="1367853"/>
            <a:ext cx="6172200" cy="4112769"/>
          </a:xfr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8282" y="2762250"/>
            <a:ext cx="5199668" cy="3464734"/>
          </a:xfrm>
          <a:prstGeom prst="rect">
            <a:avLst/>
          </a:prstGeom>
        </p:spPr>
      </p:pic>
      <p:sp>
        <p:nvSpPr>
          <p:cNvPr id="6" name="Inhaltsplatzhalter 6">
            <a:extLst>
              <a:ext uri="{FF2B5EF4-FFF2-40B4-BE49-F238E27FC236}">
                <a16:creationId xmlns:a16="http://schemas.microsoft.com/office/drawing/2014/main" id="{D58D1567-7C2D-A07C-7BC5-46DC3CF44CE7}"/>
              </a:ext>
            </a:extLst>
          </p:cNvPr>
          <p:cNvSpPr txBox="1">
            <a:spLocks/>
          </p:cNvSpPr>
          <p:nvPr/>
        </p:nvSpPr>
        <p:spPr>
          <a:xfrm>
            <a:off x="6723062" y="2752725"/>
            <a:ext cx="5183188" cy="3684588"/>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de-DE" sz="2000" dirty="0" smtClean="0">
                <a:solidFill>
                  <a:srgbClr val="706F6F"/>
                </a:solidFill>
                <a:latin typeface="klavika-web"/>
              </a:rPr>
              <a:t>Transportation and </a:t>
            </a:r>
            <a:r>
              <a:rPr lang="de-DE" sz="2000" dirty="0" err="1" smtClean="0">
                <a:solidFill>
                  <a:srgbClr val="706F6F"/>
                </a:solidFill>
                <a:latin typeface="klavika-web"/>
              </a:rPr>
              <a:t>accommodation</a:t>
            </a:r>
            <a:r>
              <a:rPr lang="de-DE" sz="2000" dirty="0" smtClean="0">
                <a:solidFill>
                  <a:srgbClr val="706F6F"/>
                </a:solidFill>
                <a:latin typeface="klavika-web"/>
              </a:rPr>
              <a:t> </a:t>
            </a:r>
            <a:r>
              <a:rPr lang="de-DE" sz="2000" dirty="0" err="1" smtClean="0">
                <a:solidFill>
                  <a:srgbClr val="706F6F"/>
                </a:solidFill>
                <a:latin typeface="klavika-web"/>
              </a:rPr>
              <a:t>info</a:t>
            </a:r>
            <a:r>
              <a:rPr lang="de-DE" sz="2000" dirty="0" smtClean="0">
                <a:solidFill>
                  <a:srgbClr val="706F6F"/>
                </a:solidFill>
                <a:latin typeface="klavika-web"/>
              </a:rPr>
              <a:t> </a:t>
            </a:r>
            <a:r>
              <a:rPr lang="de-DE" sz="2000" dirty="0" err="1" smtClean="0">
                <a:solidFill>
                  <a:srgbClr val="706F6F"/>
                </a:solidFill>
                <a:latin typeface="klavika-web"/>
              </a:rPr>
              <a:t>to</a:t>
            </a:r>
            <a:r>
              <a:rPr lang="de-DE" sz="2000" dirty="0" smtClean="0">
                <a:solidFill>
                  <a:srgbClr val="706F6F"/>
                </a:solidFill>
                <a:latin typeface="klavika-web"/>
              </a:rPr>
              <a:t> </a:t>
            </a:r>
            <a:r>
              <a:rPr lang="de-DE" sz="2000" dirty="0" err="1" smtClean="0">
                <a:solidFill>
                  <a:srgbClr val="706F6F"/>
                </a:solidFill>
                <a:latin typeface="klavika-web"/>
              </a:rPr>
              <a:t>be</a:t>
            </a:r>
            <a:r>
              <a:rPr lang="de-DE" sz="2000" dirty="0" smtClean="0">
                <a:solidFill>
                  <a:srgbClr val="706F6F"/>
                </a:solidFill>
                <a:latin typeface="klavika-web"/>
              </a:rPr>
              <a:t> </a:t>
            </a:r>
            <a:r>
              <a:rPr lang="de-DE" sz="2000" dirty="0" err="1" smtClean="0">
                <a:solidFill>
                  <a:srgbClr val="706F6F"/>
                </a:solidFill>
                <a:latin typeface="klavika-web"/>
              </a:rPr>
              <a:t>communicated</a:t>
            </a:r>
            <a:r>
              <a:rPr lang="de-DE" sz="2000" dirty="0" smtClean="0">
                <a:solidFill>
                  <a:srgbClr val="706F6F"/>
                </a:solidFill>
                <a:latin typeface="klavika-web"/>
              </a:rPr>
              <a:t> </a:t>
            </a:r>
            <a:r>
              <a:rPr lang="de-DE" sz="2000" dirty="0" err="1" smtClean="0">
                <a:solidFill>
                  <a:srgbClr val="706F6F"/>
                </a:solidFill>
                <a:latin typeface="klavika-web"/>
              </a:rPr>
              <a:t>by</a:t>
            </a:r>
            <a:r>
              <a:rPr lang="de-DE" sz="2000" dirty="0" smtClean="0">
                <a:solidFill>
                  <a:srgbClr val="706F6F"/>
                </a:solidFill>
                <a:latin typeface="klavika-web"/>
              </a:rPr>
              <a:t> Dorottya </a:t>
            </a:r>
          </a:p>
          <a:p>
            <a:pPr>
              <a:lnSpc>
                <a:spcPct val="125000"/>
              </a:lnSpc>
            </a:pPr>
            <a:r>
              <a:rPr lang="de-DE" sz="2000" dirty="0" smtClean="0">
                <a:solidFill>
                  <a:srgbClr val="706F6F"/>
                </a:solidFill>
                <a:latin typeface="klavika-web"/>
              </a:rPr>
              <a:t>Shuttle </a:t>
            </a:r>
            <a:r>
              <a:rPr lang="de-DE" sz="2000" dirty="0" err="1" smtClean="0">
                <a:solidFill>
                  <a:srgbClr val="706F6F"/>
                </a:solidFill>
                <a:latin typeface="klavika-web"/>
              </a:rPr>
              <a:t>services</a:t>
            </a:r>
            <a:r>
              <a:rPr lang="de-DE" sz="2000" dirty="0" smtClean="0">
                <a:solidFill>
                  <a:srgbClr val="706F6F"/>
                </a:solidFill>
                <a:latin typeface="klavika-web"/>
              </a:rPr>
              <a:t> </a:t>
            </a:r>
            <a:r>
              <a:rPr lang="de-DE" sz="2000" dirty="0" err="1" smtClean="0">
                <a:solidFill>
                  <a:srgbClr val="706F6F"/>
                </a:solidFill>
                <a:latin typeface="klavika-web"/>
              </a:rPr>
              <a:t>from</a:t>
            </a:r>
            <a:r>
              <a:rPr lang="de-DE" sz="2000" dirty="0" smtClean="0">
                <a:solidFill>
                  <a:srgbClr val="706F6F"/>
                </a:solidFill>
                <a:latin typeface="klavika-web"/>
              </a:rPr>
              <a:t> </a:t>
            </a:r>
            <a:r>
              <a:rPr lang="de-DE" sz="2000" dirty="0" err="1" smtClean="0">
                <a:solidFill>
                  <a:srgbClr val="706F6F"/>
                </a:solidFill>
                <a:latin typeface="klavika-web"/>
              </a:rPr>
              <a:t>airports</a:t>
            </a:r>
            <a:endParaRPr lang="de-DE" sz="2000" dirty="0" smtClean="0">
              <a:solidFill>
                <a:srgbClr val="706F6F"/>
              </a:solidFill>
              <a:latin typeface="klavika-web"/>
            </a:endParaRPr>
          </a:p>
          <a:p>
            <a:pPr>
              <a:lnSpc>
                <a:spcPct val="125000"/>
              </a:lnSpc>
            </a:pPr>
            <a:r>
              <a:rPr lang="de-DE" sz="2000" dirty="0" smtClean="0">
                <a:solidFill>
                  <a:srgbClr val="706F6F"/>
                </a:solidFill>
                <a:latin typeface="klavika-web"/>
              </a:rPr>
              <a:t>Official Invitation </a:t>
            </a:r>
            <a:r>
              <a:rPr lang="de-DE" sz="2000" dirty="0" err="1" smtClean="0">
                <a:solidFill>
                  <a:srgbClr val="706F6F"/>
                </a:solidFill>
                <a:latin typeface="klavika-web"/>
              </a:rPr>
              <a:t>to</a:t>
            </a:r>
            <a:r>
              <a:rPr lang="de-DE" sz="2000" dirty="0" smtClean="0">
                <a:solidFill>
                  <a:srgbClr val="706F6F"/>
                </a:solidFill>
                <a:latin typeface="klavika-web"/>
              </a:rPr>
              <a:t> </a:t>
            </a:r>
            <a:r>
              <a:rPr lang="de-DE" sz="2000" dirty="0" err="1" smtClean="0">
                <a:solidFill>
                  <a:srgbClr val="706F6F"/>
                </a:solidFill>
                <a:latin typeface="klavika-web"/>
              </a:rPr>
              <a:t>be</a:t>
            </a:r>
            <a:r>
              <a:rPr lang="de-DE" sz="2000" dirty="0" smtClean="0">
                <a:solidFill>
                  <a:srgbClr val="706F6F"/>
                </a:solidFill>
                <a:latin typeface="klavika-web"/>
              </a:rPr>
              <a:t> </a:t>
            </a:r>
            <a:r>
              <a:rPr lang="de-DE" sz="2000" dirty="0" err="1" smtClean="0">
                <a:solidFill>
                  <a:srgbClr val="706F6F"/>
                </a:solidFill>
                <a:latin typeface="klavika-web"/>
              </a:rPr>
              <a:t>sent</a:t>
            </a:r>
            <a:r>
              <a:rPr lang="de-DE" sz="2000" dirty="0" smtClean="0">
                <a:solidFill>
                  <a:srgbClr val="706F6F"/>
                </a:solidFill>
                <a:latin typeface="klavika-web"/>
              </a:rPr>
              <a:t> </a:t>
            </a:r>
            <a:r>
              <a:rPr lang="de-DE" sz="2000" dirty="0" err="1" smtClean="0">
                <a:solidFill>
                  <a:srgbClr val="706F6F"/>
                </a:solidFill>
                <a:latin typeface="klavika-web"/>
              </a:rPr>
              <a:t>by</a:t>
            </a:r>
            <a:r>
              <a:rPr lang="de-DE" sz="2000" dirty="0" smtClean="0">
                <a:solidFill>
                  <a:srgbClr val="706F6F"/>
                </a:solidFill>
                <a:latin typeface="klavika-web"/>
              </a:rPr>
              <a:t> </a:t>
            </a:r>
            <a:r>
              <a:rPr lang="de-DE" sz="2000" dirty="0" err="1" smtClean="0">
                <a:solidFill>
                  <a:srgbClr val="706F6F"/>
                </a:solidFill>
                <a:latin typeface="klavika-web"/>
              </a:rPr>
              <a:t>next</a:t>
            </a:r>
            <a:r>
              <a:rPr lang="de-DE" sz="2000" dirty="0" smtClean="0">
                <a:solidFill>
                  <a:srgbClr val="706F6F"/>
                </a:solidFill>
                <a:latin typeface="klavika-web"/>
              </a:rPr>
              <a:t> </a:t>
            </a:r>
            <a:r>
              <a:rPr lang="de-DE" sz="2000" dirty="0" err="1" smtClean="0">
                <a:solidFill>
                  <a:srgbClr val="706F6F"/>
                </a:solidFill>
                <a:latin typeface="klavika-web"/>
              </a:rPr>
              <a:t>week</a:t>
            </a:r>
            <a:r>
              <a:rPr lang="de-DE" sz="2000" dirty="0" smtClean="0">
                <a:solidFill>
                  <a:srgbClr val="706F6F"/>
                </a:solidFill>
                <a:latin typeface="klavika-web"/>
              </a:rPr>
              <a:t>: As </a:t>
            </a:r>
            <a:r>
              <a:rPr lang="de-DE" sz="2000" dirty="0" err="1" smtClean="0">
                <a:solidFill>
                  <a:srgbClr val="706F6F"/>
                </a:solidFill>
                <a:latin typeface="klavika-web"/>
              </a:rPr>
              <a:t>soon</a:t>
            </a:r>
            <a:r>
              <a:rPr lang="de-DE" sz="2000" dirty="0" smtClean="0">
                <a:solidFill>
                  <a:srgbClr val="706F6F"/>
                </a:solidFill>
                <a:latin typeface="klavika-web"/>
              </a:rPr>
              <a:t> </a:t>
            </a:r>
            <a:r>
              <a:rPr lang="de-DE" sz="2000" dirty="0" err="1" smtClean="0">
                <a:solidFill>
                  <a:srgbClr val="706F6F"/>
                </a:solidFill>
                <a:latin typeface="klavika-web"/>
              </a:rPr>
              <a:t>as</a:t>
            </a:r>
            <a:r>
              <a:rPr lang="de-DE" sz="2000" dirty="0" smtClean="0">
                <a:solidFill>
                  <a:srgbClr val="706F6F"/>
                </a:solidFill>
                <a:latin typeface="klavika-web"/>
              </a:rPr>
              <a:t> GHLR e-</a:t>
            </a:r>
            <a:r>
              <a:rPr lang="de-DE" sz="2000" dirty="0" err="1" smtClean="0">
                <a:solidFill>
                  <a:srgbClr val="706F6F"/>
                </a:solidFill>
                <a:latin typeface="klavika-web"/>
              </a:rPr>
              <a:t>signs</a:t>
            </a:r>
            <a:r>
              <a:rPr lang="de-DE" sz="2000" dirty="0" smtClean="0">
                <a:solidFill>
                  <a:srgbClr val="706F6F"/>
                </a:solidFill>
                <a:latin typeface="klavika-web"/>
              </a:rPr>
              <a:t> </a:t>
            </a:r>
            <a:r>
              <a:rPr lang="de-DE" sz="2000" dirty="0" err="1" smtClean="0">
                <a:solidFill>
                  <a:srgbClr val="706F6F"/>
                </a:solidFill>
                <a:latin typeface="klavika-web"/>
              </a:rPr>
              <a:t>the</a:t>
            </a:r>
            <a:r>
              <a:rPr lang="de-DE" sz="2000" dirty="0" smtClean="0">
                <a:solidFill>
                  <a:srgbClr val="706F6F"/>
                </a:solidFill>
                <a:latin typeface="klavika-web"/>
              </a:rPr>
              <a:t> GA!!</a:t>
            </a:r>
          </a:p>
          <a:p>
            <a:pPr>
              <a:lnSpc>
                <a:spcPct val="125000"/>
              </a:lnSpc>
            </a:pPr>
            <a:r>
              <a:rPr lang="de-DE" sz="2000" dirty="0" smtClean="0">
                <a:solidFill>
                  <a:srgbClr val="706F6F"/>
                </a:solidFill>
                <a:latin typeface="klavika-web"/>
              </a:rPr>
              <a:t>MC and WG/Task </a:t>
            </a:r>
            <a:r>
              <a:rPr lang="de-DE" sz="2000" dirty="0" err="1" smtClean="0">
                <a:solidFill>
                  <a:srgbClr val="706F6F"/>
                </a:solidFill>
                <a:latin typeface="klavika-web"/>
              </a:rPr>
              <a:t>core</a:t>
            </a:r>
            <a:r>
              <a:rPr lang="de-DE" sz="2000" dirty="0" smtClean="0">
                <a:solidFill>
                  <a:srgbClr val="706F6F"/>
                </a:solidFill>
                <a:latin typeface="klavika-web"/>
              </a:rPr>
              <a:t> </a:t>
            </a:r>
            <a:r>
              <a:rPr lang="de-DE" sz="2000" dirty="0" err="1" smtClean="0">
                <a:solidFill>
                  <a:srgbClr val="706F6F"/>
                </a:solidFill>
                <a:latin typeface="klavika-web"/>
              </a:rPr>
              <a:t>members</a:t>
            </a:r>
            <a:r>
              <a:rPr lang="de-DE" sz="2000" dirty="0" smtClean="0">
                <a:solidFill>
                  <a:srgbClr val="706F6F"/>
                </a:solidFill>
                <a:latin typeface="klavika-web"/>
              </a:rPr>
              <a:t> </a:t>
            </a:r>
            <a:r>
              <a:rPr lang="de-DE" sz="2000" dirty="0" err="1" smtClean="0">
                <a:solidFill>
                  <a:srgbClr val="706F6F"/>
                </a:solidFill>
                <a:latin typeface="klavika-web"/>
              </a:rPr>
              <a:t>are</a:t>
            </a:r>
            <a:r>
              <a:rPr lang="de-DE" sz="2000" dirty="0" smtClean="0">
                <a:solidFill>
                  <a:srgbClr val="706F6F"/>
                </a:solidFill>
                <a:latin typeface="klavika-web"/>
              </a:rPr>
              <a:t> </a:t>
            </a:r>
            <a:r>
              <a:rPr lang="de-DE" sz="2000" dirty="0" err="1" smtClean="0">
                <a:solidFill>
                  <a:srgbClr val="706F6F"/>
                </a:solidFill>
                <a:latin typeface="klavika-web"/>
              </a:rPr>
              <a:t>invited</a:t>
            </a:r>
            <a:endParaRPr lang="de-DE" sz="2000" dirty="0" smtClean="0">
              <a:solidFill>
                <a:srgbClr val="706F6F"/>
              </a:solidFill>
              <a:latin typeface="klavika-web"/>
            </a:endParaRPr>
          </a:p>
          <a:p>
            <a:pPr marL="0" indent="0">
              <a:lnSpc>
                <a:spcPct val="125000"/>
              </a:lnSpc>
              <a:buFont typeface="Arial" panose="020B0604020202020204" pitchFamily="34" charset="0"/>
              <a:buNone/>
            </a:pPr>
            <a:endParaRPr lang="de-DE" sz="2000" dirty="0"/>
          </a:p>
        </p:txBody>
      </p:sp>
    </p:spTree>
    <p:extLst>
      <p:ext uri="{BB962C8B-B14F-4D97-AF65-F5344CB8AC3E}">
        <p14:creationId xmlns:p14="http://schemas.microsoft.com/office/powerpoint/2010/main" val="3838835605"/>
      </p:ext>
    </p:extLst>
  </p:cSld>
  <p:clrMapOvr>
    <a:masterClrMapping/>
  </p:clrMapOvr>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279BBA1-1277-4614-8DDE-B2EB22751222}">
  <ds:schemaRefs>
    <ds:schemaRef ds:uri="http://schemas.microsoft.com/sharepoint/v3/contenttype/forms"/>
  </ds:schemaRefs>
</ds:datastoreItem>
</file>

<file path=customXml/itemProps2.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AF5DA8-6387-4138-BF96-B65D39F2FC21}">
  <ds:schemaRefs>
    <ds:schemaRef ds:uri="http://purl.org/dc/terms/"/>
    <ds:schemaRef ds:uri="http://schemas.microsoft.com/office/infopath/2007/PartnerControls"/>
    <ds:schemaRef ds:uri="16c05727-aa75-4e4a-9b5f-8a80a1165891"/>
    <ds:schemaRef ds:uri="http://schemas.microsoft.com/office/2006/documentManagement/types"/>
    <ds:schemaRef ds:uri="http://purl.org/dc/elements/1.1/"/>
    <ds:schemaRef ds:uri="http://schemas.microsoft.com/office/2006/metadata/properties"/>
    <ds:schemaRef ds:uri="230e9df3-be65-4c73-a93b-d1236ebd677e"/>
    <ds:schemaRef ds:uri="http://schemas.microsoft.com/sharepoint/v3"/>
    <ds:schemaRef ds:uri="http://schemas.openxmlformats.org/package/2006/metadata/core-propertie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1335</Words>
  <Application>Microsoft Office PowerPoint</Application>
  <PresentationFormat>Grand écran</PresentationFormat>
  <Paragraphs>253</Paragraphs>
  <Slides>22</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klavika-web</vt:lpstr>
      <vt:lpstr>Arial</vt:lpstr>
      <vt:lpstr>Arial Black</vt:lpstr>
      <vt:lpstr>Calibri</vt:lpstr>
      <vt:lpstr>Segoe UI</vt:lpstr>
      <vt:lpstr>Segoe UI Light</vt:lpstr>
      <vt:lpstr>Wingdings</vt:lpstr>
      <vt:lpstr>Office Theme</vt:lpstr>
      <vt:lpstr>CA22123 EU-MACE:     Core Group monthly update GP2 #3</vt:lpstr>
      <vt:lpstr>meeting Agenda</vt:lpstr>
      <vt:lpstr>Présentation PowerPoint</vt:lpstr>
      <vt:lpstr>Action management and organization</vt:lpstr>
      <vt:lpstr>Présentation PowerPoint</vt:lpstr>
      <vt:lpstr>Next hybrid MC and WG/Task meeting</vt:lpstr>
      <vt:lpstr>Burghausen, Germany – TH Rosenheim</vt:lpstr>
      <vt:lpstr>Présentation PowerPoint</vt:lpstr>
      <vt:lpstr>Event Location</vt:lpstr>
      <vt:lpstr>Agenda (tentative)  changed after the meeting, final agenda on Action website!</vt:lpstr>
      <vt:lpstr>MC meeting points of discussion</vt:lpstr>
      <vt:lpstr>WG &amp; Task leader mandate</vt:lpstr>
      <vt:lpstr>TOTEMIC traing school – David &amp; Gloria</vt:lpstr>
      <vt:lpstr>TOTEMIC 2025 training school</vt:lpstr>
      <vt:lpstr>Map and expert database – Iosif!</vt:lpstr>
      <vt:lpstr>B2B platform for MAP &amp; Expert list</vt:lpstr>
      <vt:lpstr>Présentation PowerPoint</vt:lpstr>
      <vt:lpstr>EUROMAT 2025</vt:lpstr>
      <vt:lpstr>details on EUROMAT forum topics</vt:lpstr>
      <vt:lpstr>Next meetings/discussions </vt:lpstr>
      <vt:lpstr>Thank you for your attention !!</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2025-02-07T15:12:17Z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