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83" r:id="rId6"/>
    <p:sldId id="257" r:id="rId7"/>
    <p:sldId id="279" r:id="rId8"/>
    <p:sldId id="280" r:id="rId9"/>
    <p:sldId id="281" r:id="rId10"/>
    <p:sldId id="276" r:id="rId11"/>
    <p:sldId id="272" r:id="rId12"/>
    <p:sldId id="277" r:id="rId13"/>
    <p:sldId id="278" r:id="rId14"/>
    <p:sldId id="275" r:id="rId15"/>
    <p:sldId id="268" r:id="rId16"/>
    <p:sldId id="282" r:id="rId17"/>
    <p:sldId id="285"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7090"/>
    <a:srgbClr val="F5F9F9"/>
    <a:srgbClr val="685135"/>
    <a:srgbClr val="BDA07D"/>
    <a:srgbClr val="627272"/>
    <a:srgbClr val="93A5A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50" autoAdjust="0"/>
    <p:restoredTop sz="94087" autoAdjust="0"/>
  </p:normalViewPr>
  <p:slideViewPr>
    <p:cSldViewPr snapToGrid="0">
      <p:cViewPr varScale="1">
        <p:scale>
          <a:sx n="63" d="100"/>
          <a:sy n="63" d="100"/>
        </p:scale>
        <p:origin x="868"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9/26/2023</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‹N°›</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9/26/2023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‹N°›</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by identifying common ground and building on areas of overlap</a:t>
            </a:r>
          </a:p>
          <a:p>
            <a:r>
              <a:rPr lang="en-US" dirty="0" smtClean="0"/>
              <a:t>between digital and material competencies (horizontal link): Knowledge sharing and cooperation</a:t>
            </a:r>
          </a:p>
          <a:p>
            <a:r>
              <a:rPr lang="en-US" dirty="0" smtClean="0"/>
              <a:t>between existing SDLs/MAPs, and inclusion of key expertise for maximizing their operation efficiency</a:t>
            </a:r>
          </a:p>
          <a:p>
            <a:r>
              <a:rPr lang="en-US" dirty="0" smtClean="0"/>
              <a:t>and streamlining device integration process.</a:t>
            </a:r>
          </a:p>
          <a:p>
            <a:r>
              <a:rPr lang="en-US" dirty="0" smtClean="0"/>
              <a:t>by identifying common ground and building on areas of overlap</a:t>
            </a:r>
          </a:p>
          <a:p>
            <a:r>
              <a:rPr lang="en-US" dirty="0" smtClean="0"/>
              <a:t>between digital and material competencies (horizontal link): Knowledge sharing and cooperation</a:t>
            </a:r>
          </a:p>
          <a:p>
            <a:r>
              <a:rPr lang="en-US" dirty="0" smtClean="0"/>
              <a:t>between existing SDLs/MAPs, and inclusion of key expertise for maximizing their operation efficiency</a:t>
            </a:r>
          </a:p>
          <a:p>
            <a:r>
              <a:rPr lang="en-US" dirty="0" smtClean="0"/>
              <a:t>and streamlining device integration process.</a:t>
            </a:r>
          </a:p>
          <a:p>
            <a:endParaRPr lang="en-US" dirty="0" smtClean="0"/>
          </a:p>
          <a:p>
            <a:endParaRPr lang="en-US" dirty="0" smtClean="0"/>
          </a:p>
          <a:p>
            <a:r>
              <a:rPr lang="en-US" dirty="0" smtClean="0"/>
              <a:t>Upstream integration of advanced materials into functioning devices and </a:t>
            </a:r>
            <a:r>
              <a:rPr lang="en-US" dirty="0" err="1" smtClean="0"/>
              <a:t>scaleup</a:t>
            </a:r>
            <a:endParaRPr lang="en-US" dirty="0" smtClean="0"/>
          </a:p>
          <a:p>
            <a:r>
              <a:rPr lang="en-US" dirty="0" smtClean="0"/>
              <a:t>production taking into account not only the performance (efficiency) requirements, but also the</a:t>
            </a:r>
          </a:p>
          <a:p>
            <a:r>
              <a:rPr lang="en-US" dirty="0" smtClean="0"/>
              <a:t>techno-economic issues, socio-economic impacts and regulatory bodies.</a:t>
            </a:r>
          </a:p>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5</a:t>
            </a:fld>
            <a:endParaRPr lang="en-US" dirty="0"/>
          </a:p>
        </p:txBody>
      </p:sp>
    </p:spTree>
    <p:extLst>
      <p:ext uri="{BB962C8B-B14F-4D97-AF65-F5344CB8AC3E}">
        <p14:creationId xmlns:p14="http://schemas.microsoft.com/office/powerpoint/2010/main" val="334300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Inclusive: </a:t>
            </a:r>
            <a:r>
              <a:rPr lang="en-US" dirty="0" smtClean="0"/>
              <a:t>for the broadest EU research communities </a:t>
            </a:r>
          </a:p>
          <a:p>
            <a:r>
              <a:rPr lang="fr-FR" dirty="0" err="1" smtClean="0"/>
              <a:t>Knowledge</a:t>
            </a:r>
            <a:r>
              <a:rPr lang="fr-FR" dirty="0" smtClean="0"/>
              <a:t> base of the participants: </a:t>
            </a:r>
            <a:r>
              <a:rPr lang="en-US" dirty="0" smtClean="0"/>
              <a:t>data, experimental &amp; numerical techniques; theories, etc.</a:t>
            </a:r>
          </a:p>
          <a:p>
            <a:endParaRPr lang="en-US" dirty="0" smtClean="0"/>
          </a:p>
          <a:p>
            <a:r>
              <a:rPr lang="fr-FR" dirty="0" err="1" smtClean="0"/>
              <a:t>Accelerated</a:t>
            </a:r>
            <a:r>
              <a:rPr lang="fr-FR" dirty="0" smtClean="0"/>
              <a:t> </a:t>
            </a:r>
            <a:r>
              <a:rPr lang="fr-FR" dirty="0" err="1" smtClean="0"/>
              <a:t>device</a:t>
            </a:r>
            <a:r>
              <a:rPr lang="fr-FR" dirty="0" smtClean="0"/>
              <a:t> </a:t>
            </a:r>
            <a:r>
              <a:rPr lang="fr-FR" dirty="0" err="1" smtClean="0"/>
              <a:t>integration</a:t>
            </a:r>
            <a:r>
              <a:rPr lang="fr-FR" dirty="0" smtClean="0"/>
              <a:t>: </a:t>
            </a:r>
            <a:r>
              <a:rPr lang="en-US" dirty="0" smtClean="0"/>
              <a:t>Knowledge sharing and cooperation</a:t>
            </a:r>
          </a:p>
          <a:p>
            <a:r>
              <a:rPr lang="en-US" dirty="0" smtClean="0"/>
              <a:t>between existing SDLs/MAPs, and inclusion of key expertise for maximizing their operation efficiency</a:t>
            </a:r>
          </a:p>
          <a:p>
            <a:r>
              <a:rPr lang="en-US" dirty="0" smtClean="0"/>
              <a:t>and streamlining device integration process.</a:t>
            </a:r>
          </a:p>
          <a:p>
            <a:endParaRPr lang="en-US" dirty="0" smtClean="0"/>
          </a:p>
          <a:p>
            <a:r>
              <a:rPr lang="en-US" dirty="0" smtClean="0"/>
              <a:t>Market pull, Societal pull: taking into account not only the performance (efficiency) requirements, but also the</a:t>
            </a:r>
          </a:p>
          <a:p>
            <a:r>
              <a:rPr lang="en-US" dirty="0" smtClean="0"/>
              <a:t>techno-economic issues, socio-economic impacts and regulatory bodies.</a:t>
            </a:r>
          </a:p>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6</a:t>
            </a:fld>
            <a:endParaRPr lang="en-US" dirty="0"/>
          </a:p>
        </p:txBody>
      </p:sp>
    </p:spTree>
    <p:extLst>
      <p:ext uri="{BB962C8B-B14F-4D97-AF65-F5344CB8AC3E}">
        <p14:creationId xmlns:p14="http://schemas.microsoft.com/office/powerpoint/2010/main" val="3815750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Collaborations </a:t>
            </a:r>
            <a:r>
              <a:rPr lang="en-US" dirty="0" smtClean="0"/>
              <a:t>from several communities and countries </a:t>
            </a:r>
          </a:p>
          <a:p>
            <a:r>
              <a:rPr lang="fr-FR" dirty="0" err="1" smtClean="0"/>
              <a:t>Opportunities</a:t>
            </a:r>
            <a:r>
              <a:rPr lang="fr-FR" dirty="0" smtClean="0"/>
              <a:t> </a:t>
            </a:r>
            <a:r>
              <a:rPr lang="en-US" dirty="0" smtClean="0"/>
              <a:t>for newly developed advanced materials</a:t>
            </a:r>
          </a:p>
          <a:p>
            <a:r>
              <a:rPr lang="fr-FR" dirty="0" err="1" smtClean="0"/>
              <a:t>Continued</a:t>
            </a:r>
            <a:r>
              <a:rPr lang="fr-FR" dirty="0" smtClean="0"/>
              <a:t> </a:t>
            </a:r>
            <a:r>
              <a:rPr lang="fr-FR" dirty="0" err="1" smtClean="0"/>
              <a:t>growth</a:t>
            </a:r>
            <a:r>
              <a:rPr lang="fr-FR" dirty="0" smtClean="0"/>
              <a:t> = </a:t>
            </a:r>
            <a:r>
              <a:rPr lang="en-US" dirty="0" smtClean="0"/>
              <a:t>(further education) among senior investigators,</a:t>
            </a:r>
            <a:r>
              <a:rPr lang="en-US" baseline="0" dirty="0" smtClean="0"/>
              <a:t> </a:t>
            </a:r>
            <a:r>
              <a:rPr lang="en-US" dirty="0" smtClean="0"/>
              <a:t>increase the acceptance-rate of ‘new’ methodologies and collaboration schemes, </a:t>
            </a:r>
          </a:p>
          <a:p>
            <a:r>
              <a:rPr lang="en-US" dirty="0" smtClean="0"/>
              <a:t>Education</a:t>
            </a:r>
            <a:r>
              <a:rPr lang="en-US" baseline="0" dirty="0" smtClean="0"/>
              <a:t> program for pre-PhD’s </a:t>
            </a:r>
            <a:r>
              <a:rPr lang="en-US" dirty="0" smtClean="0"/>
              <a:t>prior to settling their PhD research agenda</a:t>
            </a:r>
          </a:p>
          <a:p>
            <a:r>
              <a:rPr lang="fr-FR" dirty="0" err="1" smtClean="0"/>
              <a:t>Decision</a:t>
            </a:r>
            <a:r>
              <a:rPr lang="fr-FR" dirty="0" smtClean="0"/>
              <a:t> </a:t>
            </a:r>
            <a:r>
              <a:rPr lang="fr-FR" dirty="0" err="1" smtClean="0"/>
              <a:t>makers</a:t>
            </a:r>
            <a:r>
              <a:rPr lang="fr-FR" dirty="0" smtClean="0"/>
              <a:t>: </a:t>
            </a:r>
            <a:r>
              <a:rPr lang="en-US" dirty="0" smtClean="0"/>
              <a:t>private and public </a:t>
            </a:r>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8</a:t>
            </a:fld>
            <a:endParaRPr lang="en-US" dirty="0"/>
          </a:p>
        </p:txBody>
      </p:sp>
    </p:spTree>
    <p:extLst>
      <p:ext uri="{BB962C8B-B14F-4D97-AF65-F5344CB8AC3E}">
        <p14:creationId xmlns:p14="http://schemas.microsoft.com/office/powerpoint/2010/main" val="137665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Arrows</a:t>
            </a:r>
            <a:r>
              <a:rPr lang="fr-FR" dirty="0" smtClean="0"/>
              <a:t> to</a:t>
            </a:r>
            <a:r>
              <a:rPr lang="fr-FR" baseline="0" dirty="0" smtClean="0"/>
              <a:t> </a:t>
            </a:r>
            <a:r>
              <a:rPr lang="fr-FR" baseline="0" dirty="0" err="1" smtClean="0"/>
              <a:t>be</a:t>
            </a:r>
            <a:r>
              <a:rPr lang="fr-FR" baseline="0" dirty="0" smtClean="0"/>
              <a:t> </a:t>
            </a:r>
            <a:r>
              <a:rPr lang="fr-FR" baseline="0" dirty="0" err="1" smtClean="0"/>
              <a:t>presented</a:t>
            </a:r>
            <a:r>
              <a:rPr lang="fr-FR" baseline="0" dirty="0" smtClean="0"/>
              <a:t> </a:t>
            </a:r>
            <a:r>
              <a:rPr lang="fr-FR" baseline="0" dirty="0" err="1" smtClean="0"/>
              <a:t>during</a:t>
            </a:r>
            <a:r>
              <a:rPr lang="fr-FR" baseline="0" dirty="0" smtClean="0"/>
              <a:t> the </a:t>
            </a:r>
            <a:r>
              <a:rPr lang="fr-FR" baseline="0" dirty="0" err="1" smtClean="0"/>
              <a:t>following</a:t>
            </a:r>
            <a:r>
              <a:rPr lang="fr-FR" baseline="0" dirty="0" smtClean="0"/>
              <a:t> sessions to </a:t>
            </a:r>
            <a:r>
              <a:rPr lang="fr-FR" baseline="0" dirty="0" err="1" smtClean="0"/>
              <a:t>advance</a:t>
            </a:r>
            <a:r>
              <a:rPr lang="fr-FR" baseline="0" dirty="0" smtClean="0"/>
              <a:t> MC and the workshop. </a:t>
            </a:r>
            <a:r>
              <a:rPr lang="fr-FR" baseline="0" dirty="0" err="1" smtClean="0"/>
              <a:t>Opportunity</a:t>
            </a:r>
            <a:r>
              <a:rPr lang="fr-FR" baseline="0" dirty="0" smtClean="0"/>
              <a:t> </a:t>
            </a:r>
            <a:r>
              <a:rPr lang="fr-FR" baseline="0" dirty="0" err="1" smtClean="0"/>
              <a:t>arose</a:t>
            </a:r>
            <a:r>
              <a:rPr lang="fr-FR" baseline="0" dirty="0" smtClean="0"/>
              <a:t>! </a:t>
            </a:r>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10</a:t>
            </a:fld>
            <a:endParaRPr lang="en-US" dirty="0"/>
          </a:p>
        </p:txBody>
      </p:sp>
    </p:spTree>
    <p:extLst>
      <p:ext uri="{BB962C8B-B14F-4D97-AF65-F5344CB8AC3E}">
        <p14:creationId xmlns:p14="http://schemas.microsoft.com/office/powerpoint/2010/main" val="1068073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11</a:t>
            </a:fld>
            <a:endParaRPr lang="en-US" dirty="0"/>
          </a:p>
        </p:txBody>
      </p:sp>
    </p:spTree>
    <p:extLst>
      <p:ext uri="{BB962C8B-B14F-4D97-AF65-F5344CB8AC3E}">
        <p14:creationId xmlns:p14="http://schemas.microsoft.com/office/powerpoint/2010/main" val="980174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1278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duct Launch">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 xmlns:adec="http://schemas.microsoft.com/office/drawing/2017/decorative" val="1"/>
              </a:ext>
            </a:extLst>
          </p:cNvPr>
          <p:cNvSpPr/>
          <p:nvPr userDrawn="1"/>
        </p:nvSpPr>
        <p:spPr>
          <a:xfrm>
            <a:off x="608564" y="1585733"/>
            <a:ext cx="2065188" cy="3995918"/>
          </a:xfrm>
          <a:prstGeom prst="rect">
            <a:avLst/>
          </a:prstGeom>
          <a:solidFill>
            <a:srgbClr val="3E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0E549E-0E7C-4599-B51C-97AA7E525CD2}"/>
              </a:ext>
              <a:ext uri="{C183D7F6-B498-43B3-948B-1728B52AA6E4}">
                <adec:decorative xmlns="" xmlns:adec="http://schemas.microsoft.com/office/drawing/2017/decorative" val="1"/>
              </a:ext>
            </a:extLst>
          </p:cNvPr>
          <p:cNvSpPr/>
          <p:nvPr userDrawn="1"/>
        </p:nvSpPr>
        <p:spPr>
          <a:xfrm>
            <a:off x="2832832" y="1585733"/>
            <a:ext cx="2065188" cy="3995918"/>
          </a:xfrm>
          <a:prstGeom prst="rect">
            <a:avLst/>
          </a:prstGeom>
          <a:solidFill>
            <a:srgbClr val="9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F7C507F-AD4D-47B6-88C3-C1D0154FB7F2}"/>
              </a:ext>
              <a:ext uri="{C183D7F6-B498-43B3-948B-1728B52AA6E4}">
                <adec:decorative xmlns="" xmlns:adec="http://schemas.microsoft.com/office/drawing/2017/decorative" val="1"/>
              </a:ext>
            </a:extLst>
          </p:cNvPr>
          <p:cNvSpPr/>
          <p:nvPr userDrawn="1"/>
        </p:nvSpPr>
        <p:spPr>
          <a:xfrm>
            <a:off x="5063405" y="1585733"/>
            <a:ext cx="2065188" cy="3995918"/>
          </a:xfrm>
          <a:prstGeom prst="rect">
            <a:avLst/>
          </a:prstGeom>
          <a:solidFill>
            <a:srgbClr val="6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A0266B1-BBD1-44C0-8D4C-4E651D320B77}"/>
              </a:ext>
              <a:ext uri="{C183D7F6-B498-43B3-948B-1728B52AA6E4}">
                <adec:decorative xmlns="" xmlns:adec="http://schemas.microsoft.com/office/drawing/2017/decorative" val="1"/>
              </a:ext>
            </a:extLst>
          </p:cNvPr>
          <p:cNvSpPr/>
          <p:nvPr userDrawn="1"/>
        </p:nvSpPr>
        <p:spPr>
          <a:xfrm>
            <a:off x="7293980" y="1585733"/>
            <a:ext cx="2065188" cy="3995918"/>
          </a:xfrm>
          <a:prstGeom prst="rect">
            <a:avLst/>
          </a:prstGeom>
          <a:solidFill>
            <a:srgbClr val="BDA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1BB1CE-E3FA-4E7F-A54B-3FB675098A2A}"/>
              </a:ext>
              <a:ext uri="{C183D7F6-B498-43B3-948B-1728B52AA6E4}">
                <adec:decorative xmlns="" xmlns:adec="http://schemas.microsoft.com/office/drawing/2017/decorative" val="1"/>
              </a:ext>
            </a:extLst>
          </p:cNvPr>
          <p:cNvSpPr/>
          <p:nvPr userDrawn="1"/>
        </p:nvSpPr>
        <p:spPr>
          <a:xfrm>
            <a:off x="9511052" y="1585733"/>
            <a:ext cx="2065188" cy="3995918"/>
          </a:xfrm>
          <a:prstGeom prst="rect">
            <a:avLst/>
          </a:prstGeom>
          <a:solidFill>
            <a:srgbClr val="685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4147"/>
            <a:ext cx="1826631" cy="776287"/>
          </a:xfrm>
          <a:prstGeom prst="rect">
            <a:avLst/>
          </a:prstGeom>
        </p:spPr>
        <p:txBody>
          <a:bodyPr anchor="b"/>
          <a:lstStyle>
            <a:lvl1pPr marL="0" indent="0">
              <a:buNone/>
              <a:defRPr sz="20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5" name="Date Placeholder 4">
            <a:extLst>
              <a:ext uri="{FF2B5EF4-FFF2-40B4-BE49-F238E27FC236}">
                <a16:creationId xmlns:a16="http://schemas.microsoft.com/office/drawing/2014/main" id="{9843D60E-3024-42AA-9CF9-A44192AE74E9}"/>
              </a:ext>
            </a:extLst>
          </p:cNvPr>
          <p:cNvSpPr>
            <a:spLocks noGrp="1"/>
          </p:cNvSpPr>
          <p:nvPr>
            <p:ph type="dt" sz="half" idx="10"/>
          </p:nvPr>
        </p:nvSpPr>
        <p:spPr/>
        <p:txBody>
          <a:bodyPr/>
          <a:lstStyle/>
          <a:p>
            <a:r>
              <a:rPr lang="en-US" smtClean="0"/>
              <a:t>03/10/2023</a:t>
            </a:r>
            <a:endParaRPr lang="en-US" dirty="0"/>
          </a:p>
        </p:txBody>
      </p:sp>
      <p:sp>
        <p:nvSpPr>
          <p:cNvPr id="6" name="Footer Placeholder 5">
            <a:extLst>
              <a:ext uri="{FF2B5EF4-FFF2-40B4-BE49-F238E27FC236}">
                <a16:creationId xmlns:a16="http://schemas.microsoft.com/office/drawing/2014/main" id="{D182FBC6-68D1-4570-A549-C4A925FB8546}"/>
              </a:ext>
            </a:extLst>
          </p:cNvPr>
          <p:cNvSpPr>
            <a:spLocks noGrp="1"/>
          </p:cNvSpPr>
          <p:nvPr>
            <p:ph type="ftr" sz="quarter" idx="11"/>
          </p:nvPr>
        </p:nvSpPr>
        <p:spPr/>
        <p:txBody>
          <a:bodyPr/>
          <a:lstStyle/>
          <a:p>
            <a:r>
              <a:rPr lang="en-US" smtClean="0"/>
              <a:t>Brussels, Belgium</a:t>
            </a:r>
            <a:endParaRPr lang="en-US" dirty="0"/>
          </a:p>
        </p:txBody>
      </p:sp>
      <p:sp>
        <p:nvSpPr>
          <p:cNvPr id="7" name="Slide Number Placeholder 6">
            <a:extLst>
              <a:ext uri="{FF2B5EF4-FFF2-40B4-BE49-F238E27FC236}">
                <a16:creationId xmlns:a16="http://schemas.microsoft.com/office/drawing/2014/main" id="{C4E1DC1F-6117-4AB4-9BF1-878D4F8200D2}"/>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13745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8B9A4D3-8D91-4865-B422-5F60885A730F}"/>
              </a:ext>
              <a:ext uri="{C183D7F6-B498-43B3-948B-1728B52AA6E4}">
                <adec:decorative xmlns=""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 xmlns:adec="http://schemas.microsoft.com/office/drawing/2017/decorative"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C84996E-63EA-4C88-816A-3AE158BB57E0}"/>
              </a:ext>
              <a:ext uri="{C183D7F6-B498-43B3-948B-1728B52AA6E4}">
                <adec:decorative xmlns="" xmlns:adec="http://schemas.microsoft.com/office/drawing/2017/decorative"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09893-F9A1-4FA2-A462-C1C443EC323F}"/>
              </a:ext>
              <a:ext uri="{C183D7F6-B498-43B3-948B-1728B52AA6E4}">
                <adec:decorative xmlns="" xmlns:adec="http://schemas.microsoft.com/office/drawing/2017/decorative"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9FBC17-744B-4367-90B4-20C9CDBD18E4}"/>
              </a:ext>
              <a:ext uri="{C183D7F6-B498-43B3-948B-1728B52AA6E4}">
                <adec:decorative xmlns="" xmlns:adec="http://schemas.microsoft.com/office/drawing/2017/decorative"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FD6CCE-53EA-424C-A29B-35A77F78203D}"/>
              </a:ext>
              <a:ext uri="{C183D7F6-B498-43B3-948B-1728B52AA6E4}">
                <adec:decorative xmlns="" xmlns:adec="http://schemas.microsoft.com/office/drawing/2017/decorative"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 xmlns:adec="http://schemas.microsoft.com/office/drawing/2017/decorative"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dirty="0"/>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dirty="0"/>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dirty="0"/>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 xmlns:adec="http://schemas.microsoft.com/office/drawing/2017/decorative"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 xmlns:adec="http://schemas.microsoft.com/office/drawing/2017/decorative"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C4F63B8-F105-4AC4-889E-C12790C8EBB9}"/>
              </a:ext>
            </a:extLst>
          </p:cNvPr>
          <p:cNvSpPr>
            <a:spLocks noGrp="1"/>
          </p:cNvSpPr>
          <p:nvPr>
            <p:ph type="dt" sz="half" idx="10"/>
          </p:nvPr>
        </p:nvSpPr>
        <p:spPr/>
        <p:txBody>
          <a:bodyPr/>
          <a:lstStyle/>
          <a:p>
            <a:r>
              <a:rPr lang="en-US" smtClean="0"/>
              <a:t>03/10/2023</a:t>
            </a:r>
            <a:endParaRPr lang="en-US" dirty="0"/>
          </a:p>
        </p:txBody>
      </p:sp>
      <p:sp>
        <p:nvSpPr>
          <p:cNvPr id="4" name="Footer Placeholder 3">
            <a:extLst>
              <a:ext uri="{FF2B5EF4-FFF2-40B4-BE49-F238E27FC236}">
                <a16:creationId xmlns:a16="http://schemas.microsoft.com/office/drawing/2014/main" id="{8C3AAE30-8A46-485A-BD2B-6ADB1856324D}"/>
              </a:ext>
            </a:extLst>
          </p:cNvPr>
          <p:cNvSpPr>
            <a:spLocks noGrp="1"/>
          </p:cNvSpPr>
          <p:nvPr>
            <p:ph type="ftr" sz="quarter" idx="11"/>
          </p:nvPr>
        </p:nvSpPr>
        <p:spPr/>
        <p:txBody>
          <a:bodyPr/>
          <a:lstStyle/>
          <a:p>
            <a:r>
              <a:rPr lang="en-US" smtClean="0"/>
              <a:t>Brussels, Belgium</a:t>
            </a:r>
            <a:endParaRPr lang="en-US" dirty="0"/>
          </a:p>
        </p:txBody>
      </p:sp>
      <p:sp>
        <p:nvSpPr>
          <p:cNvPr id="5" name="Slide Number Placeholder 4">
            <a:extLst>
              <a:ext uri="{FF2B5EF4-FFF2-40B4-BE49-F238E27FC236}">
                <a16:creationId xmlns:a16="http://schemas.microsoft.com/office/drawing/2014/main" id="{39159F9D-CDA1-4B51-B521-C243219B8F36}"/>
              </a:ext>
            </a:extLst>
          </p:cNvPr>
          <p:cNvSpPr>
            <a:spLocks noGrp="1"/>
          </p:cNvSpPr>
          <p:nvPr>
            <p:ph type="sldNum" sz="quarter" idx="12"/>
          </p:nvPr>
        </p:nvSpPr>
        <p:spPr/>
        <p:txBody>
          <a:body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276783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2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48F598-64F2-429E-B3E0-FC31DC90A0D5}"/>
              </a:ext>
            </a:extLst>
          </p:cNvPr>
          <p:cNvSpPr>
            <a:spLocks noGrp="1"/>
          </p:cNvSpPr>
          <p:nvPr>
            <p:ph type="title" hasCustomPrompt="1"/>
          </p:nvPr>
        </p:nvSpPr>
        <p:spPr>
          <a:xfrm>
            <a:off x="838200" y="649956"/>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 xmlns:adec="http://schemas.microsoft.com/office/drawing/2017/decorative" val="1"/>
              </a:ext>
            </a:extLst>
          </p:cNvPr>
          <p:cNvSpPr/>
          <p:nvPr userDrawn="1"/>
        </p:nvSpPr>
        <p:spPr>
          <a:xfrm>
            <a:off x="-1" y="530240"/>
            <a:ext cx="12192001"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1277759" y="2063838"/>
            <a:ext cx="4626764"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1277551" y="2486203"/>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351708" y="2063837"/>
            <a:ext cx="4626763"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352188" y="2486202"/>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AE4E3392-5868-4F6C-BFCC-ECCB66A3B2CC}"/>
              </a:ext>
            </a:extLst>
          </p:cNvPr>
          <p:cNvSpPr>
            <a:spLocks noGrp="1"/>
          </p:cNvSpPr>
          <p:nvPr>
            <p:ph type="dt" sz="half" idx="10"/>
          </p:nvPr>
        </p:nvSpPr>
        <p:spPr/>
        <p:txBody>
          <a:bodyPr/>
          <a:lstStyle/>
          <a:p>
            <a:r>
              <a:rPr lang="en-US" smtClean="0"/>
              <a:t>03/10/2023</a:t>
            </a:r>
            <a:endParaRPr lang="en-US" dirty="0"/>
          </a:p>
        </p:txBody>
      </p:sp>
      <p:sp>
        <p:nvSpPr>
          <p:cNvPr id="5" name="Footer Placeholder 4">
            <a:extLst>
              <a:ext uri="{FF2B5EF4-FFF2-40B4-BE49-F238E27FC236}">
                <a16:creationId xmlns:a16="http://schemas.microsoft.com/office/drawing/2014/main" id="{DED975EE-261C-47D3-A9E5-7401C706A46E}"/>
              </a:ext>
            </a:extLst>
          </p:cNvPr>
          <p:cNvSpPr>
            <a:spLocks noGrp="1"/>
          </p:cNvSpPr>
          <p:nvPr>
            <p:ph type="ftr" sz="quarter" idx="11"/>
          </p:nvPr>
        </p:nvSpPr>
        <p:spPr/>
        <p:txBody>
          <a:bodyPr/>
          <a:lstStyle/>
          <a:p>
            <a:r>
              <a:rPr lang="en-US" smtClean="0"/>
              <a:t>Brussels, Belgium</a:t>
            </a:r>
            <a:endParaRPr lang="en-US" dirty="0"/>
          </a:p>
        </p:txBody>
      </p:sp>
      <p:sp>
        <p:nvSpPr>
          <p:cNvPr id="6" name="Slide Number Placeholder 5">
            <a:extLst>
              <a:ext uri="{FF2B5EF4-FFF2-40B4-BE49-F238E27FC236}">
                <a16:creationId xmlns:a16="http://schemas.microsoft.com/office/drawing/2014/main" id="{C727BB3A-38A2-4A8E-88C2-55FAE758D5AC}"/>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138917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id="{716DDC2F-7D33-44CF-9D9F-B342720BBC65}"/>
              </a:ext>
              <a:ext uri="{C183D7F6-B498-43B3-948B-1728B52AA6E4}">
                <adec:decorative xmlns="" xmlns:adec="http://schemas.microsoft.com/office/drawing/2017/decorative"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235A30FE-146C-418D-B68F-9EBB829D029E}"/>
              </a:ext>
            </a:extLst>
          </p:cNvPr>
          <p:cNvSpPr>
            <a:spLocks noGrp="1"/>
          </p:cNvSpPr>
          <p:nvPr>
            <p:ph type="dt" sz="half" idx="10"/>
          </p:nvPr>
        </p:nvSpPr>
        <p:spPr/>
        <p:txBody>
          <a:bodyPr/>
          <a:lstStyle/>
          <a:p>
            <a:r>
              <a:rPr lang="en-US" smtClean="0"/>
              <a:t>03/10/2023</a:t>
            </a:r>
            <a:endParaRPr lang="en-US" dirty="0"/>
          </a:p>
        </p:txBody>
      </p:sp>
      <p:sp>
        <p:nvSpPr>
          <p:cNvPr id="5" name="Footer Placeholder 4">
            <a:extLst>
              <a:ext uri="{FF2B5EF4-FFF2-40B4-BE49-F238E27FC236}">
                <a16:creationId xmlns:a16="http://schemas.microsoft.com/office/drawing/2014/main" id="{B6BCBBE8-05C6-4946-80F5-DE319A6FCE8D}"/>
              </a:ext>
            </a:extLst>
          </p:cNvPr>
          <p:cNvSpPr>
            <a:spLocks noGrp="1"/>
          </p:cNvSpPr>
          <p:nvPr>
            <p:ph type="ftr" sz="quarter" idx="11"/>
          </p:nvPr>
        </p:nvSpPr>
        <p:spPr/>
        <p:txBody>
          <a:bodyPr/>
          <a:lstStyle/>
          <a:p>
            <a:r>
              <a:rPr lang="en-US" smtClean="0"/>
              <a:t>Brussels, Belgium</a:t>
            </a:r>
            <a:endParaRPr lang="en-US" dirty="0"/>
          </a:p>
        </p:txBody>
      </p:sp>
      <p:sp>
        <p:nvSpPr>
          <p:cNvPr id="6" name="Slide Number Placeholder 5">
            <a:extLst>
              <a:ext uri="{FF2B5EF4-FFF2-40B4-BE49-F238E27FC236}">
                <a16:creationId xmlns:a16="http://schemas.microsoft.com/office/drawing/2014/main" id="{722839E0-080F-4A5D-99FB-FD1917E7F5BF}"/>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0778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smtClean="0"/>
              <a:t>03/10/2023</a:t>
            </a:r>
            <a:endParaRPr lang="en-US" dirty="0"/>
          </a:p>
        </p:txBody>
      </p:sp>
      <p:sp>
        <p:nvSpPr>
          <p:cNvPr id="4" name="Footer Placeholder 3">
            <a:extLst>
              <a:ext uri="{FF2B5EF4-FFF2-40B4-BE49-F238E27FC236}">
                <a16:creationId xmlns:a16="http://schemas.microsoft.com/office/drawing/2014/main"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smtClean="0"/>
              <a:t>Brussels, Belgium</a:t>
            </a:r>
            <a:endParaRPr lang="en-US" dirty="0"/>
          </a:p>
        </p:txBody>
      </p:sp>
      <p:sp>
        <p:nvSpPr>
          <p:cNvPr id="5" name="Slide Number Placeholder 4">
            <a:extLst>
              <a:ext uri="{FF2B5EF4-FFF2-40B4-BE49-F238E27FC236}">
                <a16:creationId xmlns:a16="http://schemas.microsoft.com/office/drawing/2014/main"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2A19A048-F803-428B-9A66-6DE56F4DE58E}"/>
              </a:ext>
            </a:extLst>
          </p:cNvPr>
          <p:cNvSpPr>
            <a:spLocks noGrp="1"/>
          </p:cNvSpPr>
          <p:nvPr>
            <p:ph type="dt" sz="half" idx="10"/>
          </p:nvPr>
        </p:nvSpPr>
        <p:spPr/>
        <p:txBody>
          <a:bodyPr/>
          <a:lstStyle/>
          <a:p>
            <a:r>
              <a:rPr lang="en-US" smtClean="0"/>
              <a:t>03/10/2023</a:t>
            </a:r>
            <a:endParaRPr lang="en-US" dirty="0"/>
          </a:p>
        </p:txBody>
      </p:sp>
      <p:sp>
        <p:nvSpPr>
          <p:cNvPr id="4" name="Footer Placeholder 3">
            <a:extLst>
              <a:ext uri="{FF2B5EF4-FFF2-40B4-BE49-F238E27FC236}">
                <a16:creationId xmlns:a16="http://schemas.microsoft.com/office/drawing/2014/main" id="{DB42CDA7-93A6-45DB-9062-E70E51ACB72C}"/>
              </a:ext>
            </a:extLst>
          </p:cNvPr>
          <p:cNvSpPr>
            <a:spLocks noGrp="1"/>
          </p:cNvSpPr>
          <p:nvPr>
            <p:ph type="ftr" sz="quarter" idx="11"/>
          </p:nvPr>
        </p:nvSpPr>
        <p:spPr/>
        <p:txBody>
          <a:bodyPr/>
          <a:lstStyle/>
          <a:p>
            <a:r>
              <a:rPr lang="en-US" smtClean="0"/>
              <a:t>Brussels, Belgium</a:t>
            </a:r>
            <a:endParaRPr lang="en-US" dirty="0"/>
          </a:p>
        </p:txBody>
      </p:sp>
      <p:sp>
        <p:nvSpPr>
          <p:cNvPr id="5" name="Slide Number Placeholder 4">
            <a:extLst>
              <a:ext uri="{FF2B5EF4-FFF2-40B4-BE49-F238E27FC236}">
                <a16:creationId xmlns:a16="http://schemas.microsoft.com/office/drawing/2014/main" id="{B1F08F63-561A-455E-8ED8-20CCE58E722A}"/>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549593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BA4EC53A-63C7-4870-835D-895422B18993}" type="datetimeFigureOut">
              <a:rPr lang="en-US" smtClean="0"/>
              <a:t>9/26/2023</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065B794E-ECB7-4086-8ACD-F834CEEB89DC}" type="slidenum">
              <a:rPr lang="en-US" smtClean="0"/>
              <a:t>‹N°›</a:t>
            </a:fld>
            <a:endParaRPr lang="en-US"/>
          </a:p>
        </p:txBody>
      </p:sp>
    </p:spTree>
    <p:extLst>
      <p:ext uri="{BB962C8B-B14F-4D97-AF65-F5344CB8AC3E}">
        <p14:creationId xmlns:p14="http://schemas.microsoft.com/office/powerpoint/2010/main" val="322947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3A6B1A04-4BA1-4FCF-B19E-6A052911CC21}"/>
              </a:ext>
            </a:extLst>
          </p:cNvPr>
          <p:cNvSpPr>
            <a:spLocks noGrp="1"/>
          </p:cNvSpPr>
          <p:nvPr>
            <p:ph type="dt" sz="half" idx="10"/>
          </p:nvPr>
        </p:nvSpPr>
        <p:spPr/>
        <p:txBody>
          <a:bodyPr/>
          <a:lstStyle/>
          <a:p>
            <a:r>
              <a:rPr lang="en-US" smtClean="0"/>
              <a:t>03/10/2023</a:t>
            </a:r>
            <a:endParaRPr lang="en-US" dirty="0"/>
          </a:p>
        </p:txBody>
      </p:sp>
      <p:sp>
        <p:nvSpPr>
          <p:cNvPr id="5" name="Footer Placeholder 4">
            <a:extLst>
              <a:ext uri="{FF2B5EF4-FFF2-40B4-BE49-F238E27FC236}">
                <a16:creationId xmlns:a16="http://schemas.microsoft.com/office/drawing/2014/main" id="{C9DD33EA-800C-403C-867B-B4178A7C375B}"/>
              </a:ext>
            </a:extLst>
          </p:cNvPr>
          <p:cNvSpPr>
            <a:spLocks noGrp="1"/>
          </p:cNvSpPr>
          <p:nvPr>
            <p:ph type="ftr" sz="quarter" idx="11"/>
          </p:nvPr>
        </p:nvSpPr>
        <p:spPr/>
        <p:txBody>
          <a:bodyPr/>
          <a:lstStyle/>
          <a:p>
            <a:r>
              <a:rPr lang="en-US" smtClean="0"/>
              <a:t>Brussels, Belgium</a:t>
            </a:r>
            <a:endParaRPr lang="en-US" dirty="0"/>
          </a:p>
        </p:txBody>
      </p:sp>
      <p:sp>
        <p:nvSpPr>
          <p:cNvPr id="7" name="Picture Placeholder 2">
            <a:extLst>
              <a:ext uri="{FF2B5EF4-FFF2-40B4-BE49-F238E27FC236}">
                <a16:creationId xmlns:a16="http://schemas.microsoft.com/office/drawing/2014/main"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id="{26C8D158-80CE-4259-AE40-6EC8A072E290}"/>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72902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B89B09CA-52A5-4AB5-AF1F-8A21941819CE}"/>
              </a:ext>
            </a:extLst>
          </p:cNvPr>
          <p:cNvSpPr>
            <a:spLocks noGrp="1"/>
          </p:cNvSpPr>
          <p:nvPr>
            <p:ph type="dt" sz="half" idx="10"/>
          </p:nvPr>
        </p:nvSpPr>
        <p:spPr/>
        <p:txBody>
          <a:bodyPr/>
          <a:lstStyle/>
          <a:p>
            <a:r>
              <a:rPr lang="en-US" smtClean="0"/>
              <a:t>03/10/2023</a:t>
            </a:r>
            <a:endParaRPr lang="en-US" dirty="0"/>
          </a:p>
        </p:txBody>
      </p:sp>
      <p:sp>
        <p:nvSpPr>
          <p:cNvPr id="5" name="Footer Placeholder 4">
            <a:extLst>
              <a:ext uri="{FF2B5EF4-FFF2-40B4-BE49-F238E27FC236}">
                <a16:creationId xmlns:a16="http://schemas.microsoft.com/office/drawing/2014/main" id="{6BF5B9A3-008F-4631-AAAD-66E8363F3C0F}"/>
              </a:ext>
            </a:extLst>
          </p:cNvPr>
          <p:cNvSpPr>
            <a:spLocks noGrp="1"/>
          </p:cNvSpPr>
          <p:nvPr>
            <p:ph type="ftr" sz="quarter" idx="11"/>
          </p:nvPr>
        </p:nvSpPr>
        <p:spPr/>
        <p:txBody>
          <a:bodyPr/>
          <a:lstStyle/>
          <a:p>
            <a:r>
              <a:rPr lang="en-US" smtClean="0"/>
              <a:t>Brussels, Belgium</a:t>
            </a:r>
            <a:endParaRPr lang="en-US" dirty="0"/>
          </a:p>
        </p:txBody>
      </p:sp>
      <p:sp>
        <p:nvSpPr>
          <p:cNvPr id="6" name="Slide Number Placeholder 5">
            <a:extLst>
              <a:ext uri="{FF2B5EF4-FFF2-40B4-BE49-F238E27FC236}">
                <a16:creationId xmlns:a16="http://schemas.microsoft.com/office/drawing/2014/main" id="{84547ADF-979E-4B05-BD10-4C2F27964C58}"/>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29193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val="159307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id="{A36A6D30-3C9B-4105-8529-1FC3C4799157}"/>
              </a:ext>
            </a:extLst>
          </p:cNvPr>
          <p:cNvSpPr>
            <a:spLocks noGrp="1"/>
          </p:cNvSpPr>
          <p:nvPr>
            <p:ph type="dt" sz="half" idx="10"/>
          </p:nvPr>
        </p:nvSpPr>
        <p:spPr/>
        <p:txBody>
          <a:bodyPr/>
          <a:lstStyle/>
          <a:p>
            <a:r>
              <a:rPr lang="en-US" smtClean="0"/>
              <a:t>03/10/2023</a:t>
            </a:r>
            <a:endParaRPr lang="en-US" dirty="0"/>
          </a:p>
        </p:txBody>
      </p:sp>
      <p:sp>
        <p:nvSpPr>
          <p:cNvPr id="8" name="Footer Placeholder 7">
            <a:extLst>
              <a:ext uri="{FF2B5EF4-FFF2-40B4-BE49-F238E27FC236}">
                <a16:creationId xmlns:a16="http://schemas.microsoft.com/office/drawing/2014/main" id="{6F6CE03B-D3BE-49C6-B2A4-0E17803F19AE}"/>
              </a:ext>
            </a:extLst>
          </p:cNvPr>
          <p:cNvSpPr>
            <a:spLocks noGrp="1"/>
          </p:cNvSpPr>
          <p:nvPr>
            <p:ph type="ftr" sz="quarter" idx="11"/>
          </p:nvPr>
        </p:nvSpPr>
        <p:spPr/>
        <p:txBody>
          <a:bodyPr/>
          <a:lstStyle/>
          <a:p>
            <a:r>
              <a:rPr lang="en-US" smtClean="0"/>
              <a:t>Brussels, Belgium</a:t>
            </a:r>
            <a:endParaRPr lang="en-US" dirty="0"/>
          </a:p>
        </p:txBody>
      </p:sp>
      <p:sp>
        <p:nvSpPr>
          <p:cNvPr id="9" name="Slide Number Placeholder 8">
            <a:extLst>
              <a:ext uri="{FF2B5EF4-FFF2-40B4-BE49-F238E27FC236}">
                <a16:creationId xmlns:a16="http://schemas.microsoft.com/office/drawing/2014/main" id="{3DEB961D-2B84-4E52-A71A-1C55CFFD8FFB}"/>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3672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id="{57C3E83D-2F76-4F03-9EF6-81DED406531E}"/>
              </a:ext>
            </a:extLst>
          </p:cNvPr>
          <p:cNvSpPr>
            <a:spLocks noGrp="1"/>
          </p:cNvSpPr>
          <p:nvPr>
            <p:ph type="dt" sz="half" idx="10"/>
          </p:nvPr>
        </p:nvSpPr>
        <p:spPr/>
        <p:txBody>
          <a:bodyPr/>
          <a:lstStyle/>
          <a:p>
            <a:r>
              <a:rPr lang="en-US" smtClean="0"/>
              <a:t>03/10/2023</a:t>
            </a:r>
            <a:endParaRPr lang="en-US" dirty="0"/>
          </a:p>
        </p:txBody>
      </p:sp>
      <p:sp>
        <p:nvSpPr>
          <p:cNvPr id="4" name="Footer Placeholder 3">
            <a:extLst>
              <a:ext uri="{FF2B5EF4-FFF2-40B4-BE49-F238E27FC236}">
                <a16:creationId xmlns:a16="http://schemas.microsoft.com/office/drawing/2014/main" id="{D3D99F77-FE1A-4CD5-8B1C-50D8981A1EE1}"/>
              </a:ext>
            </a:extLst>
          </p:cNvPr>
          <p:cNvSpPr>
            <a:spLocks noGrp="1"/>
          </p:cNvSpPr>
          <p:nvPr>
            <p:ph type="ftr" sz="quarter" idx="11"/>
          </p:nvPr>
        </p:nvSpPr>
        <p:spPr/>
        <p:txBody>
          <a:bodyPr/>
          <a:lstStyle/>
          <a:p>
            <a:r>
              <a:rPr lang="en-US" smtClean="0"/>
              <a:t>Brussels, Belgium</a:t>
            </a:r>
            <a:endParaRPr lang="en-US" dirty="0"/>
          </a:p>
        </p:txBody>
      </p:sp>
      <p:sp>
        <p:nvSpPr>
          <p:cNvPr id="5" name="Slide Number Placeholder 4">
            <a:extLst>
              <a:ext uri="{FF2B5EF4-FFF2-40B4-BE49-F238E27FC236}">
                <a16:creationId xmlns:a16="http://schemas.microsoft.com/office/drawing/2014/main" id="{C84CA1C4-7C3D-4FAE-B5FC-D235F6D9E1E8}"/>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113948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smtClean="0"/>
              <a:t>03/10/2023</a:t>
            </a:r>
            <a:endParaRPr lang="en-US" dirty="0"/>
          </a:p>
        </p:txBody>
      </p:sp>
      <p:sp>
        <p:nvSpPr>
          <p:cNvPr id="3" name="Footer Placeholder 2">
            <a:extLst>
              <a:ext uri="{FF2B5EF4-FFF2-40B4-BE49-F238E27FC236}">
                <a16:creationId xmlns:a16="http://schemas.microsoft.com/office/drawing/2014/main"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smtClean="0"/>
              <a:t>Brussels, Belgium</a:t>
            </a:r>
            <a:endParaRPr lang="en-US" dirty="0"/>
          </a:p>
        </p:txBody>
      </p:sp>
      <p:sp>
        <p:nvSpPr>
          <p:cNvPr id="4" name="Slide Number Placeholder 3">
            <a:extLst>
              <a:ext uri="{FF2B5EF4-FFF2-40B4-BE49-F238E27FC236}">
                <a16:creationId xmlns:a16="http://schemas.microsoft.com/office/drawing/2014/main"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58006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3D2BF-453A-45BE-9E29-EC3F8D9F55CE}"/>
              </a:ext>
            </a:extLst>
          </p:cNvPr>
          <p:cNvSpPr>
            <a:spLocks noGrp="1"/>
          </p:cNvSpPr>
          <p:nvPr>
            <p:ph type="title" hasCustomPrompt="1"/>
          </p:nvPr>
        </p:nvSpPr>
        <p:spPr>
          <a:xfrm>
            <a:off x="999846" y="1487527"/>
            <a:ext cx="2581554" cy="1325563"/>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51" name="Picture Placeholder 9">
            <a:extLst>
              <a:ext uri="{FF2B5EF4-FFF2-40B4-BE49-F238E27FC236}">
                <a16:creationId xmlns:a16="http://schemas.microsoft.com/office/drawing/2014/main" id="{C47B8159-559E-42C4-AA5B-7642DE427455}"/>
              </a:ext>
            </a:extLst>
          </p:cNvPr>
          <p:cNvSpPr>
            <a:spLocks noGrp="1"/>
          </p:cNvSpPr>
          <p:nvPr>
            <p:ph type="pic" sz="quarter" idx="23" hasCustomPrompt="1"/>
          </p:nvPr>
        </p:nvSpPr>
        <p:spPr>
          <a:xfrm>
            <a:off x="4793630" y="677419"/>
            <a:ext cx="2357652" cy="1622425"/>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9E9FA76D-767D-4F48-9238-F384F4D41696}"/>
              </a:ext>
            </a:extLst>
          </p:cNvPr>
          <p:cNvSpPr>
            <a:spLocks noGrp="1"/>
          </p:cNvSpPr>
          <p:nvPr>
            <p:ph type="body" sz="quarter" idx="24" hasCustomPrompt="1"/>
          </p:nvPr>
        </p:nvSpPr>
        <p:spPr>
          <a:xfrm>
            <a:off x="4793628"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3" name="Text Placeholder 17">
            <a:extLst>
              <a:ext uri="{FF2B5EF4-FFF2-40B4-BE49-F238E27FC236}">
                <a16:creationId xmlns:a16="http://schemas.microsoft.com/office/drawing/2014/main" id="{40F2B787-B1D2-493C-ABA2-D6E69C4800D1}"/>
              </a:ext>
            </a:extLst>
          </p:cNvPr>
          <p:cNvSpPr>
            <a:spLocks noGrp="1"/>
          </p:cNvSpPr>
          <p:nvPr>
            <p:ph type="body" sz="quarter" idx="25" hasCustomPrompt="1"/>
          </p:nvPr>
        </p:nvSpPr>
        <p:spPr>
          <a:xfrm>
            <a:off x="4793628"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4" name="Picture Placeholder 9">
            <a:extLst>
              <a:ext uri="{FF2B5EF4-FFF2-40B4-BE49-F238E27FC236}">
                <a16:creationId xmlns:a16="http://schemas.microsoft.com/office/drawing/2014/main" id="{7FCC4980-412C-49F7-BF30-8693DD9EAC03}"/>
              </a:ext>
            </a:extLst>
          </p:cNvPr>
          <p:cNvSpPr>
            <a:spLocks noGrp="1"/>
          </p:cNvSpPr>
          <p:nvPr>
            <p:ph type="pic" sz="quarter" idx="26" hasCustomPrompt="1"/>
          </p:nvPr>
        </p:nvSpPr>
        <p:spPr>
          <a:xfrm>
            <a:off x="7431774" y="677419"/>
            <a:ext cx="2357652" cy="1622425"/>
          </a:xfrm>
          <a:prstGeom prst="rect">
            <a:avLst/>
          </a:prstGeom>
        </p:spPr>
        <p:txBody>
          <a:bodyPr/>
          <a:lstStyle>
            <a:lvl1pPr marL="0" indent="0" algn="ctr">
              <a:buNone/>
              <a:defRPr/>
            </a:lvl1pPr>
          </a:lstStyle>
          <a:p>
            <a:r>
              <a:rPr lang="en-US" dirty="0"/>
              <a:t>Click to add photo</a:t>
            </a:r>
          </a:p>
        </p:txBody>
      </p:sp>
      <p:sp>
        <p:nvSpPr>
          <p:cNvPr id="55" name="Text Placeholder 17">
            <a:extLst>
              <a:ext uri="{FF2B5EF4-FFF2-40B4-BE49-F238E27FC236}">
                <a16:creationId xmlns:a16="http://schemas.microsoft.com/office/drawing/2014/main" id="{B9BD60DD-95CB-47D1-9C2F-5ACD38820662}"/>
              </a:ext>
            </a:extLst>
          </p:cNvPr>
          <p:cNvSpPr>
            <a:spLocks noGrp="1"/>
          </p:cNvSpPr>
          <p:nvPr>
            <p:ph type="body" sz="quarter" idx="27" hasCustomPrompt="1"/>
          </p:nvPr>
        </p:nvSpPr>
        <p:spPr>
          <a:xfrm>
            <a:off x="7431772"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6" name="Text Placeholder 17">
            <a:extLst>
              <a:ext uri="{FF2B5EF4-FFF2-40B4-BE49-F238E27FC236}">
                <a16:creationId xmlns:a16="http://schemas.microsoft.com/office/drawing/2014/main" id="{19FF93B2-766D-4558-94BE-49F215C0FF7B}"/>
              </a:ext>
            </a:extLst>
          </p:cNvPr>
          <p:cNvSpPr>
            <a:spLocks noGrp="1"/>
          </p:cNvSpPr>
          <p:nvPr>
            <p:ph type="body" sz="quarter" idx="28" hasCustomPrompt="1"/>
          </p:nvPr>
        </p:nvSpPr>
        <p:spPr>
          <a:xfrm>
            <a:off x="7431772"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7" name="Picture Placeholder 9">
            <a:extLst>
              <a:ext uri="{FF2B5EF4-FFF2-40B4-BE49-F238E27FC236}">
                <a16:creationId xmlns:a16="http://schemas.microsoft.com/office/drawing/2014/main" id="{F16F9FCC-4EE2-4D18-8257-694E9C80F547}"/>
              </a:ext>
            </a:extLst>
          </p:cNvPr>
          <p:cNvSpPr>
            <a:spLocks noGrp="1"/>
          </p:cNvSpPr>
          <p:nvPr>
            <p:ph type="pic" sz="quarter" idx="32" hasCustomPrompt="1"/>
          </p:nvPr>
        </p:nvSpPr>
        <p:spPr>
          <a:xfrm>
            <a:off x="4793630" y="3250138"/>
            <a:ext cx="2357652" cy="1622425"/>
          </a:xfrm>
          <a:prstGeom prst="rect">
            <a:avLst/>
          </a:prstGeom>
        </p:spPr>
        <p:txBody>
          <a:bodyPr/>
          <a:lstStyle>
            <a:lvl1pPr marL="0" indent="0" algn="ctr">
              <a:buNone/>
              <a:defRPr/>
            </a:lvl1pPr>
          </a:lstStyle>
          <a:p>
            <a:r>
              <a:rPr lang="en-US" dirty="0"/>
              <a:t>Click to add photo</a:t>
            </a:r>
          </a:p>
        </p:txBody>
      </p:sp>
      <p:sp>
        <p:nvSpPr>
          <p:cNvPr id="58" name="Text Placeholder 17">
            <a:extLst>
              <a:ext uri="{FF2B5EF4-FFF2-40B4-BE49-F238E27FC236}">
                <a16:creationId xmlns:a16="http://schemas.microsoft.com/office/drawing/2014/main" id="{F434B9BC-2EC7-4433-BAA8-039EB5BED5C0}"/>
              </a:ext>
            </a:extLst>
          </p:cNvPr>
          <p:cNvSpPr>
            <a:spLocks noGrp="1"/>
          </p:cNvSpPr>
          <p:nvPr>
            <p:ph type="body" sz="quarter" idx="33" hasCustomPrompt="1"/>
          </p:nvPr>
        </p:nvSpPr>
        <p:spPr>
          <a:xfrm>
            <a:off x="4793628"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9" name="Text Placeholder 17">
            <a:extLst>
              <a:ext uri="{FF2B5EF4-FFF2-40B4-BE49-F238E27FC236}">
                <a16:creationId xmlns:a16="http://schemas.microsoft.com/office/drawing/2014/main" id="{6F08FB05-53FB-4C19-A35C-592C4DFDFF46}"/>
              </a:ext>
            </a:extLst>
          </p:cNvPr>
          <p:cNvSpPr>
            <a:spLocks noGrp="1"/>
          </p:cNvSpPr>
          <p:nvPr>
            <p:ph type="body" sz="quarter" idx="34" hasCustomPrompt="1"/>
          </p:nvPr>
        </p:nvSpPr>
        <p:spPr>
          <a:xfrm>
            <a:off x="4793628" y="5347709"/>
            <a:ext cx="2357652" cy="475147"/>
          </a:xfrm>
          <a:prstGeom prst="rect">
            <a:avLst/>
          </a:prstGeom>
        </p:spPr>
        <p:txBody>
          <a:bodyPr/>
          <a:lstStyle>
            <a:lvl1pPr marL="0" indent="0" algn="ctr">
              <a:lnSpc>
                <a:spcPct val="100000"/>
              </a:lnSpc>
              <a:spcBef>
                <a:spcPts val="0"/>
              </a:spcBef>
              <a:buNone/>
              <a:defRPr sz="1200" b="0" i="0" cap="none" spc="200" baseline="0"/>
            </a:lvl1pPr>
          </a:lstStyle>
          <a:p>
            <a:pPr lvl="0"/>
            <a:r>
              <a:rPr lang="en-US" dirty="0"/>
              <a:t>Click to title</a:t>
            </a:r>
          </a:p>
        </p:txBody>
      </p:sp>
      <p:sp>
        <p:nvSpPr>
          <p:cNvPr id="60" name="Picture Placeholder 9">
            <a:extLst>
              <a:ext uri="{FF2B5EF4-FFF2-40B4-BE49-F238E27FC236}">
                <a16:creationId xmlns:a16="http://schemas.microsoft.com/office/drawing/2014/main" id="{9589D7D2-07DF-415C-A139-E911869A1BCC}"/>
              </a:ext>
            </a:extLst>
          </p:cNvPr>
          <p:cNvSpPr>
            <a:spLocks noGrp="1"/>
          </p:cNvSpPr>
          <p:nvPr>
            <p:ph type="pic" sz="quarter" idx="35" hasCustomPrompt="1"/>
          </p:nvPr>
        </p:nvSpPr>
        <p:spPr>
          <a:xfrm>
            <a:off x="7431774" y="3250138"/>
            <a:ext cx="2357652" cy="1622425"/>
          </a:xfrm>
          <a:prstGeom prst="rect">
            <a:avLst/>
          </a:prstGeom>
        </p:spPr>
        <p:txBody>
          <a:bodyPr/>
          <a:lstStyle>
            <a:lvl1pPr marL="0" indent="0" algn="ctr">
              <a:buNone/>
              <a:defRPr/>
            </a:lvl1pPr>
          </a:lstStyle>
          <a:p>
            <a:r>
              <a:rPr lang="en-US" dirty="0"/>
              <a:t>Click to add photo</a:t>
            </a:r>
          </a:p>
        </p:txBody>
      </p:sp>
      <p:sp>
        <p:nvSpPr>
          <p:cNvPr id="61" name="Text Placeholder 17">
            <a:extLst>
              <a:ext uri="{FF2B5EF4-FFF2-40B4-BE49-F238E27FC236}">
                <a16:creationId xmlns:a16="http://schemas.microsoft.com/office/drawing/2014/main" id="{E622F2E3-2C07-4ABC-A803-40361BBB7386}"/>
              </a:ext>
            </a:extLst>
          </p:cNvPr>
          <p:cNvSpPr>
            <a:spLocks noGrp="1"/>
          </p:cNvSpPr>
          <p:nvPr>
            <p:ph type="body" sz="quarter" idx="36" hasCustomPrompt="1"/>
          </p:nvPr>
        </p:nvSpPr>
        <p:spPr>
          <a:xfrm>
            <a:off x="7431772"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62" name="Text Placeholder 17">
            <a:extLst>
              <a:ext uri="{FF2B5EF4-FFF2-40B4-BE49-F238E27FC236}">
                <a16:creationId xmlns:a16="http://schemas.microsoft.com/office/drawing/2014/main" id="{B505FD93-2404-46B6-9EE0-9CABFC5233ED}"/>
              </a:ext>
            </a:extLst>
          </p:cNvPr>
          <p:cNvSpPr>
            <a:spLocks noGrp="1"/>
          </p:cNvSpPr>
          <p:nvPr>
            <p:ph type="body" sz="quarter" idx="37" hasCustomPrompt="1"/>
          </p:nvPr>
        </p:nvSpPr>
        <p:spPr>
          <a:xfrm>
            <a:off x="7431772" y="5347709"/>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smtClean="0"/>
              <a:t>03/10/2023</a:t>
            </a:r>
            <a:endParaRPr lang="en-US" dirty="0"/>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smtClean="0"/>
              <a:t>Brussels, Belgium</a:t>
            </a:r>
            <a:endParaRPr lang="en-US" dirty="0"/>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7807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_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0116A5-69B8-43BF-B141-AC2A4B6CEB97}"/>
              </a:ext>
            </a:extLst>
          </p:cNvPr>
          <p:cNvSpPr>
            <a:spLocks noGrp="1"/>
          </p:cNvSpPr>
          <p:nvPr>
            <p:ph type="title" hasCustomPrompt="1"/>
          </p:nvPr>
        </p:nvSpPr>
        <p:spPr>
          <a:xfrm>
            <a:off x="336217" y="1207697"/>
            <a:ext cx="2970156" cy="1622912"/>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hasCustomPrompt="1"/>
          </p:nvPr>
        </p:nvSpPr>
        <p:spPr>
          <a:xfrm>
            <a:off x="3780553" y="1153717"/>
            <a:ext cx="1412050" cy="1147276"/>
          </a:xfrm>
          <a:prstGeom prst="rect">
            <a:avLst/>
          </a:prstGeom>
        </p:spPr>
        <p:txBody>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3451733"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3451733"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hasCustomPrompt="1"/>
          </p:nvPr>
        </p:nvSpPr>
        <p:spPr>
          <a:xfrm>
            <a:off x="5891925" y="1153717"/>
            <a:ext cx="1412050" cy="11472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5563105"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5563105"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hasCustomPrompt="1"/>
          </p:nvPr>
        </p:nvSpPr>
        <p:spPr>
          <a:xfrm>
            <a:off x="8003297" y="1153717"/>
            <a:ext cx="1412049" cy="11472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767447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767447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hasCustomPrompt="1"/>
          </p:nvPr>
        </p:nvSpPr>
        <p:spPr>
          <a:xfrm>
            <a:off x="10114667" y="1153717"/>
            <a:ext cx="1412049" cy="1147276"/>
          </a:xfrm>
          <a:prstGeom prst="rect">
            <a:avLst/>
          </a:prstGeom>
        </p:spPr>
        <p:txBody>
          <a:bodyPr/>
          <a:lstStyle>
            <a:lvl1pPr marL="0" indent="0" algn="ctr">
              <a:buNone/>
              <a:defRPr/>
            </a:lvl1pPr>
          </a:lstStyle>
          <a:p>
            <a:r>
              <a:rPr lang="en-US" dirty="0"/>
              <a:t>Click to add photo</a:t>
            </a:r>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978584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978584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0" name="Picture Placeholder 9">
            <a:extLst>
              <a:ext uri="{FF2B5EF4-FFF2-40B4-BE49-F238E27FC236}">
                <a16:creationId xmlns:a16="http://schemas.microsoft.com/office/drawing/2014/main" id="{B50A84FF-F66B-4AB8-837C-E3025F19E9C0}"/>
              </a:ext>
            </a:extLst>
          </p:cNvPr>
          <p:cNvSpPr>
            <a:spLocks noGrp="1"/>
          </p:cNvSpPr>
          <p:nvPr>
            <p:ph type="pic" sz="quarter" idx="40" hasCustomPrompt="1"/>
          </p:nvPr>
        </p:nvSpPr>
        <p:spPr>
          <a:xfrm>
            <a:off x="3780553" y="3614936"/>
            <a:ext cx="1412050" cy="11472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540D9937-87C5-40B3-86E6-F1CBFCA40CA0}"/>
              </a:ext>
            </a:extLst>
          </p:cNvPr>
          <p:cNvSpPr>
            <a:spLocks noGrp="1"/>
          </p:cNvSpPr>
          <p:nvPr>
            <p:ph type="body" sz="quarter" idx="30" hasCustomPrompt="1"/>
          </p:nvPr>
        </p:nvSpPr>
        <p:spPr>
          <a:xfrm>
            <a:off x="3451733" y="4767397"/>
            <a:ext cx="2069691" cy="476403"/>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0" name="Text Placeholder 17">
            <a:extLst>
              <a:ext uri="{FF2B5EF4-FFF2-40B4-BE49-F238E27FC236}">
                <a16:creationId xmlns:a16="http://schemas.microsoft.com/office/drawing/2014/main" id="{C81570DE-3568-4F16-9DF8-269B29DDE60E}"/>
              </a:ext>
            </a:extLst>
          </p:cNvPr>
          <p:cNvSpPr>
            <a:spLocks noGrp="1"/>
          </p:cNvSpPr>
          <p:nvPr>
            <p:ph type="body" sz="quarter" idx="31" hasCustomPrompt="1"/>
          </p:nvPr>
        </p:nvSpPr>
        <p:spPr>
          <a:xfrm>
            <a:off x="3451733" y="5242840"/>
            <a:ext cx="2069691" cy="697196"/>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1" name="Picture Placeholder 9">
            <a:extLst>
              <a:ext uri="{FF2B5EF4-FFF2-40B4-BE49-F238E27FC236}">
                <a16:creationId xmlns:a16="http://schemas.microsoft.com/office/drawing/2014/main" id="{41C26642-ECFF-4F11-B242-BBBA5D672DA0}"/>
              </a:ext>
            </a:extLst>
          </p:cNvPr>
          <p:cNvSpPr>
            <a:spLocks noGrp="1"/>
          </p:cNvSpPr>
          <p:nvPr>
            <p:ph type="pic" sz="quarter" idx="41" hasCustomPrompt="1"/>
          </p:nvPr>
        </p:nvSpPr>
        <p:spPr>
          <a:xfrm>
            <a:off x="5891925" y="3614936"/>
            <a:ext cx="1412050" cy="1147276"/>
          </a:xfrm>
          <a:prstGeom prst="rect">
            <a:avLst/>
          </a:prstGeom>
        </p:spPr>
        <p:txBody>
          <a:bodyPr/>
          <a:lstStyle>
            <a:lvl1pPr marL="0" indent="0" algn="ctr">
              <a:buNone/>
              <a:defRPr/>
            </a:lvl1pPr>
          </a:lstStyle>
          <a:p>
            <a:r>
              <a:rPr lang="en-US" dirty="0"/>
              <a:t>Click to add photo</a:t>
            </a:r>
          </a:p>
        </p:txBody>
      </p:sp>
      <p:sp>
        <p:nvSpPr>
          <p:cNvPr id="22" name="Text Placeholder 17">
            <a:extLst>
              <a:ext uri="{FF2B5EF4-FFF2-40B4-BE49-F238E27FC236}">
                <a16:creationId xmlns:a16="http://schemas.microsoft.com/office/drawing/2014/main" id="{5E4E35F3-EC7A-489D-985F-0CA9F0402B0D}"/>
              </a:ext>
            </a:extLst>
          </p:cNvPr>
          <p:cNvSpPr>
            <a:spLocks noGrp="1"/>
          </p:cNvSpPr>
          <p:nvPr>
            <p:ph type="body" sz="quarter" idx="33" hasCustomPrompt="1"/>
          </p:nvPr>
        </p:nvSpPr>
        <p:spPr>
          <a:xfrm>
            <a:off x="5563105" y="4768651"/>
            <a:ext cx="2069691"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3" name="Text Placeholder 17">
            <a:extLst>
              <a:ext uri="{FF2B5EF4-FFF2-40B4-BE49-F238E27FC236}">
                <a16:creationId xmlns:a16="http://schemas.microsoft.com/office/drawing/2014/main" id="{55AFBE6C-8E28-48EC-8798-5E463B8E47ED}"/>
              </a:ext>
            </a:extLst>
          </p:cNvPr>
          <p:cNvSpPr>
            <a:spLocks noGrp="1"/>
          </p:cNvSpPr>
          <p:nvPr>
            <p:ph type="body" sz="quarter" idx="34" hasCustomPrompt="1"/>
          </p:nvPr>
        </p:nvSpPr>
        <p:spPr>
          <a:xfrm>
            <a:off x="5563105" y="5243800"/>
            <a:ext cx="2069691"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2" name="Picture Placeholder 9">
            <a:extLst>
              <a:ext uri="{FF2B5EF4-FFF2-40B4-BE49-F238E27FC236}">
                <a16:creationId xmlns:a16="http://schemas.microsoft.com/office/drawing/2014/main" id="{BCC40003-8966-4A03-9C79-EB95966FFE0C}"/>
              </a:ext>
            </a:extLst>
          </p:cNvPr>
          <p:cNvSpPr>
            <a:spLocks noGrp="1"/>
          </p:cNvSpPr>
          <p:nvPr>
            <p:ph type="pic" sz="quarter" idx="42" hasCustomPrompt="1"/>
          </p:nvPr>
        </p:nvSpPr>
        <p:spPr>
          <a:xfrm>
            <a:off x="8003297" y="3614936"/>
            <a:ext cx="1412049" cy="1147276"/>
          </a:xfrm>
          <a:prstGeom prst="rect">
            <a:avLst/>
          </a:prstGeom>
        </p:spPr>
        <p:txBody>
          <a:bodyPr/>
          <a:lstStyle>
            <a:lvl1pPr marL="0" indent="0" algn="ctr">
              <a:buNone/>
              <a:defRPr/>
            </a:lvl1pPr>
          </a:lstStyle>
          <a:p>
            <a:r>
              <a:rPr lang="en-US" dirty="0"/>
              <a:t>Click to add photo</a:t>
            </a:r>
          </a:p>
        </p:txBody>
      </p:sp>
      <p:sp>
        <p:nvSpPr>
          <p:cNvPr id="25" name="Text Placeholder 17">
            <a:extLst>
              <a:ext uri="{FF2B5EF4-FFF2-40B4-BE49-F238E27FC236}">
                <a16:creationId xmlns:a16="http://schemas.microsoft.com/office/drawing/2014/main" id="{023FE51B-CC62-42E7-BCF7-123DB0B9244A}"/>
              </a:ext>
            </a:extLst>
          </p:cNvPr>
          <p:cNvSpPr>
            <a:spLocks noGrp="1"/>
          </p:cNvSpPr>
          <p:nvPr>
            <p:ph type="body" sz="quarter" idx="36" hasCustomPrompt="1"/>
          </p:nvPr>
        </p:nvSpPr>
        <p:spPr>
          <a:xfrm>
            <a:off x="767447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6" name="Text Placeholder 17">
            <a:extLst>
              <a:ext uri="{FF2B5EF4-FFF2-40B4-BE49-F238E27FC236}">
                <a16:creationId xmlns:a16="http://schemas.microsoft.com/office/drawing/2014/main" id="{3CA6C07A-2E37-4897-AF99-5152B241E380}"/>
              </a:ext>
            </a:extLst>
          </p:cNvPr>
          <p:cNvSpPr>
            <a:spLocks noGrp="1"/>
          </p:cNvSpPr>
          <p:nvPr>
            <p:ph type="body" sz="quarter" idx="37" hasCustomPrompt="1"/>
          </p:nvPr>
        </p:nvSpPr>
        <p:spPr>
          <a:xfrm>
            <a:off x="767447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hasCustomPrompt="1"/>
          </p:nvPr>
        </p:nvSpPr>
        <p:spPr>
          <a:xfrm>
            <a:off x="10114667" y="3614936"/>
            <a:ext cx="1412049" cy="1147276"/>
          </a:xfrm>
          <a:prstGeom prst="rect">
            <a:avLst/>
          </a:prstGeom>
        </p:spPr>
        <p:txBody>
          <a:bodyPr/>
          <a:lstStyle>
            <a:lvl1pPr marL="0" indent="0" algn="ctr">
              <a:buNone/>
              <a:defRPr/>
            </a:lvl1pPr>
          </a:lstStyle>
          <a:p>
            <a:r>
              <a:rPr lang="en-US" dirty="0"/>
              <a:t>Click to add photo</a:t>
            </a:r>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78584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78584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r>
              <a:rPr lang="en-US" smtClean="0"/>
              <a:t>03/10/2023</a:t>
            </a:r>
            <a:endParaRPr lang="en-US" dirty="0"/>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smtClean="0"/>
              <a:t>Brussels, Belgium</a:t>
            </a:r>
            <a:endParaRPr lang="en-US" dirty="0"/>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6777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tx1">
                    <a:tint val="75000"/>
                  </a:schemeClr>
                </a:solidFill>
              </a:defRPr>
            </a:lvl1pPr>
          </a:lstStyle>
          <a:p>
            <a:r>
              <a:rPr lang="en-US" smtClean="0"/>
              <a:t>03/10/2023</a:t>
            </a:r>
            <a:endParaRPr lang="en-US" dirty="0"/>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tx1">
                    <a:tint val="75000"/>
                  </a:schemeClr>
                </a:solidFill>
              </a:defRPr>
            </a:lvl1pPr>
          </a:lstStyle>
          <a:p>
            <a:r>
              <a:rPr lang="en-US" smtClean="0"/>
              <a:t>Brussels, Belgium</a:t>
            </a:r>
            <a:endParaRPr lang="en-US" dirty="0"/>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tx1">
                    <a:tint val="75000"/>
                  </a:schemeClr>
                </a:solidFill>
              </a:defRPr>
            </a:lvl1p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2" r:id="rId7"/>
    <p:sldLayoutId id="2147483663" r:id="rId8"/>
    <p:sldLayoutId id="2147483656" r:id="rId9"/>
    <p:sldLayoutId id="2147483657" r:id="rId10"/>
    <p:sldLayoutId id="2147483664" r:id="rId11"/>
    <p:sldLayoutId id="2147483658" r:id="rId12"/>
    <p:sldLayoutId id="2147483659" r:id="rId13"/>
    <p:sldLayoutId id="2147483660" r:id="rId14"/>
    <p:sldLayoutId id="2147483661" r:id="rId15"/>
    <p:sldLayoutId id="2147483665"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pour une image  5"/>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1679" r="-1330"/>
          <a:stretch/>
        </p:blipFill>
        <p:spPr>
          <a:xfrm>
            <a:off x="8220710" y="1437386"/>
            <a:ext cx="3048000" cy="2587176"/>
          </a:xfrm>
        </p:spPr>
      </p:pic>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941120" y="947737"/>
            <a:ext cx="5278514" cy="3219065"/>
          </a:xfrm>
        </p:spPr>
        <p:txBody>
          <a:bodyPr/>
          <a:lstStyle/>
          <a:p>
            <a:pPr algn="ctr">
              <a:spcBef>
                <a:spcPts val="1800"/>
              </a:spcBef>
            </a:pPr>
            <a:r>
              <a:rPr lang="en-US" sz="3600" b="1" dirty="0" smtClean="0"/>
              <a:t>CA22123 EU-MACE: </a:t>
            </a:r>
            <a:r>
              <a:rPr lang="en-US" sz="3600" b="1" dirty="0"/>
              <a:t/>
            </a:r>
            <a:br>
              <a:rPr lang="en-US" sz="3600" b="1" dirty="0"/>
            </a:br>
            <a:r>
              <a:rPr lang="en-US" sz="1800" b="1" dirty="0" smtClean="0"/>
              <a:t/>
            </a:r>
            <a:br>
              <a:rPr lang="en-US" sz="1800" b="1" dirty="0" smtClean="0"/>
            </a:br>
            <a:r>
              <a:rPr lang="en-US" sz="3200" b="1" dirty="0" smtClean="0"/>
              <a:t>European </a:t>
            </a:r>
            <a:r>
              <a:rPr lang="en-US" sz="3200" b="1" dirty="0"/>
              <a:t>Materials Acceleration Center </a:t>
            </a:r>
            <a:r>
              <a:rPr lang="en-US" sz="3200" b="1" dirty="0" smtClean="0"/>
              <a:t>for Energy</a:t>
            </a:r>
            <a:br>
              <a:rPr lang="en-US" sz="3200" b="1" dirty="0" smtClean="0"/>
            </a:br>
            <a:r>
              <a:rPr lang="en-US" sz="1800" b="1" dirty="0"/>
              <a:t/>
            </a:r>
            <a:br>
              <a:rPr lang="en-US" sz="1800" b="1" dirty="0"/>
            </a:br>
            <a:r>
              <a:rPr lang="en-US" sz="3200" b="1" dirty="0"/>
              <a:t>MC1 meeting</a:t>
            </a:r>
            <a:endParaRPr lang="en-US" sz="3200" dirty="0"/>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685636" y="5341811"/>
            <a:ext cx="5857404" cy="1136902"/>
          </a:xfrm>
        </p:spPr>
        <p:txBody>
          <a:bodyPr/>
          <a:lstStyle/>
          <a:p>
            <a:r>
              <a:rPr lang="fr-FR" b="1" dirty="0" smtClean="0"/>
              <a:t>Sawako Nakamae (Action Chair Candidate)</a:t>
            </a:r>
          </a:p>
          <a:p>
            <a:r>
              <a:rPr lang="fr-FR" b="1" dirty="0" smtClean="0"/>
              <a:t>Commissariat à l’Energie Atomique et aux Energies Alternatives</a:t>
            </a:r>
            <a:endParaRPr lang="en-US" b="1" dirty="0"/>
          </a:p>
        </p:txBody>
      </p:sp>
      <p:sp>
        <p:nvSpPr>
          <p:cNvPr id="34" name="Rectangle 33">
            <a:extLst>
              <a:ext uri="{FF2B5EF4-FFF2-40B4-BE49-F238E27FC236}">
                <a16:creationId xmlns:a16="http://schemas.microsoft.com/office/drawing/2014/main" id="{106CDEB7-77E8-4351-9B76-07896E7317C0}"/>
              </a:ext>
              <a:ext uri="{C183D7F6-B498-43B3-948B-1728B52AA6E4}">
                <adec:decorative xmlns="" xmlns:adec="http://schemas.microsoft.com/office/drawing/2017/decorative" val="1"/>
              </a:ext>
            </a:extLst>
          </p:cNvPr>
          <p:cNvSpPr/>
          <p:nvPr/>
        </p:nvSpPr>
        <p:spPr>
          <a:xfrm>
            <a:off x="6696075" y="0"/>
            <a:ext cx="28956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Image 7"/>
          <p:cNvPicPr>
            <a:picLocks noChangeAspect="1"/>
          </p:cNvPicPr>
          <p:nvPr/>
        </p:nvPicPr>
        <p:blipFill>
          <a:blip r:embed="rId3"/>
          <a:stretch>
            <a:fillRect/>
          </a:stretch>
        </p:blipFill>
        <p:spPr>
          <a:xfrm>
            <a:off x="187031" y="173055"/>
            <a:ext cx="1508178" cy="666048"/>
          </a:xfrm>
          <a:prstGeom prst="rect">
            <a:avLst/>
          </a:prstGeom>
        </p:spPr>
      </p:pic>
    </p:spTree>
    <p:extLst>
      <p:ext uri="{BB962C8B-B14F-4D97-AF65-F5344CB8AC3E}">
        <p14:creationId xmlns:p14="http://schemas.microsoft.com/office/powerpoint/2010/main" val="972569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dirty="0" smtClean="0"/>
              <a:t>Meetings/workshops/schools</a:t>
            </a:r>
            <a:endParaRPr lang="en-US" dirty="0"/>
          </a:p>
        </p:txBody>
      </p:sp>
      <p:sp>
        <p:nvSpPr>
          <p:cNvPr id="6" name="Espace réservé du pied de page 5"/>
          <p:cNvSpPr>
            <a:spLocks noGrp="1"/>
          </p:cNvSpPr>
          <p:nvPr>
            <p:ph type="ftr" sz="quarter" idx="11"/>
          </p:nvPr>
        </p:nvSpPr>
        <p:spPr/>
        <p:txBody>
          <a:bodyPr/>
          <a:lstStyle/>
          <a:p>
            <a:r>
              <a:rPr lang="en-US" smtClean="0"/>
              <a:t>Brussels, Belgium</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10</a:t>
            </a:fld>
            <a:endParaRPr lang="en-US" dirty="0"/>
          </a:p>
        </p:txBody>
      </p:sp>
      <p:sp>
        <p:nvSpPr>
          <p:cNvPr id="8" name="Espace réservé de la date 7"/>
          <p:cNvSpPr>
            <a:spLocks noGrp="1"/>
          </p:cNvSpPr>
          <p:nvPr>
            <p:ph type="dt" sz="half" idx="10"/>
          </p:nvPr>
        </p:nvSpPr>
        <p:spPr/>
        <p:txBody>
          <a:bodyPr/>
          <a:lstStyle/>
          <a:p>
            <a:r>
              <a:rPr lang="en-US" smtClean="0"/>
              <a:t>03/10/2023</a:t>
            </a:r>
            <a:endParaRPr lang="en-US" dirty="0"/>
          </a:p>
        </p:txBody>
      </p:sp>
      <p:pic>
        <p:nvPicPr>
          <p:cNvPr id="4" name="Image 3"/>
          <p:cNvPicPr>
            <a:picLocks noChangeAspect="1"/>
          </p:cNvPicPr>
          <p:nvPr/>
        </p:nvPicPr>
        <p:blipFill rotWithShape="1">
          <a:blip r:embed="rId3"/>
          <a:srcRect b="59177"/>
          <a:stretch/>
        </p:blipFill>
        <p:spPr>
          <a:xfrm>
            <a:off x="152400" y="1681242"/>
            <a:ext cx="11887200" cy="2850118"/>
          </a:xfrm>
          <a:prstGeom prst="rect">
            <a:avLst/>
          </a:prstGeom>
        </p:spPr>
      </p:pic>
      <p:sp>
        <p:nvSpPr>
          <p:cNvPr id="9" name="Espace réservé du texte 8"/>
          <p:cNvSpPr>
            <a:spLocks noGrp="1"/>
          </p:cNvSpPr>
          <p:nvPr>
            <p:ph type="body" sz="quarter" idx="13"/>
          </p:nvPr>
        </p:nvSpPr>
        <p:spPr>
          <a:xfrm>
            <a:off x="1277759" y="1423758"/>
            <a:ext cx="4626764" cy="422365"/>
          </a:xfrm>
        </p:spPr>
        <p:txBody>
          <a:bodyPr/>
          <a:lstStyle/>
          <a:p>
            <a:r>
              <a:rPr lang="fr-FR" dirty="0" smtClean="0"/>
              <a:t>As </a:t>
            </a:r>
            <a:r>
              <a:rPr lang="fr-FR" dirty="0" err="1" smtClean="0"/>
              <a:t>seen</a:t>
            </a:r>
            <a:r>
              <a:rPr lang="fr-FR" dirty="0" smtClean="0"/>
              <a:t> on </a:t>
            </a:r>
            <a:r>
              <a:rPr lang="fr-FR" dirty="0" err="1" smtClean="0"/>
              <a:t>MoU</a:t>
            </a:r>
            <a:endParaRPr lang="en-US" dirty="0"/>
          </a:p>
        </p:txBody>
      </p:sp>
      <p:grpSp>
        <p:nvGrpSpPr>
          <p:cNvPr id="5" name="Groupe 4"/>
          <p:cNvGrpSpPr/>
          <p:nvPr/>
        </p:nvGrpSpPr>
        <p:grpSpPr>
          <a:xfrm>
            <a:off x="3505200" y="2329113"/>
            <a:ext cx="863600" cy="1434320"/>
            <a:chOff x="3505200" y="2329113"/>
            <a:chExt cx="863600" cy="1434320"/>
          </a:xfrm>
        </p:grpSpPr>
        <p:sp>
          <p:nvSpPr>
            <p:cNvPr id="3" name="Flèche droite 2"/>
            <p:cNvSpPr/>
            <p:nvPr/>
          </p:nvSpPr>
          <p:spPr>
            <a:xfrm rot="10800000">
              <a:off x="3505200" y="3619433"/>
              <a:ext cx="863600" cy="144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èche droite 13"/>
            <p:cNvSpPr/>
            <p:nvPr/>
          </p:nvSpPr>
          <p:spPr>
            <a:xfrm rot="10800000">
              <a:off x="3505200" y="2329113"/>
              <a:ext cx="863600" cy="144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890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General Action structure</a:t>
            </a:r>
            <a:endParaRPr lang="en-US" b="1" dirty="0"/>
          </a:p>
        </p:txBody>
      </p:sp>
      <p:sp>
        <p:nvSpPr>
          <p:cNvPr id="3" name="Espace réservé de la date 2"/>
          <p:cNvSpPr>
            <a:spLocks noGrp="1"/>
          </p:cNvSpPr>
          <p:nvPr>
            <p:ph type="dt" sz="half" idx="10"/>
          </p:nvPr>
        </p:nvSpPr>
        <p:spPr/>
        <p:txBody>
          <a:bodyPr/>
          <a:lstStyle/>
          <a:p>
            <a:r>
              <a:rPr lang="en-US" b="1" smtClean="0"/>
              <a:t>03/10/2023</a:t>
            </a:r>
            <a:endParaRPr lang="en-US" b="1" dirty="0"/>
          </a:p>
        </p:txBody>
      </p:sp>
      <p:sp>
        <p:nvSpPr>
          <p:cNvPr id="4" name="Espace réservé du pied de page 3"/>
          <p:cNvSpPr>
            <a:spLocks noGrp="1"/>
          </p:cNvSpPr>
          <p:nvPr>
            <p:ph type="ftr" sz="quarter" idx="11"/>
          </p:nvPr>
        </p:nvSpPr>
        <p:spPr/>
        <p:txBody>
          <a:bodyPr/>
          <a:lstStyle/>
          <a:p>
            <a:r>
              <a:rPr lang="en-US" b="1" smtClean="0"/>
              <a:t>Brussels, Belgium</a:t>
            </a:r>
            <a:endParaRPr lang="en-US" b="1" dirty="0"/>
          </a:p>
        </p:txBody>
      </p:sp>
      <p:sp>
        <p:nvSpPr>
          <p:cNvPr id="5" name="Espace réservé du numéro de diapositive 4"/>
          <p:cNvSpPr>
            <a:spLocks noGrp="1"/>
          </p:cNvSpPr>
          <p:nvPr>
            <p:ph type="sldNum" sz="quarter" idx="12"/>
          </p:nvPr>
        </p:nvSpPr>
        <p:spPr/>
        <p:txBody>
          <a:bodyPr/>
          <a:lstStyle/>
          <a:p>
            <a:fld id="{F91729D4-A164-47A3-830D-E792BCE699E4}" type="slidenum">
              <a:rPr lang="en-US" b="1" smtClean="0"/>
              <a:t>11</a:t>
            </a:fld>
            <a:endParaRPr lang="en-US" b="1" dirty="0"/>
          </a:p>
        </p:txBody>
      </p:sp>
      <p:grpSp>
        <p:nvGrpSpPr>
          <p:cNvPr id="37" name="Groupe 36"/>
          <p:cNvGrpSpPr/>
          <p:nvPr/>
        </p:nvGrpSpPr>
        <p:grpSpPr>
          <a:xfrm>
            <a:off x="1568376" y="1323379"/>
            <a:ext cx="8813429" cy="3564865"/>
            <a:chOff x="247576" y="1546899"/>
            <a:chExt cx="8813429" cy="3564865"/>
          </a:xfrm>
        </p:grpSpPr>
        <p:sp>
          <p:nvSpPr>
            <p:cNvPr id="8" name="Rounded Rectangle 35">
              <a:extLst>
                <a:ext uri="{FF2B5EF4-FFF2-40B4-BE49-F238E27FC236}">
                  <a16:creationId xmlns:a16="http://schemas.microsoft.com/office/drawing/2014/main" id="{7B3F4E4C-2878-472C-B5FB-D81817853162}"/>
                </a:ext>
              </a:extLst>
            </p:cNvPr>
            <p:cNvSpPr/>
            <p:nvPr/>
          </p:nvSpPr>
          <p:spPr bwMode="auto">
            <a:xfrm>
              <a:off x="6509393" y="1683429"/>
              <a:ext cx="2520000" cy="576000"/>
            </a:xfrm>
            <a:prstGeom prst="rect">
              <a:avLst/>
            </a:prstGeom>
            <a:solidFill>
              <a:schemeClr val="accent1"/>
            </a:solidFill>
            <a:ln>
              <a:noFill/>
              <a:headEnd/>
              <a:tailEnd/>
            </a:ln>
          </p:spPr>
          <p:style>
            <a:lnRef idx="3">
              <a:schemeClr val="lt1"/>
            </a:lnRef>
            <a:fillRef idx="1001">
              <a:schemeClr val="dk2"/>
            </a:fillRef>
            <a:effectRef idx="1">
              <a:schemeClr val="accent4"/>
            </a:effectRef>
            <a:fontRef idx="minor">
              <a:schemeClr val="lt1"/>
            </a:fontRef>
          </p:style>
          <p:txBody>
            <a:bodyPr wrap="none" rtlCol="0" anchor="ctr"/>
            <a:lstStyle/>
            <a:p>
              <a:pPr defTabSz="685826">
                <a:defRPr/>
              </a:pPr>
              <a:r>
                <a:rPr lang="en-GB" b="1">
                  <a:solidFill>
                    <a:prstClr val="white"/>
                  </a:solidFill>
                </a:rPr>
                <a:t>GRANT HOLDER (GH)</a:t>
              </a:r>
            </a:p>
          </p:txBody>
        </p:sp>
        <p:sp>
          <p:nvSpPr>
            <p:cNvPr id="9" name="TextBox 41">
              <a:extLst>
                <a:ext uri="{FF2B5EF4-FFF2-40B4-BE49-F238E27FC236}">
                  <a16:creationId xmlns:a16="http://schemas.microsoft.com/office/drawing/2014/main" id="{4747F98B-6671-438C-9ADE-1033D0015206}"/>
                </a:ext>
              </a:extLst>
            </p:cNvPr>
            <p:cNvSpPr txBox="1"/>
            <p:nvPr/>
          </p:nvSpPr>
          <p:spPr>
            <a:xfrm>
              <a:off x="247576" y="1546899"/>
              <a:ext cx="1370888" cy="507831"/>
            </a:xfrm>
            <a:prstGeom prst="rect">
              <a:avLst/>
            </a:prstGeom>
            <a:noFill/>
          </p:spPr>
          <p:txBody>
            <a:bodyPr wrap="none" rtlCol="0">
              <a:spAutoFit/>
            </a:bodyPr>
            <a:lstStyle/>
            <a:p>
              <a:pPr algn="r" defTabSz="685826">
                <a:lnSpc>
                  <a:spcPct val="150000"/>
                </a:lnSpc>
                <a:defRPr/>
              </a:pPr>
              <a:r>
                <a:rPr lang="en-GB" b="1" dirty="0">
                  <a:solidFill>
                    <a:srgbClr val="FF7958"/>
                  </a:solidFill>
                </a:rPr>
                <a:t>Action Chair</a:t>
              </a:r>
            </a:p>
          </p:txBody>
        </p:sp>
        <p:sp>
          <p:nvSpPr>
            <p:cNvPr id="10" name="TextBox 42">
              <a:extLst>
                <a:ext uri="{FF2B5EF4-FFF2-40B4-BE49-F238E27FC236}">
                  <a16:creationId xmlns:a16="http://schemas.microsoft.com/office/drawing/2014/main" id="{C88AB0C8-38B6-4176-8060-E778B3C1D18C}"/>
                </a:ext>
              </a:extLst>
            </p:cNvPr>
            <p:cNvSpPr txBox="1"/>
            <p:nvPr/>
          </p:nvSpPr>
          <p:spPr>
            <a:xfrm>
              <a:off x="405814" y="1923281"/>
              <a:ext cx="1188146" cy="369332"/>
            </a:xfrm>
            <a:prstGeom prst="rect">
              <a:avLst/>
            </a:prstGeom>
            <a:noFill/>
          </p:spPr>
          <p:txBody>
            <a:bodyPr wrap="none" rtlCol="0">
              <a:spAutoFit/>
            </a:bodyPr>
            <a:lstStyle/>
            <a:p>
              <a:pPr algn="r" defTabSz="685826">
                <a:defRPr/>
              </a:pPr>
              <a:r>
                <a:rPr lang="en-GB" b="1" dirty="0">
                  <a:solidFill>
                    <a:srgbClr val="FF7958"/>
                  </a:solidFill>
                </a:rPr>
                <a:t>Vice-Chair</a:t>
              </a:r>
            </a:p>
          </p:txBody>
        </p:sp>
        <p:cxnSp>
          <p:nvCxnSpPr>
            <p:cNvPr id="11" name="Straight Connector 44">
              <a:extLst>
                <a:ext uri="{FF2B5EF4-FFF2-40B4-BE49-F238E27FC236}">
                  <a16:creationId xmlns:a16="http://schemas.microsoft.com/office/drawing/2014/main" id="{66B19F88-2560-4FC2-A5B3-D8D3146197D8}"/>
                </a:ext>
              </a:extLst>
            </p:cNvPr>
            <p:cNvCxnSpPr>
              <a:cxnSpLocks/>
              <a:stCxn id="27" idx="3"/>
              <a:endCxn id="8" idx="1"/>
            </p:cNvCxnSpPr>
            <p:nvPr/>
          </p:nvCxnSpPr>
          <p:spPr>
            <a:xfrm>
              <a:off x="5578464" y="1971429"/>
              <a:ext cx="930929" cy="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TextBox 45">
              <a:extLst>
                <a:ext uri="{FF2B5EF4-FFF2-40B4-BE49-F238E27FC236}">
                  <a16:creationId xmlns:a16="http://schemas.microsoft.com/office/drawing/2014/main" id="{508B3CA3-49DD-4327-8B1D-B217E1334A52}"/>
                </a:ext>
              </a:extLst>
            </p:cNvPr>
            <p:cNvSpPr txBox="1"/>
            <p:nvPr/>
          </p:nvSpPr>
          <p:spPr>
            <a:xfrm>
              <a:off x="6863618" y="2276121"/>
              <a:ext cx="1802288" cy="369332"/>
            </a:xfrm>
            <a:prstGeom prst="rect">
              <a:avLst/>
            </a:prstGeom>
            <a:noFill/>
          </p:spPr>
          <p:txBody>
            <a:bodyPr wrap="none" rtlCol="0">
              <a:spAutoFit/>
            </a:bodyPr>
            <a:lstStyle/>
            <a:p>
              <a:pPr defTabSz="685826">
                <a:defRPr/>
              </a:pPr>
              <a:r>
                <a:rPr lang="en-GB" b="1" dirty="0">
                  <a:solidFill>
                    <a:srgbClr val="FF7958"/>
                  </a:solidFill>
                </a:rPr>
                <a:t>GH scientific rep.</a:t>
              </a:r>
            </a:p>
          </p:txBody>
        </p:sp>
        <p:grpSp>
          <p:nvGrpSpPr>
            <p:cNvPr id="13" name="Group 52">
              <a:extLst>
                <a:ext uri="{FF2B5EF4-FFF2-40B4-BE49-F238E27FC236}">
                  <a16:creationId xmlns:a16="http://schemas.microsoft.com/office/drawing/2014/main" id="{C219AD25-19C5-495C-91EB-D896569A2195}"/>
                </a:ext>
              </a:extLst>
            </p:cNvPr>
            <p:cNvGrpSpPr/>
            <p:nvPr/>
          </p:nvGrpSpPr>
          <p:grpSpPr>
            <a:xfrm rot="5400000">
              <a:off x="3434954" y="297730"/>
              <a:ext cx="462089" cy="4549103"/>
              <a:chOff x="3862237" y="2116528"/>
              <a:chExt cx="616118" cy="2080825"/>
            </a:xfrm>
          </p:grpSpPr>
          <p:sp>
            <p:nvSpPr>
              <p:cNvPr id="14" name="Rectangle: Rounded Corners 12">
                <a:extLst>
                  <a:ext uri="{FF2B5EF4-FFF2-40B4-BE49-F238E27FC236}">
                    <a16:creationId xmlns:a16="http://schemas.microsoft.com/office/drawing/2014/main" id="{64AD7DAC-0EB2-434A-AA90-BB64B6CF0AB6}"/>
                  </a:ext>
                </a:extLst>
              </p:cNvPr>
              <p:cNvSpPr/>
              <p:nvPr/>
            </p:nvSpPr>
            <p:spPr>
              <a:xfrm rot="16200000" flipH="1">
                <a:off x="4048900" y="2268965"/>
                <a:ext cx="581892" cy="277017"/>
              </a:xfrm>
              <a:custGeom>
                <a:avLst/>
                <a:gdLst>
                  <a:gd name="connsiteX0" fmla="*/ 0 w 2534920"/>
                  <a:gd name="connsiteY0" fmla="*/ 184577 h 1016000"/>
                  <a:gd name="connsiteX1" fmla="*/ 184577 w 2534920"/>
                  <a:gd name="connsiteY1" fmla="*/ 0 h 1016000"/>
                  <a:gd name="connsiteX2" fmla="*/ 2350343 w 2534920"/>
                  <a:gd name="connsiteY2" fmla="*/ 0 h 1016000"/>
                  <a:gd name="connsiteX3" fmla="*/ 2534920 w 2534920"/>
                  <a:gd name="connsiteY3" fmla="*/ 184577 h 1016000"/>
                  <a:gd name="connsiteX4" fmla="*/ 2534920 w 2534920"/>
                  <a:gd name="connsiteY4" fmla="*/ 831423 h 1016000"/>
                  <a:gd name="connsiteX5" fmla="*/ 2350343 w 2534920"/>
                  <a:gd name="connsiteY5" fmla="*/ 1016000 h 1016000"/>
                  <a:gd name="connsiteX6" fmla="*/ 184577 w 2534920"/>
                  <a:gd name="connsiteY6" fmla="*/ 1016000 h 1016000"/>
                  <a:gd name="connsiteX7" fmla="*/ 0 w 2534920"/>
                  <a:gd name="connsiteY7" fmla="*/ 831423 h 1016000"/>
                  <a:gd name="connsiteX8" fmla="*/ 0 w 2534920"/>
                  <a:gd name="connsiteY8" fmla="*/ 184577 h 1016000"/>
                  <a:gd name="connsiteX0" fmla="*/ 0 w 2534920"/>
                  <a:gd name="connsiteY0" fmla="*/ 184577 h 1016000"/>
                  <a:gd name="connsiteX1" fmla="*/ 184577 w 2534920"/>
                  <a:gd name="connsiteY1" fmla="*/ 0 h 1016000"/>
                  <a:gd name="connsiteX2" fmla="*/ 2350343 w 2534920"/>
                  <a:gd name="connsiteY2" fmla="*/ 0 h 1016000"/>
                  <a:gd name="connsiteX3" fmla="*/ 2534920 w 2534920"/>
                  <a:gd name="connsiteY3" fmla="*/ 184577 h 1016000"/>
                  <a:gd name="connsiteX4" fmla="*/ 2534920 w 2534920"/>
                  <a:gd name="connsiteY4" fmla="*/ 831423 h 1016000"/>
                  <a:gd name="connsiteX5" fmla="*/ 2350343 w 2534920"/>
                  <a:gd name="connsiteY5" fmla="*/ 1016000 h 1016000"/>
                  <a:gd name="connsiteX6" fmla="*/ 0 w 2534920"/>
                  <a:gd name="connsiteY6" fmla="*/ 831423 h 1016000"/>
                  <a:gd name="connsiteX7" fmla="*/ 0 w 2534920"/>
                  <a:gd name="connsiteY7" fmla="*/ 184577 h 1016000"/>
                  <a:gd name="connsiteX0" fmla="*/ 0 w 2589647"/>
                  <a:gd name="connsiteY0" fmla="*/ 184577 h 1016000"/>
                  <a:gd name="connsiteX1" fmla="*/ 184577 w 2589647"/>
                  <a:gd name="connsiteY1" fmla="*/ 0 h 1016000"/>
                  <a:gd name="connsiteX2" fmla="*/ 2350343 w 2589647"/>
                  <a:gd name="connsiteY2" fmla="*/ 0 h 1016000"/>
                  <a:gd name="connsiteX3" fmla="*/ 2534920 w 2589647"/>
                  <a:gd name="connsiteY3" fmla="*/ 831423 h 1016000"/>
                  <a:gd name="connsiteX4" fmla="*/ 2350343 w 2589647"/>
                  <a:gd name="connsiteY4" fmla="*/ 1016000 h 1016000"/>
                  <a:gd name="connsiteX5" fmla="*/ 0 w 2589647"/>
                  <a:gd name="connsiteY5" fmla="*/ 831423 h 1016000"/>
                  <a:gd name="connsiteX6" fmla="*/ 0 w 2589647"/>
                  <a:gd name="connsiteY6" fmla="*/ 184577 h 1016000"/>
                  <a:gd name="connsiteX0" fmla="*/ 2534920 w 2626360"/>
                  <a:gd name="connsiteY0" fmla="*/ 831423 h 1016000"/>
                  <a:gd name="connsiteX1" fmla="*/ 2350343 w 2626360"/>
                  <a:gd name="connsiteY1" fmla="*/ 1016000 h 1016000"/>
                  <a:gd name="connsiteX2" fmla="*/ 0 w 2626360"/>
                  <a:gd name="connsiteY2" fmla="*/ 831423 h 1016000"/>
                  <a:gd name="connsiteX3" fmla="*/ 0 w 2626360"/>
                  <a:gd name="connsiteY3" fmla="*/ 184577 h 1016000"/>
                  <a:gd name="connsiteX4" fmla="*/ 184577 w 2626360"/>
                  <a:gd name="connsiteY4" fmla="*/ 0 h 1016000"/>
                  <a:gd name="connsiteX5" fmla="*/ 2350343 w 2626360"/>
                  <a:gd name="connsiteY5" fmla="*/ 0 h 1016000"/>
                  <a:gd name="connsiteX6" fmla="*/ 2626360 w 2626360"/>
                  <a:gd name="connsiteY6" fmla="*/ 922863 h 1016000"/>
                  <a:gd name="connsiteX0" fmla="*/ 2534920 w 2534920"/>
                  <a:gd name="connsiteY0" fmla="*/ 831423 h 1016000"/>
                  <a:gd name="connsiteX1" fmla="*/ 2350343 w 2534920"/>
                  <a:gd name="connsiteY1" fmla="*/ 1016000 h 1016000"/>
                  <a:gd name="connsiteX2" fmla="*/ 0 w 2534920"/>
                  <a:gd name="connsiteY2" fmla="*/ 831423 h 1016000"/>
                  <a:gd name="connsiteX3" fmla="*/ 0 w 2534920"/>
                  <a:gd name="connsiteY3" fmla="*/ 184577 h 1016000"/>
                  <a:gd name="connsiteX4" fmla="*/ 184577 w 2534920"/>
                  <a:gd name="connsiteY4" fmla="*/ 0 h 1016000"/>
                  <a:gd name="connsiteX5" fmla="*/ 2350343 w 2534920"/>
                  <a:gd name="connsiteY5" fmla="*/ 0 h 1016000"/>
                  <a:gd name="connsiteX0" fmla="*/ 2350343 w 2350343"/>
                  <a:gd name="connsiteY0" fmla="*/ 1016000 h 1016000"/>
                  <a:gd name="connsiteX1" fmla="*/ 0 w 2350343"/>
                  <a:gd name="connsiteY1" fmla="*/ 831423 h 1016000"/>
                  <a:gd name="connsiteX2" fmla="*/ 0 w 2350343"/>
                  <a:gd name="connsiteY2" fmla="*/ 184577 h 1016000"/>
                  <a:gd name="connsiteX3" fmla="*/ 184577 w 2350343"/>
                  <a:gd name="connsiteY3" fmla="*/ 0 h 1016000"/>
                  <a:gd name="connsiteX4" fmla="*/ 2350343 w 2350343"/>
                  <a:gd name="connsiteY4" fmla="*/ 0 h 1016000"/>
                  <a:gd name="connsiteX0" fmla="*/ 0 w 2350343"/>
                  <a:gd name="connsiteY0" fmla="*/ 831423 h 831423"/>
                  <a:gd name="connsiteX1" fmla="*/ 0 w 2350343"/>
                  <a:gd name="connsiteY1" fmla="*/ 184577 h 831423"/>
                  <a:gd name="connsiteX2" fmla="*/ 184577 w 2350343"/>
                  <a:gd name="connsiteY2" fmla="*/ 0 h 831423"/>
                  <a:gd name="connsiteX3" fmla="*/ 2350343 w 2350343"/>
                  <a:gd name="connsiteY3" fmla="*/ 0 h 831423"/>
                  <a:gd name="connsiteX0" fmla="*/ 0 w 1746458"/>
                  <a:gd name="connsiteY0" fmla="*/ 831423 h 831423"/>
                  <a:gd name="connsiteX1" fmla="*/ 0 w 1746458"/>
                  <a:gd name="connsiteY1" fmla="*/ 184577 h 831423"/>
                  <a:gd name="connsiteX2" fmla="*/ 184577 w 1746458"/>
                  <a:gd name="connsiteY2" fmla="*/ 0 h 831423"/>
                  <a:gd name="connsiteX3" fmla="*/ 1746458 w 1746458"/>
                  <a:gd name="connsiteY3" fmla="*/ 0 h 831423"/>
                </a:gdLst>
                <a:ahLst/>
                <a:cxnLst>
                  <a:cxn ang="0">
                    <a:pos x="connsiteX0" y="connsiteY0"/>
                  </a:cxn>
                  <a:cxn ang="0">
                    <a:pos x="connsiteX1" y="connsiteY1"/>
                  </a:cxn>
                  <a:cxn ang="0">
                    <a:pos x="connsiteX2" y="connsiteY2"/>
                  </a:cxn>
                  <a:cxn ang="0">
                    <a:pos x="connsiteX3" y="connsiteY3"/>
                  </a:cxn>
                </a:cxnLst>
                <a:rect l="l" t="t" r="r" b="b"/>
                <a:pathLst>
                  <a:path w="1746458" h="831423">
                    <a:moveTo>
                      <a:pt x="0" y="831423"/>
                    </a:moveTo>
                    <a:lnTo>
                      <a:pt x="0" y="184577"/>
                    </a:lnTo>
                    <a:cubicBezTo>
                      <a:pt x="0" y="82638"/>
                      <a:pt x="82638" y="0"/>
                      <a:pt x="184577" y="0"/>
                    </a:cubicBezTo>
                    <a:lnTo>
                      <a:pt x="1746458" y="0"/>
                    </a:lnTo>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26">
                  <a:defRPr/>
                </a:pPr>
                <a:endParaRPr lang="en-GB" b="1">
                  <a:solidFill>
                    <a:prstClr val="white"/>
                  </a:solidFill>
                </a:endParaRPr>
              </a:p>
            </p:txBody>
          </p:sp>
          <p:cxnSp>
            <p:nvCxnSpPr>
              <p:cNvPr id="15" name="Straight Connector 51">
                <a:extLst>
                  <a:ext uri="{FF2B5EF4-FFF2-40B4-BE49-F238E27FC236}">
                    <a16:creationId xmlns:a16="http://schemas.microsoft.com/office/drawing/2014/main" id="{89BBCCE5-BB94-4787-AF30-2591E642EC2C}"/>
                  </a:ext>
                </a:extLst>
              </p:cNvPr>
              <p:cNvCxnSpPr>
                <a:cxnSpLocks/>
              </p:cNvCxnSpPr>
              <p:nvPr/>
            </p:nvCxnSpPr>
            <p:spPr>
              <a:xfrm rot="16200000">
                <a:off x="3730221" y="3153869"/>
                <a:ext cx="942233" cy="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6" name="Rectangle: Rounded Corners 12">
                <a:extLst>
                  <a:ext uri="{FF2B5EF4-FFF2-40B4-BE49-F238E27FC236}">
                    <a16:creationId xmlns:a16="http://schemas.microsoft.com/office/drawing/2014/main" id="{1E78E665-F758-4103-A981-BC739CA6C3D2}"/>
                  </a:ext>
                </a:extLst>
              </p:cNvPr>
              <p:cNvSpPr/>
              <p:nvPr/>
            </p:nvSpPr>
            <p:spPr>
              <a:xfrm rot="16200000">
                <a:off x="4048901" y="3767898"/>
                <a:ext cx="581892" cy="277017"/>
              </a:xfrm>
              <a:custGeom>
                <a:avLst/>
                <a:gdLst>
                  <a:gd name="connsiteX0" fmla="*/ 0 w 2534920"/>
                  <a:gd name="connsiteY0" fmla="*/ 184577 h 1016000"/>
                  <a:gd name="connsiteX1" fmla="*/ 184577 w 2534920"/>
                  <a:gd name="connsiteY1" fmla="*/ 0 h 1016000"/>
                  <a:gd name="connsiteX2" fmla="*/ 2350343 w 2534920"/>
                  <a:gd name="connsiteY2" fmla="*/ 0 h 1016000"/>
                  <a:gd name="connsiteX3" fmla="*/ 2534920 w 2534920"/>
                  <a:gd name="connsiteY3" fmla="*/ 184577 h 1016000"/>
                  <a:gd name="connsiteX4" fmla="*/ 2534920 w 2534920"/>
                  <a:gd name="connsiteY4" fmla="*/ 831423 h 1016000"/>
                  <a:gd name="connsiteX5" fmla="*/ 2350343 w 2534920"/>
                  <a:gd name="connsiteY5" fmla="*/ 1016000 h 1016000"/>
                  <a:gd name="connsiteX6" fmla="*/ 184577 w 2534920"/>
                  <a:gd name="connsiteY6" fmla="*/ 1016000 h 1016000"/>
                  <a:gd name="connsiteX7" fmla="*/ 0 w 2534920"/>
                  <a:gd name="connsiteY7" fmla="*/ 831423 h 1016000"/>
                  <a:gd name="connsiteX8" fmla="*/ 0 w 2534920"/>
                  <a:gd name="connsiteY8" fmla="*/ 184577 h 1016000"/>
                  <a:gd name="connsiteX0" fmla="*/ 0 w 2534920"/>
                  <a:gd name="connsiteY0" fmla="*/ 184577 h 1016000"/>
                  <a:gd name="connsiteX1" fmla="*/ 184577 w 2534920"/>
                  <a:gd name="connsiteY1" fmla="*/ 0 h 1016000"/>
                  <a:gd name="connsiteX2" fmla="*/ 2350343 w 2534920"/>
                  <a:gd name="connsiteY2" fmla="*/ 0 h 1016000"/>
                  <a:gd name="connsiteX3" fmla="*/ 2534920 w 2534920"/>
                  <a:gd name="connsiteY3" fmla="*/ 184577 h 1016000"/>
                  <a:gd name="connsiteX4" fmla="*/ 2534920 w 2534920"/>
                  <a:gd name="connsiteY4" fmla="*/ 831423 h 1016000"/>
                  <a:gd name="connsiteX5" fmla="*/ 2350343 w 2534920"/>
                  <a:gd name="connsiteY5" fmla="*/ 1016000 h 1016000"/>
                  <a:gd name="connsiteX6" fmla="*/ 0 w 2534920"/>
                  <a:gd name="connsiteY6" fmla="*/ 831423 h 1016000"/>
                  <a:gd name="connsiteX7" fmla="*/ 0 w 2534920"/>
                  <a:gd name="connsiteY7" fmla="*/ 184577 h 1016000"/>
                  <a:gd name="connsiteX0" fmla="*/ 0 w 2589647"/>
                  <a:gd name="connsiteY0" fmla="*/ 184577 h 1016000"/>
                  <a:gd name="connsiteX1" fmla="*/ 184577 w 2589647"/>
                  <a:gd name="connsiteY1" fmla="*/ 0 h 1016000"/>
                  <a:gd name="connsiteX2" fmla="*/ 2350343 w 2589647"/>
                  <a:gd name="connsiteY2" fmla="*/ 0 h 1016000"/>
                  <a:gd name="connsiteX3" fmla="*/ 2534920 w 2589647"/>
                  <a:gd name="connsiteY3" fmla="*/ 831423 h 1016000"/>
                  <a:gd name="connsiteX4" fmla="*/ 2350343 w 2589647"/>
                  <a:gd name="connsiteY4" fmla="*/ 1016000 h 1016000"/>
                  <a:gd name="connsiteX5" fmla="*/ 0 w 2589647"/>
                  <a:gd name="connsiteY5" fmla="*/ 831423 h 1016000"/>
                  <a:gd name="connsiteX6" fmla="*/ 0 w 2589647"/>
                  <a:gd name="connsiteY6" fmla="*/ 184577 h 1016000"/>
                  <a:gd name="connsiteX0" fmla="*/ 2534920 w 2626360"/>
                  <a:gd name="connsiteY0" fmla="*/ 831423 h 1016000"/>
                  <a:gd name="connsiteX1" fmla="*/ 2350343 w 2626360"/>
                  <a:gd name="connsiteY1" fmla="*/ 1016000 h 1016000"/>
                  <a:gd name="connsiteX2" fmla="*/ 0 w 2626360"/>
                  <a:gd name="connsiteY2" fmla="*/ 831423 h 1016000"/>
                  <a:gd name="connsiteX3" fmla="*/ 0 w 2626360"/>
                  <a:gd name="connsiteY3" fmla="*/ 184577 h 1016000"/>
                  <a:gd name="connsiteX4" fmla="*/ 184577 w 2626360"/>
                  <a:gd name="connsiteY4" fmla="*/ 0 h 1016000"/>
                  <a:gd name="connsiteX5" fmla="*/ 2350343 w 2626360"/>
                  <a:gd name="connsiteY5" fmla="*/ 0 h 1016000"/>
                  <a:gd name="connsiteX6" fmla="*/ 2626360 w 2626360"/>
                  <a:gd name="connsiteY6" fmla="*/ 922863 h 1016000"/>
                  <a:gd name="connsiteX0" fmla="*/ 2534920 w 2534920"/>
                  <a:gd name="connsiteY0" fmla="*/ 831423 h 1016000"/>
                  <a:gd name="connsiteX1" fmla="*/ 2350343 w 2534920"/>
                  <a:gd name="connsiteY1" fmla="*/ 1016000 h 1016000"/>
                  <a:gd name="connsiteX2" fmla="*/ 0 w 2534920"/>
                  <a:gd name="connsiteY2" fmla="*/ 831423 h 1016000"/>
                  <a:gd name="connsiteX3" fmla="*/ 0 w 2534920"/>
                  <a:gd name="connsiteY3" fmla="*/ 184577 h 1016000"/>
                  <a:gd name="connsiteX4" fmla="*/ 184577 w 2534920"/>
                  <a:gd name="connsiteY4" fmla="*/ 0 h 1016000"/>
                  <a:gd name="connsiteX5" fmla="*/ 2350343 w 2534920"/>
                  <a:gd name="connsiteY5" fmla="*/ 0 h 1016000"/>
                  <a:gd name="connsiteX0" fmla="*/ 2350343 w 2350343"/>
                  <a:gd name="connsiteY0" fmla="*/ 1016000 h 1016000"/>
                  <a:gd name="connsiteX1" fmla="*/ 0 w 2350343"/>
                  <a:gd name="connsiteY1" fmla="*/ 831423 h 1016000"/>
                  <a:gd name="connsiteX2" fmla="*/ 0 w 2350343"/>
                  <a:gd name="connsiteY2" fmla="*/ 184577 h 1016000"/>
                  <a:gd name="connsiteX3" fmla="*/ 184577 w 2350343"/>
                  <a:gd name="connsiteY3" fmla="*/ 0 h 1016000"/>
                  <a:gd name="connsiteX4" fmla="*/ 2350343 w 2350343"/>
                  <a:gd name="connsiteY4" fmla="*/ 0 h 1016000"/>
                  <a:gd name="connsiteX0" fmla="*/ 0 w 2350343"/>
                  <a:gd name="connsiteY0" fmla="*/ 831423 h 831423"/>
                  <a:gd name="connsiteX1" fmla="*/ 0 w 2350343"/>
                  <a:gd name="connsiteY1" fmla="*/ 184577 h 831423"/>
                  <a:gd name="connsiteX2" fmla="*/ 184577 w 2350343"/>
                  <a:gd name="connsiteY2" fmla="*/ 0 h 831423"/>
                  <a:gd name="connsiteX3" fmla="*/ 2350343 w 2350343"/>
                  <a:gd name="connsiteY3" fmla="*/ 0 h 831423"/>
                  <a:gd name="connsiteX0" fmla="*/ 0 w 1746458"/>
                  <a:gd name="connsiteY0" fmla="*/ 831423 h 831423"/>
                  <a:gd name="connsiteX1" fmla="*/ 0 w 1746458"/>
                  <a:gd name="connsiteY1" fmla="*/ 184577 h 831423"/>
                  <a:gd name="connsiteX2" fmla="*/ 184577 w 1746458"/>
                  <a:gd name="connsiteY2" fmla="*/ 0 h 831423"/>
                  <a:gd name="connsiteX3" fmla="*/ 1746458 w 1746458"/>
                  <a:gd name="connsiteY3" fmla="*/ 0 h 831423"/>
                </a:gdLst>
                <a:ahLst/>
                <a:cxnLst>
                  <a:cxn ang="0">
                    <a:pos x="connsiteX0" y="connsiteY0"/>
                  </a:cxn>
                  <a:cxn ang="0">
                    <a:pos x="connsiteX1" y="connsiteY1"/>
                  </a:cxn>
                  <a:cxn ang="0">
                    <a:pos x="connsiteX2" y="connsiteY2"/>
                  </a:cxn>
                  <a:cxn ang="0">
                    <a:pos x="connsiteX3" y="connsiteY3"/>
                  </a:cxn>
                </a:cxnLst>
                <a:rect l="l" t="t" r="r" b="b"/>
                <a:pathLst>
                  <a:path w="1746458" h="831423">
                    <a:moveTo>
                      <a:pt x="0" y="831423"/>
                    </a:moveTo>
                    <a:lnTo>
                      <a:pt x="0" y="184577"/>
                    </a:lnTo>
                    <a:cubicBezTo>
                      <a:pt x="0" y="82638"/>
                      <a:pt x="82638" y="0"/>
                      <a:pt x="184577" y="0"/>
                    </a:cubicBezTo>
                    <a:lnTo>
                      <a:pt x="1746458" y="0"/>
                    </a:lnTo>
                  </a:path>
                </a:pathLst>
              </a:cu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26">
                  <a:defRPr/>
                </a:pPr>
                <a:endParaRPr lang="en-GB" b="1">
                  <a:solidFill>
                    <a:prstClr val="white"/>
                  </a:solidFill>
                </a:endParaRPr>
              </a:p>
            </p:txBody>
          </p:sp>
          <p:cxnSp>
            <p:nvCxnSpPr>
              <p:cNvPr id="17" name="Straight Connector 58">
                <a:extLst>
                  <a:ext uri="{FF2B5EF4-FFF2-40B4-BE49-F238E27FC236}">
                    <a16:creationId xmlns:a16="http://schemas.microsoft.com/office/drawing/2014/main" id="{49FEE6B3-9F8A-444A-BFC3-C1C280A57456}"/>
                  </a:ext>
                </a:extLst>
              </p:cNvPr>
              <p:cNvCxnSpPr>
                <a:cxnSpLocks/>
              </p:cNvCxnSpPr>
              <p:nvPr/>
            </p:nvCxnSpPr>
            <p:spPr>
              <a:xfrm rot="16200000" flipV="1">
                <a:off x="4031787" y="2984319"/>
                <a:ext cx="0" cy="339100"/>
              </a:xfrm>
              <a:prstGeom prst="lin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sp>
          <p:nvSpPr>
            <p:cNvPr id="18" name="Rounded Rectangle 33">
              <a:extLst>
                <a:ext uri="{FF2B5EF4-FFF2-40B4-BE49-F238E27FC236}">
                  <a16:creationId xmlns:a16="http://schemas.microsoft.com/office/drawing/2014/main" id="{DC78BCA3-1E48-49AE-8CA7-34829E7A8BE7}"/>
                </a:ext>
              </a:extLst>
            </p:cNvPr>
            <p:cNvSpPr/>
            <p:nvPr/>
          </p:nvSpPr>
          <p:spPr bwMode="auto">
            <a:xfrm>
              <a:off x="1451464" y="2702753"/>
              <a:ext cx="835108" cy="494398"/>
            </a:xfrm>
            <a:prstGeom prst="rect">
              <a:avLst/>
            </a:prstGeom>
            <a:solidFill>
              <a:schemeClr val="accent5"/>
            </a:solidFill>
            <a:ln>
              <a:noFill/>
              <a:headEnd/>
              <a:tailEnd/>
            </a:ln>
          </p:spPr>
          <p:style>
            <a:lnRef idx="3">
              <a:schemeClr val="lt1"/>
            </a:lnRef>
            <a:fillRef idx="1001">
              <a:schemeClr val="dk2"/>
            </a:fillRef>
            <a:effectRef idx="1">
              <a:schemeClr val="accent4"/>
            </a:effectRef>
            <a:fontRef idx="minor">
              <a:schemeClr val="lt1"/>
            </a:fontRef>
          </p:style>
          <p:txBody>
            <a:bodyPr wrap="none" rtlCol="0" anchor="ctr"/>
            <a:lstStyle/>
            <a:p>
              <a:pPr algn="ctr" defTabSz="685826">
                <a:defRPr/>
              </a:pPr>
              <a:r>
                <a:rPr lang="en-GB" b="1">
                  <a:solidFill>
                    <a:prstClr val="white"/>
                  </a:solidFill>
                </a:rPr>
                <a:t>WG1</a:t>
              </a:r>
            </a:p>
          </p:txBody>
        </p:sp>
        <p:sp>
          <p:nvSpPr>
            <p:cNvPr id="19" name="Rounded Rectangle 33">
              <a:extLst>
                <a:ext uri="{FF2B5EF4-FFF2-40B4-BE49-F238E27FC236}">
                  <a16:creationId xmlns:a16="http://schemas.microsoft.com/office/drawing/2014/main" id="{A9776D62-4586-45E3-8ED1-7D0FA6F86355}"/>
                </a:ext>
              </a:extLst>
            </p:cNvPr>
            <p:cNvSpPr/>
            <p:nvPr/>
          </p:nvSpPr>
          <p:spPr bwMode="auto">
            <a:xfrm>
              <a:off x="2345939" y="2712930"/>
              <a:ext cx="835108" cy="494398"/>
            </a:xfrm>
            <a:prstGeom prst="rect">
              <a:avLst/>
            </a:prstGeom>
            <a:solidFill>
              <a:schemeClr val="accent5"/>
            </a:solidFill>
            <a:ln>
              <a:noFill/>
              <a:headEnd/>
              <a:tailEnd/>
            </a:ln>
          </p:spPr>
          <p:style>
            <a:lnRef idx="3">
              <a:schemeClr val="lt1"/>
            </a:lnRef>
            <a:fillRef idx="1001">
              <a:schemeClr val="dk2"/>
            </a:fillRef>
            <a:effectRef idx="1">
              <a:schemeClr val="accent4"/>
            </a:effectRef>
            <a:fontRef idx="minor">
              <a:schemeClr val="lt1"/>
            </a:fontRef>
          </p:style>
          <p:txBody>
            <a:bodyPr wrap="none" rtlCol="0" anchor="ctr"/>
            <a:lstStyle/>
            <a:p>
              <a:pPr algn="ctr" defTabSz="685826">
                <a:defRPr/>
              </a:pPr>
              <a:r>
                <a:rPr lang="en-GB" b="1">
                  <a:solidFill>
                    <a:prstClr val="white"/>
                  </a:solidFill>
                </a:rPr>
                <a:t>WG2</a:t>
              </a:r>
            </a:p>
          </p:txBody>
        </p:sp>
        <p:sp>
          <p:nvSpPr>
            <p:cNvPr id="20" name="Rounded Rectangle 33">
              <a:extLst>
                <a:ext uri="{FF2B5EF4-FFF2-40B4-BE49-F238E27FC236}">
                  <a16:creationId xmlns:a16="http://schemas.microsoft.com/office/drawing/2014/main" id="{F1574C22-6229-4C72-B1E7-DF8C67AEAE0E}"/>
                </a:ext>
              </a:extLst>
            </p:cNvPr>
            <p:cNvSpPr/>
            <p:nvPr/>
          </p:nvSpPr>
          <p:spPr bwMode="auto">
            <a:xfrm>
              <a:off x="3240413" y="2702460"/>
              <a:ext cx="835108" cy="494398"/>
            </a:xfrm>
            <a:prstGeom prst="rect">
              <a:avLst/>
            </a:prstGeom>
            <a:solidFill>
              <a:schemeClr val="accent5"/>
            </a:solidFill>
            <a:ln>
              <a:noFill/>
              <a:headEnd/>
              <a:tailEnd/>
            </a:ln>
          </p:spPr>
          <p:style>
            <a:lnRef idx="3">
              <a:schemeClr val="lt1"/>
            </a:lnRef>
            <a:fillRef idx="1001">
              <a:schemeClr val="dk2"/>
            </a:fillRef>
            <a:effectRef idx="1">
              <a:schemeClr val="accent4"/>
            </a:effectRef>
            <a:fontRef idx="minor">
              <a:schemeClr val="lt1"/>
            </a:fontRef>
          </p:style>
          <p:txBody>
            <a:bodyPr wrap="none" rtlCol="0" anchor="ctr"/>
            <a:lstStyle/>
            <a:p>
              <a:pPr algn="ctr" defTabSz="685826">
                <a:defRPr/>
              </a:pPr>
              <a:r>
                <a:rPr lang="en-GB" b="1">
                  <a:solidFill>
                    <a:prstClr val="white"/>
                  </a:solidFill>
                </a:rPr>
                <a:t>WG3</a:t>
              </a:r>
            </a:p>
          </p:txBody>
        </p:sp>
        <p:sp>
          <p:nvSpPr>
            <p:cNvPr id="21" name="Rounded Rectangle 33">
              <a:extLst>
                <a:ext uri="{FF2B5EF4-FFF2-40B4-BE49-F238E27FC236}">
                  <a16:creationId xmlns:a16="http://schemas.microsoft.com/office/drawing/2014/main" id="{711F0DBF-0712-45CF-9870-B630A234D7C2}"/>
                </a:ext>
              </a:extLst>
            </p:cNvPr>
            <p:cNvSpPr/>
            <p:nvPr/>
          </p:nvSpPr>
          <p:spPr bwMode="auto">
            <a:xfrm>
              <a:off x="4134887" y="2702460"/>
              <a:ext cx="835108" cy="494398"/>
            </a:xfrm>
            <a:prstGeom prst="rect">
              <a:avLst/>
            </a:prstGeom>
            <a:solidFill>
              <a:schemeClr val="accent4"/>
            </a:solidFill>
            <a:ln>
              <a:noFill/>
              <a:headEnd/>
              <a:tailEnd/>
            </a:ln>
          </p:spPr>
          <p:style>
            <a:lnRef idx="3">
              <a:schemeClr val="lt1"/>
            </a:lnRef>
            <a:fillRef idx="1001">
              <a:schemeClr val="dk2"/>
            </a:fillRef>
            <a:effectRef idx="1">
              <a:schemeClr val="accent4"/>
            </a:effectRef>
            <a:fontRef idx="minor">
              <a:schemeClr val="lt1"/>
            </a:fontRef>
          </p:style>
          <p:txBody>
            <a:bodyPr wrap="none" rtlCol="0" anchor="ctr"/>
            <a:lstStyle/>
            <a:p>
              <a:pPr algn="ctr" defTabSz="685826">
                <a:defRPr/>
              </a:pPr>
              <a:r>
                <a:rPr lang="en-GB" b="1">
                  <a:solidFill>
                    <a:prstClr val="white"/>
                  </a:solidFill>
                </a:rPr>
                <a:t>WG4</a:t>
              </a:r>
            </a:p>
          </p:txBody>
        </p:sp>
        <p:sp>
          <p:nvSpPr>
            <p:cNvPr id="22" name="Rounded Rectangle 33">
              <a:extLst>
                <a:ext uri="{FF2B5EF4-FFF2-40B4-BE49-F238E27FC236}">
                  <a16:creationId xmlns:a16="http://schemas.microsoft.com/office/drawing/2014/main" id="{66CB2FD2-DA92-42F2-819E-F6FA1D41B654}"/>
                </a:ext>
              </a:extLst>
            </p:cNvPr>
            <p:cNvSpPr/>
            <p:nvPr/>
          </p:nvSpPr>
          <p:spPr bwMode="auto">
            <a:xfrm>
              <a:off x="5029362" y="2692294"/>
              <a:ext cx="835108" cy="494398"/>
            </a:xfrm>
            <a:prstGeom prst="rect">
              <a:avLst/>
            </a:prstGeom>
            <a:solidFill>
              <a:schemeClr val="accent4"/>
            </a:solidFill>
            <a:ln>
              <a:noFill/>
              <a:headEnd/>
              <a:tailEnd/>
            </a:ln>
          </p:spPr>
          <p:style>
            <a:lnRef idx="3">
              <a:schemeClr val="lt1"/>
            </a:lnRef>
            <a:fillRef idx="1001">
              <a:schemeClr val="dk2"/>
            </a:fillRef>
            <a:effectRef idx="1">
              <a:schemeClr val="accent4"/>
            </a:effectRef>
            <a:fontRef idx="minor">
              <a:schemeClr val="lt1"/>
            </a:fontRef>
          </p:style>
          <p:txBody>
            <a:bodyPr wrap="none" rtlCol="0" anchor="ctr"/>
            <a:lstStyle/>
            <a:p>
              <a:pPr algn="ctr" defTabSz="685826">
                <a:defRPr/>
              </a:pPr>
              <a:r>
                <a:rPr lang="en-GB" b="1" dirty="0">
                  <a:solidFill>
                    <a:prstClr val="white"/>
                  </a:solidFill>
                </a:rPr>
                <a:t>WG5</a:t>
              </a:r>
            </a:p>
          </p:txBody>
        </p:sp>
        <p:sp>
          <p:nvSpPr>
            <p:cNvPr id="24" name="TextBox 67">
              <a:extLst>
                <a:ext uri="{FF2B5EF4-FFF2-40B4-BE49-F238E27FC236}">
                  <a16:creationId xmlns:a16="http://schemas.microsoft.com/office/drawing/2014/main" id="{D94E0391-F3F3-4C5A-A546-A803368D91E4}"/>
                </a:ext>
              </a:extLst>
            </p:cNvPr>
            <p:cNvSpPr txBox="1"/>
            <p:nvPr/>
          </p:nvSpPr>
          <p:spPr>
            <a:xfrm>
              <a:off x="5980290" y="2837162"/>
              <a:ext cx="3080715" cy="369332"/>
            </a:xfrm>
            <a:prstGeom prst="rect">
              <a:avLst/>
            </a:prstGeom>
            <a:noFill/>
          </p:spPr>
          <p:txBody>
            <a:bodyPr wrap="none" rtlCol="0">
              <a:spAutoFit/>
            </a:bodyPr>
            <a:lstStyle/>
            <a:p>
              <a:pPr algn="ctr" defTabSz="685826">
                <a:defRPr/>
              </a:pPr>
              <a:r>
                <a:rPr lang="en-GB" b="1" dirty="0">
                  <a:solidFill>
                    <a:srgbClr val="7030A0"/>
                  </a:solidFill>
                </a:rPr>
                <a:t>WG </a:t>
              </a:r>
              <a:r>
                <a:rPr lang="en-GB" b="1" dirty="0" smtClean="0">
                  <a:solidFill>
                    <a:srgbClr val="7030A0"/>
                  </a:solidFill>
                </a:rPr>
                <a:t>leaders </a:t>
              </a:r>
              <a:r>
                <a:rPr lang="en-GB" b="1" dirty="0" smtClean="0">
                  <a:solidFill>
                    <a:srgbClr val="BE5ABF"/>
                  </a:solidFill>
                </a:rPr>
                <a:t>&amp; </a:t>
              </a:r>
              <a:r>
                <a:rPr lang="en-GB" b="1" dirty="0" smtClean="0">
                  <a:solidFill>
                    <a:srgbClr val="3E7090"/>
                  </a:solidFill>
                </a:rPr>
                <a:t>WG core group</a:t>
              </a:r>
              <a:endParaRPr lang="en-GB" b="1" dirty="0">
                <a:solidFill>
                  <a:srgbClr val="3E7090"/>
                </a:solidFill>
              </a:endParaRPr>
            </a:p>
          </p:txBody>
        </p:sp>
        <p:sp>
          <p:nvSpPr>
            <p:cNvPr id="25" name="Rounded Rectangle 33">
              <a:extLst>
                <a:ext uri="{FF2B5EF4-FFF2-40B4-BE49-F238E27FC236}">
                  <a16:creationId xmlns:a16="http://schemas.microsoft.com/office/drawing/2014/main" id="{BA08389C-9A5C-411D-9F79-604757067591}"/>
                </a:ext>
              </a:extLst>
            </p:cNvPr>
            <p:cNvSpPr/>
            <p:nvPr/>
          </p:nvSpPr>
          <p:spPr bwMode="auto">
            <a:xfrm>
              <a:off x="1451464" y="3277529"/>
              <a:ext cx="4392000" cy="494398"/>
            </a:xfrm>
            <a:prstGeom prst="rect">
              <a:avLst/>
            </a:prstGeom>
            <a:solidFill>
              <a:schemeClr val="accent6"/>
            </a:solidFill>
            <a:ln>
              <a:noFill/>
              <a:headEnd/>
              <a:tailEnd/>
            </a:ln>
          </p:spPr>
          <p:style>
            <a:lnRef idx="3">
              <a:schemeClr val="lt1"/>
            </a:lnRef>
            <a:fillRef idx="1001">
              <a:schemeClr val="dk2"/>
            </a:fillRef>
            <a:effectRef idx="1">
              <a:schemeClr val="accent4"/>
            </a:effectRef>
            <a:fontRef idx="minor">
              <a:schemeClr val="lt1"/>
            </a:fontRef>
          </p:style>
          <p:txBody>
            <a:bodyPr wrap="none" rtlCol="0" anchor="ctr"/>
            <a:lstStyle/>
            <a:p>
              <a:pPr algn="ctr" defTabSz="685826">
                <a:defRPr/>
              </a:pPr>
              <a:r>
                <a:rPr lang="en-GB" b="1" dirty="0">
                  <a:solidFill>
                    <a:prstClr val="white"/>
                  </a:solidFill>
                </a:rPr>
                <a:t>HORIZONTAL GROUPS </a:t>
              </a:r>
            </a:p>
          </p:txBody>
        </p:sp>
        <p:sp>
          <p:nvSpPr>
            <p:cNvPr id="26" name="TextBox 70">
              <a:extLst>
                <a:ext uri="{FF2B5EF4-FFF2-40B4-BE49-F238E27FC236}">
                  <a16:creationId xmlns:a16="http://schemas.microsoft.com/office/drawing/2014/main" id="{EBC0488D-17A6-4DD1-ABBB-B3271ADC17D4}"/>
                </a:ext>
              </a:extLst>
            </p:cNvPr>
            <p:cNvSpPr txBox="1"/>
            <p:nvPr/>
          </p:nvSpPr>
          <p:spPr>
            <a:xfrm>
              <a:off x="1864948" y="3796019"/>
              <a:ext cx="4195123" cy="1315745"/>
            </a:xfrm>
            <a:prstGeom prst="rect">
              <a:avLst/>
            </a:prstGeom>
            <a:noFill/>
          </p:spPr>
          <p:txBody>
            <a:bodyPr wrap="none" lIns="68580" tIns="34290" rIns="68580" bIns="34290" rtlCol="0" anchor="ctr">
              <a:spAutoFit/>
            </a:bodyPr>
            <a:lstStyle/>
            <a:p>
              <a:pPr defTabSz="685826">
                <a:lnSpc>
                  <a:spcPct val="150000"/>
                </a:lnSpc>
                <a:defRPr/>
              </a:pPr>
              <a:r>
                <a:rPr lang="en-GB" b="1" dirty="0">
                  <a:solidFill>
                    <a:srgbClr val="7030A0"/>
                  </a:solidFill>
                </a:rPr>
                <a:t>Grant Awarding Coordinator</a:t>
              </a:r>
            </a:p>
            <a:p>
              <a:pPr defTabSz="685826">
                <a:lnSpc>
                  <a:spcPct val="150000"/>
                </a:lnSpc>
                <a:defRPr/>
              </a:pPr>
              <a:r>
                <a:rPr lang="en-GB" b="1" dirty="0">
                  <a:solidFill>
                    <a:srgbClr val="7030A0"/>
                  </a:solidFill>
                </a:rPr>
                <a:t>Science Comm. </a:t>
              </a:r>
              <a:r>
                <a:rPr lang="en-GB" b="1" dirty="0" smtClean="0">
                  <a:solidFill>
                    <a:srgbClr val="7030A0"/>
                  </a:solidFill>
                </a:rPr>
                <a:t>Coordinator</a:t>
              </a:r>
            </a:p>
            <a:p>
              <a:pPr defTabSz="685826">
                <a:lnSpc>
                  <a:spcPct val="150000"/>
                </a:lnSpc>
                <a:defRPr/>
              </a:pPr>
              <a:r>
                <a:rPr lang="en-GB" b="1" dirty="0" smtClean="0">
                  <a:solidFill>
                    <a:srgbClr val="7030A0"/>
                  </a:solidFill>
                  <a:cs typeface="Effra Light"/>
                </a:rPr>
                <a:t>Transversal Task leaders &amp; </a:t>
              </a:r>
              <a:r>
                <a:rPr lang="en-GB" b="1" dirty="0" smtClean="0">
                  <a:solidFill>
                    <a:srgbClr val="3E7090"/>
                  </a:solidFill>
                  <a:cs typeface="Effra Light"/>
                </a:rPr>
                <a:t>Task core group</a:t>
              </a:r>
              <a:endParaRPr lang="en-GB" b="1" dirty="0">
                <a:solidFill>
                  <a:srgbClr val="3E7090"/>
                </a:solidFill>
                <a:cs typeface="Effra Light"/>
              </a:endParaRPr>
            </a:p>
          </p:txBody>
        </p:sp>
        <p:sp>
          <p:nvSpPr>
            <p:cNvPr id="27" name="Rounded Rectangle 33">
              <a:extLst>
                <a:ext uri="{FF2B5EF4-FFF2-40B4-BE49-F238E27FC236}">
                  <a16:creationId xmlns:a16="http://schemas.microsoft.com/office/drawing/2014/main" id="{5B7D7CD4-3F4E-4B3A-A4DE-4D9CEF611CAB}"/>
                </a:ext>
              </a:extLst>
            </p:cNvPr>
            <p:cNvSpPr/>
            <p:nvPr/>
          </p:nvSpPr>
          <p:spPr bwMode="auto">
            <a:xfrm>
              <a:off x="1618464" y="1683429"/>
              <a:ext cx="3960000" cy="576000"/>
            </a:xfrm>
            <a:prstGeom prst="rect">
              <a:avLst/>
            </a:prstGeom>
            <a:solidFill>
              <a:schemeClr val="accent1"/>
            </a:solidFill>
            <a:ln>
              <a:noFill/>
              <a:headEnd/>
              <a:tailEnd/>
            </a:ln>
          </p:spPr>
          <p:style>
            <a:lnRef idx="3">
              <a:schemeClr val="lt1"/>
            </a:lnRef>
            <a:fillRef idx="1001">
              <a:schemeClr val="dk2"/>
            </a:fillRef>
            <a:effectRef idx="1">
              <a:schemeClr val="accent4"/>
            </a:effectRef>
            <a:fontRef idx="minor">
              <a:schemeClr val="lt1"/>
            </a:fontRef>
          </p:style>
          <p:txBody>
            <a:bodyPr wrap="none" rtlCol="0" anchor="ctr"/>
            <a:lstStyle/>
            <a:p>
              <a:pPr algn="ctr" defTabSz="685826">
                <a:defRPr/>
              </a:pPr>
              <a:r>
                <a:rPr lang="en-GB" b="1">
                  <a:solidFill>
                    <a:prstClr val="white"/>
                  </a:solidFill>
                </a:rPr>
                <a:t>MANAGEMENT COMMITTEE (MC)</a:t>
              </a:r>
            </a:p>
          </p:txBody>
        </p:sp>
      </p:grpSp>
      <p:sp>
        <p:nvSpPr>
          <p:cNvPr id="38" name="ZoneTexte 37"/>
          <p:cNvSpPr txBox="1"/>
          <p:nvPr/>
        </p:nvSpPr>
        <p:spPr>
          <a:xfrm>
            <a:off x="1761832" y="5208141"/>
            <a:ext cx="8956876" cy="923330"/>
          </a:xfrm>
          <a:prstGeom prst="rect">
            <a:avLst/>
          </a:prstGeom>
          <a:noFill/>
          <a:ln>
            <a:solidFill>
              <a:srgbClr val="FF0000"/>
            </a:solidFill>
          </a:ln>
        </p:spPr>
        <p:txBody>
          <a:bodyPr wrap="none" rtlCol="0">
            <a:spAutoFit/>
          </a:bodyPr>
          <a:lstStyle/>
          <a:p>
            <a:pPr marL="285750" indent="-285750">
              <a:lnSpc>
                <a:spcPct val="150000"/>
              </a:lnSpc>
              <a:buFont typeface="Arial" panose="020B0604020202020204" pitchFamily="34" charset="0"/>
              <a:buChar char="•"/>
            </a:pPr>
            <a:r>
              <a:rPr lang="fr-FR" b="1" dirty="0" err="1" smtClean="0"/>
              <a:t>Nearly</a:t>
            </a:r>
            <a:r>
              <a:rPr lang="fr-FR" b="1" dirty="0" smtClean="0"/>
              <a:t> ALL </a:t>
            </a:r>
            <a:r>
              <a:rPr lang="fr-FR" b="1" dirty="0" err="1" smtClean="0"/>
              <a:t>Tasks</a:t>
            </a:r>
            <a:r>
              <a:rPr lang="fr-FR" b="1" dirty="0" smtClean="0"/>
              <a:t> are WG-transversal</a:t>
            </a:r>
          </a:p>
          <a:p>
            <a:pPr marL="285750" indent="-285750">
              <a:lnSpc>
                <a:spcPct val="150000"/>
              </a:lnSpc>
              <a:buFont typeface="Arial" panose="020B0604020202020204" pitchFamily="34" charset="0"/>
              <a:buChar char="•"/>
            </a:pPr>
            <a:r>
              <a:rPr lang="fr-FR" b="1" dirty="0" smtClean="0"/>
              <a:t>WG leaders, </a:t>
            </a:r>
            <a:r>
              <a:rPr lang="fr-FR" b="1" dirty="0" err="1" smtClean="0"/>
              <a:t>Task</a:t>
            </a:r>
            <a:r>
              <a:rPr lang="fr-FR" b="1" dirty="0" smtClean="0"/>
              <a:t> leaders and </a:t>
            </a:r>
            <a:r>
              <a:rPr lang="fr-FR" b="1" dirty="0" err="1" smtClean="0"/>
              <a:t>Core</a:t>
            </a:r>
            <a:r>
              <a:rPr lang="fr-FR" b="1" dirty="0" smtClean="0"/>
              <a:t> group </a:t>
            </a:r>
            <a:r>
              <a:rPr lang="fr-FR" b="1" dirty="0" err="1" smtClean="0"/>
              <a:t>members</a:t>
            </a:r>
            <a:r>
              <a:rPr lang="fr-FR" b="1" dirty="0" smtClean="0"/>
              <a:t> all </a:t>
            </a:r>
            <a:r>
              <a:rPr lang="fr-FR" b="1" dirty="0" err="1" smtClean="0"/>
              <a:t>overlap</a:t>
            </a:r>
            <a:r>
              <a:rPr lang="fr-FR" b="1" dirty="0" smtClean="0"/>
              <a:t>, </a:t>
            </a:r>
            <a:r>
              <a:rPr lang="fr-FR" b="1" dirty="0" err="1" smtClean="0"/>
              <a:t>interchange</a:t>
            </a:r>
            <a:r>
              <a:rPr lang="fr-FR" b="1" dirty="0" smtClean="0"/>
              <a:t> and change</a:t>
            </a:r>
            <a:endParaRPr lang="en-US" b="1" dirty="0"/>
          </a:p>
        </p:txBody>
      </p:sp>
    </p:spTree>
    <p:extLst>
      <p:ext uri="{BB962C8B-B14F-4D97-AF65-F5344CB8AC3E}">
        <p14:creationId xmlns:p14="http://schemas.microsoft.com/office/powerpoint/2010/main" val="1401753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pour une image  9"/>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67" t="13997" r="-167" b="-528"/>
          <a:stretch/>
        </p:blipFill>
        <p:spPr>
          <a:xfrm>
            <a:off x="1595120" y="0"/>
            <a:ext cx="9536630" cy="6964173"/>
          </a:xfrm>
        </p:spPr>
      </p:pic>
      <p:sp>
        <p:nvSpPr>
          <p:cNvPr id="37" name="Title 36">
            <a:extLst>
              <a:ext uri="{FF2B5EF4-FFF2-40B4-BE49-F238E27FC236}">
                <a16:creationId xmlns:a16="http://schemas.microsoft.com/office/drawing/2014/main" id="{DD48C8EC-56C5-4A2A-BB21-811BC510040A}"/>
              </a:ext>
            </a:extLst>
          </p:cNvPr>
          <p:cNvSpPr>
            <a:spLocks noGrp="1"/>
          </p:cNvSpPr>
          <p:nvPr>
            <p:ph type="title"/>
          </p:nvPr>
        </p:nvSpPr>
        <p:spPr>
          <a:xfrm>
            <a:off x="1157180" y="1752599"/>
            <a:ext cx="3097320" cy="978408"/>
          </a:xfrm>
          <a:noFill/>
        </p:spPr>
        <p:txBody>
          <a:bodyPr/>
          <a:lstStyle/>
          <a:p>
            <a:r>
              <a:rPr lang="en-US" b="1" dirty="0"/>
              <a:t>Summary</a:t>
            </a:r>
          </a:p>
        </p:txBody>
      </p:sp>
      <p:sp>
        <p:nvSpPr>
          <p:cNvPr id="8" name="Text Placeholder 7">
            <a:extLst>
              <a:ext uri="{FF2B5EF4-FFF2-40B4-BE49-F238E27FC236}">
                <a16:creationId xmlns:a16="http://schemas.microsoft.com/office/drawing/2014/main" id="{36E72FF0-3C0E-499A-8DA6-324675513B3E}"/>
              </a:ext>
            </a:extLst>
          </p:cNvPr>
          <p:cNvSpPr>
            <a:spLocks noGrp="1"/>
          </p:cNvSpPr>
          <p:nvPr>
            <p:ph type="body" sz="quarter" idx="16"/>
          </p:nvPr>
        </p:nvSpPr>
        <p:spPr>
          <a:xfrm>
            <a:off x="4305300" y="1569276"/>
            <a:ext cx="7886700" cy="1345055"/>
          </a:xfrm>
          <a:solidFill>
            <a:schemeClr val="bg1">
              <a:alpha val="75000"/>
            </a:schemeClr>
          </a:solidFill>
        </p:spPr>
        <p:txBody>
          <a:bodyPr/>
          <a:lstStyle/>
          <a:p>
            <a:r>
              <a:rPr lang="en-US" sz="1800" b="1" dirty="0" smtClean="0"/>
              <a:t>EU-MACE will build a new </a:t>
            </a:r>
            <a:r>
              <a:rPr lang="fr-FR" sz="1800" b="1" dirty="0" err="1" smtClean="0"/>
              <a:t>systemic</a:t>
            </a:r>
            <a:r>
              <a:rPr lang="fr-FR" sz="1800" b="1" dirty="0" smtClean="0"/>
              <a:t> </a:t>
            </a:r>
            <a:r>
              <a:rPr lang="fr-FR" sz="1800" b="1" dirty="0" err="1" smtClean="0"/>
              <a:t>research</a:t>
            </a:r>
            <a:r>
              <a:rPr lang="fr-FR" sz="1800" b="1" dirty="0" smtClean="0"/>
              <a:t> structure for </a:t>
            </a:r>
            <a:r>
              <a:rPr lang="fr-FR" sz="1800" b="1" dirty="0" err="1"/>
              <a:t>advanced</a:t>
            </a:r>
            <a:r>
              <a:rPr lang="fr-FR" sz="1800" b="1" dirty="0"/>
              <a:t> </a:t>
            </a:r>
            <a:r>
              <a:rPr lang="fr-FR" sz="1800" b="1" dirty="0" err="1" smtClean="0"/>
              <a:t>energy</a:t>
            </a:r>
            <a:r>
              <a:rPr lang="fr-FR" sz="1800" b="1" dirty="0" smtClean="0"/>
              <a:t> </a:t>
            </a:r>
            <a:r>
              <a:rPr lang="fr-FR" sz="1800" b="1" dirty="0" err="1" smtClean="0"/>
              <a:t>materials</a:t>
            </a:r>
            <a:r>
              <a:rPr lang="fr-FR" sz="1800" b="1" dirty="0" smtClean="0"/>
              <a:t> and </a:t>
            </a:r>
            <a:r>
              <a:rPr lang="fr-FR" sz="1800" b="1" dirty="0" err="1" smtClean="0"/>
              <a:t>integration</a:t>
            </a:r>
            <a:r>
              <a:rPr lang="fr-FR" sz="1800" b="1" dirty="0" smtClean="0"/>
              <a:t> </a:t>
            </a:r>
            <a:r>
              <a:rPr lang="fr-FR" sz="1800" b="1" dirty="0" err="1" smtClean="0"/>
              <a:t>around</a:t>
            </a:r>
            <a:r>
              <a:rPr lang="fr-FR" sz="1800" b="1" dirty="0" smtClean="0"/>
              <a:t> </a:t>
            </a:r>
            <a:r>
              <a:rPr lang="fr-FR" sz="1800" b="1" dirty="0" err="1" smtClean="0"/>
              <a:t>Materials</a:t>
            </a:r>
            <a:r>
              <a:rPr lang="fr-FR" sz="1800" b="1" dirty="0" smtClean="0"/>
              <a:t> </a:t>
            </a:r>
            <a:r>
              <a:rPr lang="fr-FR" sz="1800" b="1" dirty="0" err="1"/>
              <a:t>A</a:t>
            </a:r>
            <a:r>
              <a:rPr lang="fr-FR" sz="1800" b="1" dirty="0" err="1" smtClean="0"/>
              <a:t>cceleration</a:t>
            </a:r>
            <a:r>
              <a:rPr lang="fr-FR" sz="1800" b="1" dirty="0" smtClean="0"/>
              <a:t> </a:t>
            </a:r>
            <a:r>
              <a:rPr lang="fr-FR" sz="1800" b="1" dirty="0" err="1" smtClean="0"/>
              <a:t>Platforms</a:t>
            </a:r>
            <a:r>
              <a:rPr lang="fr-FR" sz="1800" b="1" dirty="0" smtClean="0"/>
              <a:t> </a:t>
            </a:r>
            <a:r>
              <a:rPr lang="fr-FR" sz="1800" b="1" dirty="0" err="1" smtClean="0"/>
              <a:t>through</a:t>
            </a:r>
            <a:r>
              <a:rPr lang="fr-FR" sz="1800" b="1" dirty="0" smtClean="0"/>
              <a:t> </a:t>
            </a:r>
            <a:r>
              <a:rPr lang="fr-FR" sz="1800" b="1" dirty="0" err="1" smtClean="0"/>
              <a:t>inclusiveness</a:t>
            </a:r>
            <a:r>
              <a:rPr lang="fr-FR" sz="1800" b="1" dirty="0" smtClean="0"/>
              <a:t>, </a:t>
            </a:r>
            <a:r>
              <a:rPr lang="fr-FR" sz="1800" b="1" dirty="0" err="1" smtClean="0"/>
              <a:t>knowledge</a:t>
            </a:r>
            <a:r>
              <a:rPr lang="fr-FR" sz="1800" b="1" dirty="0" smtClean="0"/>
              <a:t> exchange and training actions.</a:t>
            </a:r>
            <a:endParaRPr lang="fr-FR" sz="1800" b="1" u="sng" dirty="0"/>
          </a:p>
        </p:txBody>
      </p:sp>
      <p:sp>
        <p:nvSpPr>
          <p:cNvPr id="5" name="Espace réservé du pied de page 4"/>
          <p:cNvSpPr>
            <a:spLocks noGrp="1"/>
          </p:cNvSpPr>
          <p:nvPr>
            <p:ph type="ftr" sz="quarter" idx="11"/>
          </p:nvPr>
        </p:nvSpPr>
        <p:spPr/>
        <p:txBody>
          <a:bodyPr/>
          <a:lstStyle/>
          <a:p>
            <a:r>
              <a:rPr lang="en-US" smtClean="0"/>
              <a:t>Brussels, Belgium</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pPr/>
              <a:t>12</a:t>
            </a:fld>
            <a:endParaRPr lang="en-US" dirty="0"/>
          </a:p>
        </p:txBody>
      </p:sp>
      <p:sp>
        <p:nvSpPr>
          <p:cNvPr id="7" name="Espace réservé de la date 6"/>
          <p:cNvSpPr>
            <a:spLocks noGrp="1"/>
          </p:cNvSpPr>
          <p:nvPr>
            <p:ph type="dt" sz="half" idx="10"/>
          </p:nvPr>
        </p:nvSpPr>
        <p:spPr/>
        <p:txBody>
          <a:bodyPr/>
          <a:lstStyle/>
          <a:p>
            <a:r>
              <a:rPr lang="en-US" smtClean="0"/>
              <a:t>03/10/2023</a:t>
            </a:r>
            <a:endParaRPr lang="en-US" dirty="0"/>
          </a:p>
        </p:txBody>
      </p:sp>
      <p:sp>
        <p:nvSpPr>
          <p:cNvPr id="16" name="Title 36">
            <a:extLst>
              <a:ext uri="{FF2B5EF4-FFF2-40B4-BE49-F238E27FC236}">
                <a16:creationId xmlns:a16="http://schemas.microsoft.com/office/drawing/2014/main" id="{DD48C8EC-56C5-4A2A-BB21-811BC510040A}"/>
              </a:ext>
            </a:extLst>
          </p:cNvPr>
          <p:cNvSpPr txBox="1">
            <a:spLocks/>
          </p:cNvSpPr>
          <p:nvPr/>
        </p:nvSpPr>
        <p:spPr>
          <a:xfrm>
            <a:off x="1075900" y="4770119"/>
            <a:ext cx="3097320" cy="978408"/>
          </a:xfrm>
          <a:prstGeom prst="rect">
            <a:avLst/>
          </a:prstGeom>
          <a:noFill/>
        </p:spPr>
        <p:txBody>
          <a:bodyPr anchor="ctr"/>
          <a:lstStyle>
            <a:lvl1pPr algn="l" defTabSz="914400" rtl="0" eaLnBrk="1" latinLnBrk="0" hangingPunct="1">
              <a:lnSpc>
                <a:spcPct val="90000"/>
              </a:lnSpc>
              <a:spcBef>
                <a:spcPct val="0"/>
              </a:spcBef>
              <a:buNone/>
              <a:defRPr sz="3200" kern="1200" cap="all" spc="200" baseline="0">
                <a:solidFill>
                  <a:schemeClr val="accent4"/>
                </a:solidFill>
                <a:latin typeface="+mj-lt"/>
                <a:ea typeface="+mj-ea"/>
                <a:cs typeface="+mj-cs"/>
              </a:defRPr>
            </a:lvl1pPr>
          </a:lstStyle>
          <a:p>
            <a:r>
              <a:rPr lang="en-US" b="1" dirty="0" smtClean="0">
                <a:solidFill>
                  <a:srgbClr val="FF0000"/>
                </a:solidFill>
                <a:effectLst>
                  <a:outerShdw blurRad="38100" dist="38100" dir="2700000" algn="tl">
                    <a:srgbClr val="000000">
                      <a:alpha val="43137"/>
                    </a:srgbClr>
                  </a:outerShdw>
                </a:effectLst>
              </a:rPr>
              <a:t>Let’s begin!</a:t>
            </a:r>
            <a:endParaRPr lang="en-US"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179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61440" y="224289"/>
            <a:ext cx="10515600" cy="567873"/>
          </a:xfrm>
        </p:spPr>
        <p:txBody>
          <a:bodyPr/>
          <a:lstStyle/>
          <a:p>
            <a:r>
              <a:rPr lang="fr-FR" b="1" dirty="0" smtClean="0">
                <a:effectLst>
                  <a:outerShdw blurRad="38100" dist="38100" dir="2700000" algn="tl">
                    <a:srgbClr val="000000">
                      <a:alpha val="43137"/>
                    </a:srgbClr>
                  </a:outerShdw>
                </a:effectLst>
              </a:rPr>
              <a:t>Action chair candidate</a:t>
            </a:r>
            <a:endParaRPr lang="en-US" b="1" dirty="0">
              <a:effectLst>
                <a:outerShdw blurRad="38100" dist="38100" dir="2700000" algn="tl">
                  <a:srgbClr val="000000">
                    <a:alpha val="43137"/>
                  </a:srgbClr>
                </a:outerShdw>
              </a:effectLst>
            </a:endParaRPr>
          </a:p>
        </p:txBody>
      </p:sp>
      <p:sp>
        <p:nvSpPr>
          <p:cNvPr id="3" name="Espace réservé de la date 2"/>
          <p:cNvSpPr>
            <a:spLocks noGrp="1"/>
          </p:cNvSpPr>
          <p:nvPr>
            <p:ph type="dt" sz="half" idx="10"/>
          </p:nvPr>
        </p:nvSpPr>
        <p:spPr/>
        <p:txBody>
          <a:bodyPr/>
          <a:lstStyle/>
          <a:p>
            <a:r>
              <a:rPr lang="en-US" smtClean="0"/>
              <a:t>03/10/2023</a:t>
            </a:r>
            <a:endParaRPr lang="en-US" dirty="0"/>
          </a:p>
        </p:txBody>
      </p:sp>
      <p:sp>
        <p:nvSpPr>
          <p:cNvPr id="4" name="Espace réservé du pied de page 3"/>
          <p:cNvSpPr>
            <a:spLocks noGrp="1"/>
          </p:cNvSpPr>
          <p:nvPr>
            <p:ph type="ftr" sz="quarter" idx="11"/>
          </p:nvPr>
        </p:nvSpPr>
        <p:spPr/>
        <p:txBody>
          <a:bodyPr/>
          <a:lstStyle/>
          <a:p>
            <a:r>
              <a:rPr lang="en-US" smtClean="0"/>
              <a:t>Brussels, Belgium</a:t>
            </a:r>
            <a:endParaRPr lang="en-US" dirty="0"/>
          </a:p>
        </p:txBody>
      </p:sp>
      <p:sp>
        <p:nvSpPr>
          <p:cNvPr id="5" name="Espace réservé du numéro de diapositive 4"/>
          <p:cNvSpPr>
            <a:spLocks noGrp="1"/>
          </p:cNvSpPr>
          <p:nvPr>
            <p:ph type="sldNum" sz="quarter" idx="12"/>
          </p:nvPr>
        </p:nvSpPr>
        <p:spPr/>
        <p:txBody>
          <a:bodyPr/>
          <a:lstStyle/>
          <a:p>
            <a:fld id="{F91729D4-A164-47A3-830D-E792BCE699E4}" type="slidenum">
              <a:rPr lang="en-US" smtClean="0"/>
              <a:t>13</a:t>
            </a:fld>
            <a:endParaRPr lang="en-US" dirty="0"/>
          </a:p>
        </p:txBody>
      </p:sp>
      <p:sp>
        <p:nvSpPr>
          <p:cNvPr id="6" name="Text Placeholder 23">
            <a:extLst>
              <a:ext uri="{FF2B5EF4-FFF2-40B4-BE49-F238E27FC236}">
                <a16:creationId xmlns:a16="http://schemas.microsoft.com/office/drawing/2014/main" id="{B127C79B-F024-434C-825D-15CEE80923F4}"/>
              </a:ext>
            </a:extLst>
          </p:cNvPr>
          <p:cNvSpPr txBox="1">
            <a:spLocks/>
          </p:cNvSpPr>
          <p:nvPr/>
        </p:nvSpPr>
        <p:spPr>
          <a:xfrm>
            <a:off x="3204754" y="1062039"/>
            <a:ext cx="8420826" cy="18855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smtClean="0"/>
              <a:t>Name: Sawako (Saco) Nakamae</a:t>
            </a:r>
          </a:p>
          <a:p>
            <a:pPr marL="0" indent="0">
              <a:buNone/>
            </a:pPr>
            <a:r>
              <a:rPr lang="en-US" sz="2000" b="1" dirty="0" smtClean="0"/>
              <a:t>Affiliation: </a:t>
            </a:r>
            <a:r>
              <a:rPr lang="en-US" sz="2000" dirty="0"/>
              <a:t>Commissariat à </a:t>
            </a:r>
            <a:r>
              <a:rPr lang="en-US" sz="2000" dirty="0" err="1"/>
              <a:t>l’Energie</a:t>
            </a:r>
            <a:r>
              <a:rPr lang="en-US" sz="2000" dirty="0"/>
              <a:t> </a:t>
            </a:r>
            <a:r>
              <a:rPr lang="en-US" sz="2000" dirty="0" err="1"/>
              <a:t>Atomique</a:t>
            </a:r>
            <a:r>
              <a:rPr lang="en-US" sz="2000" dirty="0"/>
              <a:t> et aux Energies </a:t>
            </a:r>
            <a:r>
              <a:rPr lang="en-US" sz="2000" dirty="0" smtClean="0"/>
              <a:t>Alternatives </a:t>
            </a:r>
            <a:r>
              <a:rPr lang="en-US" sz="2000" dirty="0"/>
              <a:t>Saclay, France</a:t>
            </a:r>
            <a:endParaRPr lang="en-US" sz="2000" b="1" dirty="0" smtClean="0"/>
          </a:p>
          <a:p>
            <a:r>
              <a:rPr lang="en-US" sz="2000" dirty="0" smtClean="0"/>
              <a:t>Solid State Physics </a:t>
            </a:r>
            <a:r>
              <a:rPr lang="en-US" sz="2000" dirty="0" smtClean="0"/>
              <a:t>D</a:t>
            </a:r>
            <a:r>
              <a:rPr lang="en-US" sz="2000" dirty="0" smtClean="0"/>
              <a:t>ept. </a:t>
            </a:r>
            <a:endParaRPr lang="en-US" sz="2000" dirty="0"/>
          </a:p>
          <a:p>
            <a:r>
              <a:rPr lang="en-US" sz="2000" dirty="0" smtClean="0"/>
              <a:t>Head of Out-of-Equilibrium</a:t>
            </a:r>
            <a:r>
              <a:rPr lang="en-US" sz="2000" dirty="0" smtClean="0"/>
              <a:t>, Energy and Complexity </a:t>
            </a:r>
            <a:r>
              <a:rPr lang="en-US" sz="2000" dirty="0" smtClean="0"/>
              <a:t>Lab </a:t>
            </a:r>
            <a:endParaRPr lang="en-US" sz="2000" dirty="0" smtClean="0"/>
          </a:p>
        </p:txBody>
      </p:sp>
      <p:pic>
        <p:nvPicPr>
          <p:cNvPr id="1026" name="Picture 2" descr="1a8dc894-f70c-4128-a6e2-6fc3f1183c2c@ms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960" y="494165"/>
            <a:ext cx="2209800" cy="241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23">
            <a:extLst>
              <a:ext uri="{FF2B5EF4-FFF2-40B4-BE49-F238E27FC236}">
                <a16:creationId xmlns:a16="http://schemas.microsoft.com/office/drawing/2014/main" id="{B127C79B-F024-434C-825D-15CEE80923F4}"/>
              </a:ext>
            </a:extLst>
          </p:cNvPr>
          <p:cNvSpPr txBox="1">
            <a:spLocks/>
          </p:cNvSpPr>
          <p:nvPr/>
        </p:nvSpPr>
        <p:spPr>
          <a:xfrm>
            <a:off x="457200" y="3035728"/>
            <a:ext cx="11419840" cy="3415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smtClean="0"/>
              <a:t>Expertise</a:t>
            </a:r>
            <a:r>
              <a:rPr lang="en-US" sz="2000" b="1" dirty="0" smtClean="0"/>
              <a:t>: </a:t>
            </a:r>
            <a:r>
              <a:rPr lang="en-US" sz="2000" dirty="0" smtClean="0"/>
              <a:t>Experimental Condensed Matter Physics (Magnetism, Irreversible thermodynamics, Thermoelectricity, Complex fluids)</a:t>
            </a:r>
          </a:p>
          <a:p>
            <a:pPr marL="0" indent="0">
              <a:buNone/>
            </a:pPr>
            <a:r>
              <a:rPr lang="fr-FR" sz="2000" b="1" dirty="0" err="1" smtClean="0"/>
              <a:t>Previous</a:t>
            </a:r>
            <a:r>
              <a:rPr lang="fr-FR" sz="2000" b="1" dirty="0" smtClean="0"/>
              <a:t> </a:t>
            </a:r>
            <a:r>
              <a:rPr lang="fr-FR" sz="2000" b="1" dirty="0" err="1" smtClean="0"/>
              <a:t>experience</a:t>
            </a:r>
            <a:r>
              <a:rPr lang="fr-FR" sz="2000" b="1" dirty="0" smtClean="0"/>
              <a:t> </a:t>
            </a:r>
            <a:r>
              <a:rPr lang="fr-FR" sz="2000" b="1" dirty="0" err="1" smtClean="0"/>
              <a:t>with</a:t>
            </a:r>
            <a:r>
              <a:rPr lang="fr-FR" sz="2000" b="1" dirty="0" smtClean="0"/>
              <a:t> COST: </a:t>
            </a:r>
            <a:r>
              <a:rPr lang="fr-FR" sz="2000" dirty="0" err="1" smtClean="0"/>
              <a:t>NanoUpTake</a:t>
            </a:r>
            <a:r>
              <a:rPr lang="fr-FR" sz="2000" dirty="0" smtClean="0"/>
              <a:t> (MC </a:t>
            </a:r>
            <a:r>
              <a:rPr lang="fr-FR" sz="2000" dirty="0" err="1" smtClean="0"/>
              <a:t>member</a:t>
            </a:r>
            <a:r>
              <a:rPr lang="fr-FR" sz="2000" dirty="0" smtClean="0"/>
              <a:t>) CA15119</a:t>
            </a:r>
          </a:p>
          <a:p>
            <a:pPr marL="0" indent="0">
              <a:buNone/>
            </a:pPr>
            <a:r>
              <a:rPr lang="fr-FR" sz="2000" b="1" dirty="0" err="1" smtClean="0"/>
              <a:t>Membership</a:t>
            </a:r>
            <a:r>
              <a:rPr lang="fr-FR" sz="2000" b="1" dirty="0" smtClean="0"/>
              <a:t> &amp; </a:t>
            </a:r>
            <a:r>
              <a:rPr lang="fr-FR" sz="2000" b="1" dirty="0" err="1" smtClean="0"/>
              <a:t>other</a:t>
            </a:r>
            <a:r>
              <a:rPr lang="fr-FR" sz="2000" b="1" dirty="0" smtClean="0"/>
              <a:t> positions</a:t>
            </a:r>
            <a:r>
              <a:rPr lang="fr-FR" sz="2000" dirty="0" smtClean="0"/>
              <a:t>: </a:t>
            </a:r>
          </a:p>
          <a:p>
            <a:r>
              <a:rPr lang="fr-FR" sz="2000" dirty="0" smtClean="0"/>
              <a:t>EERA/AMPEA (Advanced </a:t>
            </a:r>
            <a:r>
              <a:rPr lang="fr-FR" sz="2000" dirty="0" err="1"/>
              <a:t>M</a:t>
            </a:r>
            <a:r>
              <a:rPr lang="fr-FR" sz="2000" dirty="0" err="1" smtClean="0"/>
              <a:t>aterial</a:t>
            </a:r>
            <a:r>
              <a:rPr lang="fr-FR" sz="2000" dirty="0" smtClean="0"/>
              <a:t> </a:t>
            </a:r>
            <a:r>
              <a:rPr lang="fr-FR" sz="2000" dirty="0" smtClean="0"/>
              <a:t>and </a:t>
            </a:r>
            <a:r>
              <a:rPr lang="fr-FR" sz="2000" dirty="0" err="1"/>
              <a:t>P</a:t>
            </a:r>
            <a:r>
              <a:rPr lang="fr-FR" sz="2000" dirty="0" err="1" smtClean="0"/>
              <a:t>rocesses</a:t>
            </a:r>
            <a:r>
              <a:rPr lang="fr-FR" sz="2000" dirty="0" smtClean="0"/>
              <a:t> </a:t>
            </a:r>
            <a:r>
              <a:rPr lang="fr-FR" sz="2000" dirty="0" smtClean="0"/>
              <a:t>for </a:t>
            </a:r>
            <a:r>
              <a:rPr lang="fr-FR" sz="2000" dirty="0" err="1"/>
              <a:t>E</a:t>
            </a:r>
            <a:r>
              <a:rPr lang="fr-FR" sz="2000" dirty="0" err="1" smtClean="0"/>
              <a:t>nergy</a:t>
            </a:r>
            <a:r>
              <a:rPr lang="fr-FR" sz="2000" dirty="0" smtClean="0"/>
              <a:t> </a:t>
            </a:r>
            <a:r>
              <a:rPr lang="fr-FR" sz="2000" dirty="0" smtClean="0"/>
              <a:t>Applications)</a:t>
            </a:r>
          </a:p>
          <a:p>
            <a:r>
              <a:rPr lang="fr-FR" sz="2000" dirty="0" smtClean="0"/>
              <a:t>French </a:t>
            </a:r>
            <a:r>
              <a:rPr lang="fr-FR" sz="2000" dirty="0" err="1" smtClean="0"/>
              <a:t>Thermoelectricity</a:t>
            </a:r>
            <a:r>
              <a:rPr lang="fr-FR" sz="2000" dirty="0" smtClean="0"/>
              <a:t> </a:t>
            </a:r>
            <a:r>
              <a:rPr lang="fr-FR" sz="2000" dirty="0" err="1"/>
              <a:t>R</a:t>
            </a:r>
            <a:r>
              <a:rPr lang="fr-FR" sz="2000" dirty="0" err="1" smtClean="0"/>
              <a:t>esearch</a:t>
            </a:r>
            <a:r>
              <a:rPr lang="fr-FR" sz="2000" dirty="0" smtClean="0"/>
              <a:t> Group </a:t>
            </a:r>
            <a:r>
              <a:rPr lang="fr-FR" sz="2000" dirty="0" smtClean="0"/>
              <a:t>(GDR thermoélectricité)</a:t>
            </a:r>
          </a:p>
          <a:p>
            <a:r>
              <a:rPr lang="fr-FR" sz="2000" dirty="0" err="1" smtClean="0"/>
              <a:t>Instructor</a:t>
            </a:r>
            <a:r>
              <a:rPr lang="fr-FR" sz="2000" dirty="0"/>
              <a:t>: Ecole Supérieure </a:t>
            </a:r>
            <a:r>
              <a:rPr lang="fr-FR" sz="2000" dirty="0" smtClean="0"/>
              <a:t>d'Ingénieurs Léonard </a:t>
            </a:r>
            <a:r>
              <a:rPr lang="fr-FR" sz="2000" dirty="0"/>
              <a:t>de Vinci </a:t>
            </a:r>
            <a:r>
              <a:rPr lang="fr-FR" sz="2000" dirty="0" smtClean="0"/>
              <a:t>(Thermal </a:t>
            </a:r>
            <a:r>
              <a:rPr lang="fr-FR" sz="2000" dirty="0" err="1" smtClean="0"/>
              <a:t>energy</a:t>
            </a:r>
            <a:r>
              <a:rPr lang="fr-FR" sz="2000" dirty="0" smtClean="0"/>
              <a:t> </a:t>
            </a:r>
            <a:r>
              <a:rPr lang="fr-FR" sz="2000" dirty="0" err="1" smtClean="0"/>
              <a:t>storage</a:t>
            </a:r>
            <a:r>
              <a:rPr lang="fr-FR" sz="2000" dirty="0" smtClean="0"/>
              <a:t>)</a:t>
            </a:r>
          </a:p>
          <a:p>
            <a:pPr marL="0" indent="0">
              <a:buNone/>
            </a:pPr>
            <a:r>
              <a:rPr lang="en-US" sz="2000" b="1" dirty="0" smtClean="0"/>
              <a:t>My motivation: </a:t>
            </a:r>
            <a:r>
              <a:rPr lang="en-US" sz="2000" dirty="0" smtClean="0"/>
              <a:t>With secondary proposers, built EU-MACE to bring CET solution through Science &amp; Technology (rupture materials). We must all play our part!</a:t>
            </a:r>
            <a:endParaRPr lang="fr-FR" sz="2000" dirty="0"/>
          </a:p>
        </p:txBody>
      </p:sp>
    </p:spTree>
    <p:extLst>
      <p:ext uri="{BB962C8B-B14F-4D97-AF65-F5344CB8AC3E}">
        <p14:creationId xmlns:p14="http://schemas.microsoft.com/office/powerpoint/2010/main" val="404841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1280" y="166169"/>
            <a:ext cx="10515600" cy="567873"/>
          </a:xfrm>
        </p:spPr>
        <p:txBody>
          <a:bodyPr/>
          <a:lstStyle/>
          <a:p>
            <a:r>
              <a:rPr lang="fr-FR" b="1" dirty="0" smtClean="0">
                <a:effectLst>
                  <a:outerShdw blurRad="38100" dist="38100" dir="2700000" algn="tl">
                    <a:srgbClr val="000000">
                      <a:alpha val="43137"/>
                    </a:srgbClr>
                  </a:outerShdw>
                </a:effectLst>
              </a:rPr>
              <a:t>Action </a:t>
            </a:r>
            <a:r>
              <a:rPr lang="fr-FR" b="1" dirty="0" smtClean="0">
                <a:effectLst>
                  <a:outerShdw blurRad="38100" dist="38100" dir="2700000" algn="tl">
                    <a:srgbClr val="000000">
                      <a:alpha val="43137"/>
                    </a:srgbClr>
                  </a:outerShdw>
                </a:effectLst>
              </a:rPr>
              <a:t>VICE-chair </a:t>
            </a:r>
            <a:r>
              <a:rPr lang="fr-FR" b="1" dirty="0" smtClean="0">
                <a:effectLst>
                  <a:outerShdw blurRad="38100" dist="38100" dir="2700000" algn="tl">
                    <a:srgbClr val="000000">
                      <a:alpha val="43137"/>
                    </a:srgbClr>
                  </a:outerShdw>
                </a:effectLst>
              </a:rPr>
              <a:t>candidate</a:t>
            </a:r>
            <a:endParaRPr lang="en-US" b="1" dirty="0">
              <a:effectLst>
                <a:outerShdw blurRad="38100" dist="38100" dir="2700000" algn="tl">
                  <a:srgbClr val="000000">
                    <a:alpha val="43137"/>
                  </a:srgbClr>
                </a:outerShdw>
              </a:effectLst>
            </a:endParaRPr>
          </a:p>
        </p:txBody>
      </p:sp>
      <p:sp>
        <p:nvSpPr>
          <p:cNvPr id="3" name="Espace réservé de la date 2"/>
          <p:cNvSpPr>
            <a:spLocks noGrp="1"/>
          </p:cNvSpPr>
          <p:nvPr>
            <p:ph type="dt" sz="half" idx="10"/>
          </p:nvPr>
        </p:nvSpPr>
        <p:spPr/>
        <p:txBody>
          <a:bodyPr/>
          <a:lstStyle/>
          <a:p>
            <a:r>
              <a:rPr lang="en-US" smtClean="0"/>
              <a:t>03/10/2023</a:t>
            </a:r>
            <a:endParaRPr lang="en-US" dirty="0"/>
          </a:p>
        </p:txBody>
      </p:sp>
      <p:sp>
        <p:nvSpPr>
          <p:cNvPr id="4" name="Espace réservé du pied de page 3"/>
          <p:cNvSpPr>
            <a:spLocks noGrp="1"/>
          </p:cNvSpPr>
          <p:nvPr>
            <p:ph type="ftr" sz="quarter" idx="11"/>
          </p:nvPr>
        </p:nvSpPr>
        <p:spPr/>
        <p:txBody>
          <a:bodyPr/>
          <a:lstStyle/>
          <a:p>
            <a:r>
              <a:rPr lang="en-US" smtClean="0"/>
              <a:t>Brussels, Belgium</a:t>
            </a:r>
            <a:endParaRPr lang="en-US" dirty="0"/>
          </a:p>
        </p:txBody>
      </p:sp>
      <p:sp>
        <p:nvSpPr>
          <p:cNvPr id="5" name="Espace réservé du numéro de diapositive 4"/>
          <p:cNvSpPr>
            <a:spLocks noGrp="1"/>
          </p:cNvSpPr>
          <p:nvPr>
            <p:ph type="sldNum" sz="quarter" idx="12"/>
          </p:nvPr>
        </p:nvSpPr>
        <p:spPr/>
        <p:txBody>
          <a:bodyPr/>
          <a:lstStyle/>
          <a:p>
            <a:fld id="{F91729D4-A164-47A3-830D-E792BCE699E4}" type="slidenum">
              <a:rPr lang="en-US" smtClean="0"/>
              <a:t>14</a:t>
            </a:fld>
            <a:endParaRPr lang="en-US" dirty="0"/>
          </a:p>
        </p:txBody>
      </p:sp>
      <p:sp>
        <p:nvSpPr>
          <p:cNvPr id="6" name="Text Placeholder 23">
            <a:extLst>
              <a:ext uri="{FF2B5EF4-FFF2-40B4-BE49-F238E27FC236}">
                <a16:creationId xmlns:a16="http://schemas.microsoft.com/office/drawing/2014/main" id="{B127C79B-F024-434C-825D-15CEE80923F4}"/>
              </a:ext>
            </a:extLst>
          </p:cNvPr>
          <p:cNvSpPr txBox="1">
            <a:spLocks/>
          </p:cNvSpPr>
          <p:nvPr/>
        </p:nvSpPr>
        <p:spPr>
          <a:xfrm>
            <a:off x="725714" y="916834"/>
            <a:ext cx="8420826" cy="18855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 </a:t>
            </a:r>
            <a:endParaRPr lang="en-US" sz="2000" dirty="0" smtClean="0"/>
          </a:p>
        </p:txBody>
      </p:sp>
      <p:pic>
        <p:nvPicPr>
          <p:cNvPr id="9" name="Immagine 3"/>
          <p:cNvPicPr>
            <a:picLocks noChangeAspect="1"/>
          </p:cNvPicPr>
          <p:nvPr/>
        </p:nvPicPr>
        <p:blipFill>
          <a:blip r:embed="rId2"/>
          <a:stretch>
            <a:fillRect/>
          </a:stretch>
        </p:blipFill>
        <p:spPr>
          <a:xfrm>
            <a:off x="9513043" y="219236"/>
            <a:ext cx="1950889" cy="2633700"/>
          </a:xfrm>
          <a:prstGeom prst="rect">
            <a:avLst/>
          </a:prstGeom>
          <a:ln w="19050">
            <a:solidFill>
              <a:srgbClr val="00B050"/>
            </a:solidFill>
          </a:ln>
        </p:spPr>
      </p:pic>
      <p:sp>
        <p:nvSpPr>
          <p:cNvPr id="10" name="Rettangolo 2"/>
          <p:cNvSpPr/>
          <p:nvPr/>
        </p:nvSpPr>
        <p:spPr>
          <a:xfrm>
            <a:off x="586749" y="734791"/>
            <a:ext cx="8420826" cy="2308324"/>
          </a:xfrm>
          <a:prstGeom prst="rect">
            <a:avLst/>
          </a:prstGeom>
        </p:spPr>
        <p:txBody>
          <a:bodyPr wrap="square">
            <a:spAutoFit/>
          </a:bodyPr>
          <a:lstStyle/>
          <a:p>
            <a:pPr algn="just"/>
            <a:r>
              <a:rPr lang="en-US" b="1" dirty="0" smtClean="0"/>
              <a:t>Name/Affiliation: </a:t>
            </a:r>
            <a:r>
              <a:rPr lang="en-US" dirty="0" smtClean="0"/>
              <a:t>Monica FABRIZIO (CNR, Italy)</a:t>
            </a:r>
            <a:endParaRPr lang="en-US" dirty="0"/>
          </a:p>
          <a:p>
            <a:pPr algn="just"/>
            <a:endParaRPr lang="en-US" i="1" dirty="0" smtClean="0"/>
          </a:p>
          <a:p>
            <a:pPr algn="just"/>
            <a:r>
              <a:rPr lang="en-US" i="1" dirty="0" smtClean="0"/>
              <a:t>She </a:t>
            </a:r>
            <a:r>
              <a:rPr lang="en-US" i="1" dirty="0"/>
              <a:t>believes that COST Actions, especially EU-MACE, are essential for fostering an environment and culture grounded in cooperation, innovation, openness, independence, and scientific excellence.</a:t>
            </a:r>
          </a:p>
          <a:p>
            <a:pPr algn="just"/>
            <a:endParaRPr lang="en-US" i="1" dirty="0"/>
          </a:p>
          <a:p>
            <a:pPr algn="just"/>
            <a:r>
              <a:rPr lang="en-US" i="1" dirty="0"/>
              <a:t>Her present activities are </a:t>
            </a:r>
            <a:r>
              <a:rPr lang="en-US" i="1" dirty="0" err="1"/>
              <a:t>categorised</a:t>
            </a:r>
            <a:r>
              <a:rPr lang="en-US" i="1" dirty="0"/>
              <a:t> into three areas: (a) development and management of projects, (b) research, and (c) teaching and tutoring. </a:t>
            </a:r>
            <a:endParaRPr lang="it-IT" i="1" dirty="0"/>
          </a:p>
        </p:txBody>
      </p:sp>
      <p:sp>
        <p:nvSpPr>
          <p:cNvPr id="11" name="CasellaDiTesto 8"/>
          <p:cNvSpPr txBox="1"/>
          <p:nvPr/>
        </p:nvSpPr>
        <p:spPr>
          <a:xfrm>
            <a:off x="355600" y="3070734"/>
            <a:ext cx="11348720" cy="3416320"/>
          </a:xfrm>
          <a:prstGeom prst="rect">
            <a:avLst/>
          </a:prstGeom>
          <a:noFill/>
        </p:spPr>
        <p:txBody>
          <a:bodyPr wrap="square" rtlCol="0">
            <a:spAutoFit/>
          </a:bodyPr>
          <a:lstStyle/>
          <a:p>
            <a:pPr algn="just">
              <a:lnSpc>
                <a:spcPct val="150000"/>
              </a:lnSpc>
            </a:pPr>
            <a:r>
              <a:rPr lang="en-US" sz="1600" dirty="0"/>
              <a:t>Since 1989, as a researcher and then research manager at CNR, MF has been working on materials for energy applications in a cross-cutting area of physical chemistry and technology. MF has been responsible and coordinator of numerous R&amp;I projects funded by national and regional programs. She has been an evaluator of national, European and international R&amp;D projects. She served as an Italian point of contact for IC#6 "Clean Energy Materials" within the international Mission Innovation initiative (COP21) and is member of EERA Executive Committee. </a:t>
            </a:r>
          </a:p>
          <a:p>
            <a:pPr algn="just">
              <a:lnSpc>
                <a:spcPct val="150000"/>
              </a:lnSpc>
            </a:pPr>
            <a:r>
              <a:rPr lang="en-US" sz="1600" dirty="0"/>
              <a:t>MF has been involved from the beginning in the design of the EU-MACE Action and its articulation in the different work packages. As Vice-Chair of EU-MACE, she will be able to support the Chair in her tasks, contribute to the decisions of the Steering Committee, and provide its scientific and managerial expertise to the Action in order to implement initiatives and events under the Task on Sustainability. </a:t>
            </a:r>
            <a:endParaRPr lang="it-IT" sz="1600" dirty="0"/>
          </a:p>
        </p:txBody>
      </p:sp>
    </p:spTree>
    <p:extLst>
      <p:ext uri="{BB962C8B-B14F-4D97-AF65-F5344CB8AC3E}">
        <p14:creationId xmlns:p14="http://schemas.microsoft.com/office/powerpoint/2010/main" val="1750762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61440" y="224289"/>
            <a:ext cx="10515600" cy="567873"/>
          </a:xfrm>
        </p:spPr>
        <p:txBody>
          <a:bodyPr/>
          <a:lstStyle/>
          <a:p>
            <a:r>
              <a:rPr lang="fr-FR" b="1" dirty="0" smtClean="0">
                <a:effectLst>
                  <a:outerShdw blurRad="38100" dist="38100" dir="2700000" algn="tl">
                    <a:srgbClr val="000000">
                      <a:alpha val="43137"/>
                    </a:srgbClr>
                  </a:outerShdw>
                </a:effectLst>
              </a:rPr>
              <a:t>Grant </a:t>
            </a:r>
            <a:r>
              <a:rPr lang="fr-FR" b="1" dirty="0" err="1" smtClean="0">
                <a:effectLst>
                  <a:outerShdw blurRad="38100" dist="38100" dir="2700000" algn="tl">
                    <a:srgbClr val="000000">
                      <a:alpha val="43137"/>
                    </a:srgbClr>
                  </a:outerShdw>
                </a:effectLst>
              </a:rPr>
              <a:t>Holder</a:t>
            </a:r>
            <a:r>
              <a:rPr lang="fr-FR" b="1" dirty="0" smtClean="0">
                <a:effectLst>
                  <a:outerShdw blurRad="38100" dist="38100" dir="2700000" algn="tl">
                    <a:srgbClr val="000000">
                      <a:alpha val="43137"/>
                    </a:srgbClr>
                  </a:outerShdw>
                </a:effectLst>
              </a:rPr>
              <a:t> Institution candidate</a:t>
            </a:r>
            <a:endParaRPr lang="en-US" b="1" dirty="0">
              <a:effectLst>
                <a:outerShdw blurRad="38100" dist="38100" dir="2700000" algn="tl">
                  <a:srgbClr val="000000">
                    <a:alpha val="43137"/>
                  </a:srgbClr>
                </a:outerShdw>
              </a:effectLst>
            </a:endParaRPr>
          </a:p>
        </p:txBody>
      </p:sp>
      <p:sp>
        <p:nvSpPr>
          <p:cNvPr id="3" name="Espace réservé de la date 2"/>
          <p:cNvSpPr>
            <a:spLocks noGrp="1"/>
          </p:cNvSpPr>
          <p:nvPr>
            <p:ph type="dt" sz="half" idx="10"/>
          </p:nvPr>
        </p:nvSpPr>
        <p:spPr/>
        <p:txBody>
          <a:bodyPr/>
          <a:lstStyle/>
          <a:p>
            <a:r>
              <a:rPr lang="en-US" smtClean="0"/>
              <a:t>03/10/2023</a:t>
            </a:r>
            <a:endParaRPr lang="en-US" dirty="0"/>
          </a:p>
        </p:txBody>
      </p:sp>
      <p:sp>
        <p:nvSpPr>
          <p:cNvPr id="4" name="Espace réservé du pied de page 3"/>
          <p:cNvSpPr>
            <a:spLocks noGrp="1"/>
          </p:cNvSpPr>
          <p:nvPr>
            <p:ph type="ftr" sz="quarter" idx="11"/>
          </p:nvPr>
        </p:nvSpPr>
        <p:spPr/>
        <p:txBody>
          <a:bodyPr/>
          <a:lstStyle/>
          <a:p>
            <a:r>
              <a:rPr lang="en-US" smtClean="0"/>
              <a:t>Brussels, Belgium</a:t>
            </a:r>
            <a:endParaRPr lang="en-US" dirty="0"/>
          </a:p>
        </p:txBody>
      </p:sp>
      <p:sp>
        <p:nvSpPr>
          <p:cNvPr id="5" name="Espace réservé du numéro de diapositive 4"/>
          <p:cNvSpPr>
            <a:spLocks noGrp="1"/>
          </p:cNvSpPr>
          <p:nvPr>
            <p:ph type="sldNum" sz="quarter" idx="12"/>
          </p:nvPr>
        </p:nvSpPr>
        <p:spPr/>
        <p:txBody>
          <a:bodyPr/>
          <a:lstStyle/>
          <a:p>
            <a:fld id="{F91729D4-A164-47A3-830D-E792BCE699E4}" type="slidenum">
              <a:rPr lang="en-US" smtClean="0"/>
              <a:t>15</a:t>
            </a:fld>
            <a:endParaRPr lang="en-US" dirty="0"/>
          </a:p>
        </p:txBody>
      </p:sp>
      <p:sp>
        <p:nvSpPr>
          <p:cNvPr id="6" name="Text Placeholder 23">
            <a:extLst>
              <a:ext uri="{FF2B5EF4-FFF2-40B4-BE49-F238E27FC236}">
                <a16:creationId xmlns:a16="http://schemas.microsoft.com/office/drawing/2014/main" id="{B127C79B-F024-434C-825D-15CEE80923F4}"/>
              </a:ext>
            </a:extLst>
          </p:cNvPr>
          <p:cNvSpPr txBox="1">
            <a:spLocks/>
          </p:cNvSpPr>
          <p:nvPr/>
        </p:nvSpPr>
        <p:spPr>
          <a:xfrm>
            <a:off x="2468880" y="866887"/>
            <a:ext cx="9540240" cy="21688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smtClean="0"/>
              <a:t>Commissariat </a:t>
            </a:r>
            <a:r>
              <a:rPr lang="en-US" sz="2000" b="1" dirty="0"/>
              <a:t>à </a:t>
            </a:r>
            <a:r>
              <a:rPr lang="en-US" sz="2000" b="1" dirty="0" err="1"/>
              <a:t>l’Energie</a:t>
            </a:r>
            <a:r>
              <a:rPr lang="en-US" sz="2000" b="1" dirty="0"/>
              <a:t> </a:t>
            </a:r>
            <a:r>
              <a:rPr lang="en-US" sz="2000" b="1" dirty="0" err="1"/>
              <a:t>Atomique</a:t>
            </a:r>
            <a:r>
              <a:rPr lang="en-US" sz="2000" b="1" dirty="0"/>
              <a:t> et aux Energies </a:t>
            </a:r>
            <a:r>
              <a:rPr lang="en-US" sz="2000" b="1" dirty="0" smtClean="0"/>
              <a:t>Alternatives </a:t>
            </a:r>
            <a:r>
              <a:rPr lang="en-US" sz="2000" b="1" dirty="0"/>
              <a:t>Saclay, </a:t>
            </a:r>
            <a:r>
              <a:rPr lang="en-US" sz="2000" b="1" dirty="0" smtClean="0"/>
              <a:t>France</a:t>
            </a:r>
          </a:p>
          <a:p>
            <a:r>
              <a:rPr lang="en-US" sz="2000" dirty="0" smtClean="0"/>
              <a:t>French </a:t>
            </a:r>
            <a:r>
              <a:rPr lang="en-US" sz="2000" dirty="0"/>
              <a:t>government –funded technological research </a:t>
            </a:r>
            <a:r>
              <a:rPr lang="en-US" sz="2000" dirty="0" smtClean="0"/>
              <a:t>organization (annual budget 5.1 b€)</a:t>
            </a:r>
          </a:p>
          <a:p>
            <a:r>
              <a:rPr lang="en-US" sz="2000" dirty="0" smtClean="0"/>
              <a:t>Maintains </a:t>
            </a:r>
            <a:r>
              <a:rPr lang="en-US" sz="2000" dirty="0"/>
              <a:t>a cross-disciplinary culture of engineers and researchers, building on the synergies between fundamental and technological research.</a:t>
            </a:r>
          </a:p>
          <a:p>
            <a:r>
              <a:rPr lang="en-US" sz="2000" dirty="0"/>
              <a:t>A prominent player in the European </a:t>
            </a:r>
            <a:r>
              <a:rPr lang="en-US" sz="2000" dirty="0" smtClean="0"/>
              <a:t>research arena involved </a:t>
            </a:r>
            <a:r>
              <a:rPr lang="en-US" sz="2000" dirty="0"/>
              <a:t>in setting up collaborative projects with many partner around the world. </a:t>
            </a:r>
            <a:endParaRPr lang="en-US" sz="2000" dirty="0" smtClean="0"/>
          </a:p>
        </p:txBody>
      </p:sp>
      <p:sp>
        <p:nvSpPr>
          <p:cNvPr id="8" name="Text Placeholder 23">
            <a:extLst>
              <a:ext uri="{FF2B5EF4-FFF2-40B4-BE49-F238E27FC236}">
                <a16:creationId xmlns:a16="http://schemas.microsoft.com/office/drawing/2014/main" id="{B127C79B-F024-434C-825D-15CEE80923F4}"/>
              </a:ext>
            </a:extLst>
          </p:cNvPr>
          <p:cNvSpPr txBox="1">
            <a:spLocks/>
          </p:cNvSpPr>
          <p:nvPr/>
        </p:nvSpPr>
        <p:spPr>
          <a:xfrm>
            <a:off x="457200" y="3360848"/>
            <a:ext cx="11419840" cy="31110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CEA-Paris-Saclay &amp; IRAMIS "Saclay Institute of Matter and Radiation" </a:t>
            </a:r>
            <a:r>
              <a:rPr lang="en-US" sz="2000" b="1" dirty="0" smtClean="0"/>
              <a:t>(</a:t>
            </a:r>
            <a:r>
              <a:rPr lang="en-US" sz="2000" b="1" dirty="0"/>
              <a:t>Fundamental Research </a:t>
            </a:r>
            <a:r>
              <a:rPr lang="en-US" sz="2000" b="1" dirty="0" smtClean="0"/>
              <a:t>Division)</a:t>
            </a:r>
          </a:p>
          <a:p>
            <a:r>
              <a:rPr lang="en-US" sz="2000" dirty="0"/>
              <a:t>G</a:t>
            </a:r>
            <a:r>
              <a:rPr lang="en-US" sz="2000" dirty="0" smtClean="0"/>
              <a:t>athers </a:t>
            </a:r>
            <a:r>
              <a:rPr lang="en-US" sz="2000" dirty="0"/>
              <a:t>6 joint Research Units in association with CNRS, Ecole </a:t>
            </a:r>
            <a:r>
              <a:rPr lang="en-US" sz="2000" dirty="0" err="1"/>
              <a:t>Polytechnique</a:t>
            </a:r>
            <a:r>
              <a:rPr lang="en-US" sz="2000" dirty="0"/>
              <a:t> or </a:t>
            </a:r>
            <a:r>
              <a:rPr lang="en-US" sz="2000" dirty="0" smtClean="0"/>
              <a:t>ENSICAEN</a:t>
            </a:r>
            <a:endParaRPr lang="en-US" sz="2000" b="1" dirty="0"/>
          </a:p>
          <a:p>
            <a:r>
              <a:rPr lang="en-US" sz="2000" dirty="0" smtClean="0"/>
              <a:t>Mostly </a:t>
            </a:r>
            <a:r>
              <a:rPr lang="en-US" sz="2000" dirty="0" smtClean="0"/>
              <a:t>fundamental</a:t>
            </a:r>
            <a:r>
              <a:rPr lang="en-US" sz="2000" dirty="0"/>
              <a:t> </a:t>
            </a:r>
            <a:r>
              <a:rPr lang="en-US" sz="2000" dirty="0" smtClean="0"/>
              <a:t>but open to creation of </a:t>
            </a:r>
            <a:r>
              <a:rPr lang="en-US" sz="2000" dirty="0"/>
              <a:t>economic value and technology </a:t>
            </a:r>
            <a:r>
              <a:rPr lang="en-US" sz="2000" dirty="0" smtClean="0"/>
              <a:t>transfer in Nanoscience </a:t>
            </a:r>
            <a:r>
              <a:rPr lang="en-US" sz="2000" dirty="0"/>
              <a:t>for communication and health </a:t>
            </a:r>
            <a:r>
              <a:rPr lang="en-US" sz="2000" dirty="0" smtClean="0"/>
              <a:t>technologies, Radiation-matter interactions and low-carbon energies</a:t>
            </a:r>
          </a:p>
          <a:p>
            <a:r>
              <a:rPr lang="fr-FR" sz="2000" dirty="0" smtClean="0"/>
              <a:t>&gt; 1000 </a:t>
            </a:r>
            <a:r>
              <a:rPr lang="fr-FR" sz="2000" dirty="0" err="1" smtClean="0"/>
              <a:t>researchers</a:t>
            </a:r>
            <a:r>
              <a:rPr lang="fr-FR" sz="2000" dirty="0" smtClean="0"/>
              <a:t>, </a:t>
            </a:r>
            <a:r>
              <a:rPr lang="fr-FR" sz="2000" dirty="0" err="1" smtClean="0"/>
              <a:t>engineers</a:t>
            </a:r>
            <a:r>
              <a:rPr lang="fr-FR" sz="2000" dirty="0" smtClean="0"/>
              <a:t>, </a:t>
            </a:r>
            <a:r>
              <a:rPr lang="fr-FR" sz="2000" dirty="0" err="1" smtClean="0"/>
              <a:t>technicians</a:t>
            </a:r>
            <a:r>
              <a:rPr lang="fr-FR" sz="2000" dirty="0" smtClean="0"/>
              <a:t>, </a:t>
            </a:r>
            <a:r>
              <a:rPr lang="fr-FR" sz="2000" dirty="0" err="1" smtClean="0"/>
              <a:t>students</a:t>
            </a:r>
            <a:r>
              <a:rPr lang="fr-FR" sz="2000" dirty="0" smtClean="0"/>
              <a:t> &amp; administrative personnel</a:t>
            </a:r>
          </a:p>
          <a:p>
            <a:r>
              <a:rPr lang="fr-FR" sz="2000" dirty="0" smtClean="0"/>
              <a:t>3 </a:t>
            </a:r>
            <a:r>
              <a:rPr lang="fr-FR" sz="2000" dirty="0" err="1" smtClean="0"/>
              <a:t>members</a:t>
            </a:r>
            <a:r>
              <a:rPr lang="fr-FR" sz="2000" dirty="0" smtClean="0"/>
              <a:t> are </a:t>
            </a:r>
            <a:r>
              <a:rPr lang="fr-FR" sz="2000" dirty="0" err="1" smtClean="0"/>
              <a:t>involved</a:t>
            </a:r>
            <a:r>
              <a:rPr lang="fr-FR" sz="2000" dirty="0" smtClean="0"/>
              <a:t> in </a:t>
            </a:r>
            <a:r>
              <a:rPr lang="fr-FR" sz="2000" dirty="0" err="1" smtClean="0"/>
              <a:t>scientific</a:t>
            </a:r>
            <a:r>
              <a:rPr lang="fr-FR" sz="2000" dirty="0" smtClean="0"/>
              <a:t> actions of EU-MACE</a:t>
            </a:r>
          </a:p>
          <a:p>
            <a:r>
              <a:rPr lang="fr-FR" sz="2000" dirty="0" err="1" smtClean="0"/>
              <a:t>Among</a:t>
            </a:r>
            <a:r>
              <a:rPr lang="fr-FR" sz="2000" dirty="0" smtClean="0"/>
              <a:t> active </a:t>
            </a:r>
            <a:r>
              <a:rPr lang="fr-FR" sz="2000" dirty="0" err="1" smtClean="0"/>
              <a:t>founders</a:t>
            </a:r>
            <a:r>
              <a:rPr lang="fr-FR" sz="2000" dirty="0" smtClean="0"/>
              <a:t> of French MAP programme (DIADEM) and </a:t>
            </a:r>
            <a:r>
              <a:rPr lang="fr-FR" sz="2000" dirty="0" err="1" smtClean="0"/>
              <a:t>other</a:t>
            </a:r>
            <a:r>
              <a:rPr lang="fr-FR" sz="2000" dirty="0" smtClean="0"/>
              <a:t> initiatives</a:t>
            </a:r>
          </a:p>
          <a:p>
            <a:pPr lvl="1"/>
            <a:r>
              <a:rPr lang="fr-FR" sz="1600" dirty="0" smtClean="0"/>
              <a:t>DIAMOND (data-science and AI), QUANTIQUE (quantum </a:t>
            </a:r>
            <a:r>
              <a:rPr lang="fr-FR" sz="1600" dirty="0" err="1" smtClean="0"/>
              <a:t>computing</a:t>
            </a:r>
            <a:r>
              <a:rPr lang="fr-FR" sz="1600" dirty="0" smtClean="0"/>
              <a:t>) …. </a:t>
            </a:r>
            <a:endParaRPr lang="en-US" sz="1600" dirty="0" smtClean="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5395" y="4918077"/>
            <a:ext cx="1665605" cy="1665605"/>
          </a:xfrm>
          <a:prstGeom prst="rect">
            <a:avLst/>
          </a:prstGeom>
        </p:spPr>
      </p:pic>
      <p:pic>
        <p:nvPicPr>
          <p:cNvPr id="11" name="Image 10"/>
          <p:cNvPicPr>
            <a:picLocks noChangeAspect="1"/>
          </p:cNvPicPr>
          <p:nvPr/>
        </p:nvPicPr>
        <p:blipFill rotWithShape="1">
          <a:blip r:embed="rId3">
            <a:extLst>
              <a:ext uri="{28A0092B-C50C-407E-A947-70E740481C1C}">
                <a14:useLocalDpi xmlns:a14="http://schemas.microsoft.com/office/drawing/2010/main" val="0"/>
              </a:ext>
            </a:extLst>
          </a:blip>
          <a:srcRect r="62835"/>
          <a:stretch/>
        </p:blipFill>
        <p:spPr>
          <a:xfrm>
            <a:off x="680720" y="626775"/>
            <a:ext cx="1361440" cy="1324532"/>
          </a:xfrm>
          <a:prstGeom prst="rect">
            <a:avLst/>
          </a:prstGeom>
        </p:spPr>
      </p:pic>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36948"/>
          <a:stretch/>
        </p:blipFill>
        <p:spPr>
          <a:xfrm>
            <a:off x="300253" y="1981200"/>
            <a:ext cx="2122373" cy="1217088"/>
          </a:xfrm>
          <a:prstGeom prst="rect">
            <a:avLst/>
          </a:prstGeom>
        </p:spPr>
      </p:pic>
    </p:spTree>
    <p:extLst>
      <p:ext uri="{BB962C8B-B14F-4D97-AF65-F5344CB8AC3E}">
        <p14:creationId xmlns:p14="http://schemas.microsoft.com/office/powerpoint/2010/main" val="3625344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0048" y="2444949"/>
            <a:ext cx="11541760" cy="3970318"/>
          </a:xfrm>
          <a:prstGeom prst="rect">
            <a:avLst/>
          </a:prstGeom>
          <a:ln>
            <a:solidFill>
              <a:schemeClr val="accent2"/>
            </a:solidFill>
          </a:ln>
        </p:spPr>
        <p:txBody>
          <a:bodyPr wrap="square">
            <a:spAutoFit/>
          </a:bodyPr>
          <a:lstStyle/>
          <a:p>
            <a:pPr marL="342900" lvl="0" indent="-342900">
              <a:lnSpc>
                <a:spcPct val="150000"/>
              </a:lnSpc>
              <a:spcAft>
                <a:spcPts val="0"/>
              </a:spcAft>
              <a:buFont typeface="Arial" panose="020B0604020202020204" pitchFamily="34" charset="0"/>
              <a:buChar char="•"/>
            </a:pPr>
            <a:r>
              <a:rPr lang="en-GB" sz="2400" dirty="0" smtClean="0">
                <a:latin typeface="Arial" panose="020B0604020202020204" pitchFamily="34" charset="0"/>
                <a:ea typeface="Times New Roman" panose="02020603050405020304" pitchFamily="18" charset="0"/>
              </a:rPr>
              <a:t>Getting </a:t>
            </a:r>
            <a:r>
              <a:rPr lang="en-GB" sz="2400" dirty="0">
                <a:latin typeface="Arial" panose="020B0604020202020204" pitchFamily="34" charset="0"/>
                <a:ea typeface="Times New Roman" panose="02020603050405020304" pitchFamily="18" charset="0"/>
              </a:rPr>
              <a:t>to know each other (COST)</a:t>
            </a:r>
            <a:endParaRPr lang="en-US" sz="2400" dirty="0" smtClean="0">
              <a:effectLst/>
              <a:latin typeface="Calibri" panose="020F0502020204030204" pitchFamily="34" charset="0"/>
              <a:ea typeface="Yu Gothic" panose="020B0400000000000000" pitchFamily="34" charset="-128"/>
            </a:endParaRPr>
          </a:p>
          <a:p>
            <a:pPr marL="342900" lvl="0" indent="-342900">
              <a:lnSpc>
                <a:spcPct val="150000"/>
              </a:lnSpc>
              <a:spcAft>
                <a:spcPts val="0"/>
              </a:spcAft>
              <a:buFont typeface="Arial" panose="020B0604020202020204" pitchFamily="34" charset="0"/>
              <a:buChar char="•"/>
            </a:pPr>
            <a:r>
              <a:rPr lang="en-GB" sz="2400" dirty="0">
                <a:latin typeface="Arial" panose="020B0604020202020204" pitchFamily="34" charset="0"/>
                <a:ea typeface="Times New Roman" panose="02020603050405020304" pitchFamily="18" charset="0"/>
              </a:rPr>
              <a:t>COST presentation (COST)</a:t>
            </a:r>
            <a:endParaRPr lang="en-US" sz="2400" dirty="0" smtClean="0">
              <a:effectLst/>
              <a:latin typeface="Calibri" panose="020F0502020204030204" pitchFamily="34" charset="0"/>
              <a:ea typeface="Yu Gothic" panose="020B0400000000000000" pitchFamily="34" charset="-128"/>
            </a:endParaRPr>
          </a:p>
          <a:p>
            <a:pPr marL="342900" lvl="0" indent="-342900">
              <a:lnSpc>
                <a:spcPct val="150000"/>
              </a:lnSpc>
              <a:spcAft>
                <a:spcPts val="0"/>
              </a:spcAft>
              <a:buFont typeface="Arial" panose="020B0604020202020204" pitchFamily="34" charset="0"/>
              <a:buChar char="•"/>
            </a:pPr>
            <a:r>
              <a:rPr lang="en-GB" sz="2400" b="1" dirty="0">
                <a:latin typeface="Arial" panose="020B0604020202020204" pitchFamily="34" charset="0"/>
                <a:ea typeface="Times New Roman" panose="02020603050405020304" pitchFamily="18" charset="0"/>
              </a:rPr>
              <a:t>Action Chair Candidate presentation</a:t>
            </a:r>
            <a:r>
              <a:rPr lang="en-GB" sz="2400" dirty="0">
                <a:latin typeface="Arial" panose="020B0604020202020204" pitchFamily="34" charset="0"/>
                <a:ea typeface="Times New Roman" panose="02020603050405020304" pitchFamily="18" charset="0"/>
              </a:rPr>
              <a:t> (</a:t>
            </a:r>
            <a:r>
              <a:rPr lang="en-GB" sz="2400" dirty="0">
                <a:solidFill>
                  <a:srgbClr val="FF0000"/>
                </a:solidFill>
                <a:latin typeface="Arial" panose="020B0604020202020204" pitchFamily="34" charset="0"/>
                <a:ea typeface="Times New Roman" panose="02020603050405020304" pitchFamily="18" charset="0"/>
              </a:rPr>
              <a:t>Action Chair Candidate</a:t>
            </a:r>
            <a:r>
              <a:rPr lang="en-GB" sz="2400" dirty="0" smtClean="0">
                <a:latin typeface="Arial" panose="020B0604020202020204" pitchFamily="34" charset="0"/>
                <a:ea typeface="Times New Roman" panose="02020603050405020304" pitchFamily="18" charset="0"/>
              </a:rPr>
              <a:t>) – 20 minutes</a:t>
            </a:r>
            <a:endParaRPr lang="en-US" sz="2400" dirty="0" smtClean="0">
              <a:effectLst/>
              <a:latin typeface="Calibri" panose="020F0502020204030204" pitchFamily="34" charset="0"/>
              <a:ea typeface="Yu Gothic" panose="020B0400000000000000" pitchFamily="34" charset="-128"/>
            </a:endParaRPr>
          </a:p>
          <a:p>
            <a:pPr marL="342900" lvl="0" indent="-342900">
              <a:lnSpc>
                <a:spcPct val="150000"/>
              </a:lnSpc>
              <a:spcAft>
                <a:spcPts val="0"/>
              </a:spcAft>
              <a:buFont typeface="Arial" panose="020B0604020202020204" pitchFamily="34" charset="0"/>
              <a:buChar char="•"/>
            </a:pPr>
            <a:r>
              <a:rPr lang="en-GB" sz="2400" dirty="0">
                <a:latin typeface="Arial" panose="020B0604020202020204" pitchFamily="34" charset="0"/>
                <a:ea typeface="Times New Roman" panose="02020603050405020304" pitchFamily="18" charset="0"/>
              </a:rPr>
              <a:t>COST Action Café (COST</a:t>
            </a:r>
            <a:r>
              <a:rPr lang="en-GB" sz="2400" dirty="0" smtClean="0">
                <a:latin typeface="Arial" panose="020B0604020202020204" pitchFamily="34" charset="0"/>
                <a:ea typeface="Times New Roman" panose="02020603050405020304" pitchFamily="18" charset="0"/>
              </a:rPr>
              <a:t>) </a:t>
            </a:r>
            <a:r>
              <a:rPr lang="en-GB" sz="2400" dirty="0" smtClean="0">
                <a:solidFill>
                  <a:srgbClr val="FF0000"/>
                </a:solidFill>
                <a:latin typeface="Arial" panose="020B0604020202020204" pitchFamily="34" charset="0"/>
                <a:ea typeface="Times New Roman" panose="02020603050405020304" pitchFamily="18" charset="0"/>
              </a:rPr>
              <a:t>– all MCs participate </a:t>
            </a:r>
            <a:r>
              <a:rPr lang="en-GB" sz="2400" dirty="0" smtClean="0">
                <a:latin typeface="Arial" panose="020B0604020202020204" pitchFamily="34" charset="0"/>
                <a:ea typeface="Times New Roman" panose="02020603050405020304" pitchFamily="18" charset="0"/>
              </a:rPr>
              <a:t>-20 minutes </a:t>
            </a:r>
            <a:r>
              <a:rPr lang="en-GB" sz="2400" dirty="0" smtClean="0">
                <a:latin typeface="Arial" panose="020B0604020202020204" pitchFamily="34" charset="0"/>
                <a:ea typeface="Times New Roman" panose="02020603050405020304" pitchFamily="18" charset="0"/>
              </a:rPr>
              <a:t>each x (4-5)</a:t>
            </a:r>
            <a:endParaRPr lang="en-GB" sz="2400" dirty="0" smtClean="0">
              <a:latin typeface="Arial" panose="020B0604020202020204" pitchFamily="34" charset="0"/>
              <a:ea typeface="Times New Roman" panose="02020603050405020304" pitchFamily="18" charset="0"/>
            </a:endParaRPr>
          </a:p>
          <a:p>
            <a:pPr marL="342900" lvl="0" indent="-342900">
              <a:lnSpc>
                <a:spcPct val="150000"/>
              </a:lnSpc>
              <a:spcAft>
                <a:spcPts val="0"/>
              </a:spcAft>
              <a:buFont typeface="Arial" panose="020B0604020202020204" pitchFamily="34" charset="0"/>
              <a:buChar char="•"/>
            </a:pPr>
            <a:r>
              <a:rPr lang="en-GB" sz="2400" dirty="0" smtClean="0">
                <a:latin typeface="Arial" panose="020B0604020202020204" pitchFamily="34" charset="0"/>
                <a:ea typeface="Yu Gothic" panose="020B0400000000000000" pitchFamily="34" charset="-128"/>
              </a:rPr>
              <a:t>LUNCH</a:t>
            </a:r>
            <a:endParaRPr lang="en-US" sz="2400" dirty="0" smtClean="0">
              <a:effectLst/>
              <a:latin typeface="Calibri" panose="020F0502020204030204" pitchFamily="34" charset="0"/>
              <a:ea typeface="Yu Gothic" panose="020B0400000000000000" pitchFamily="34" charset="-128"/>
            </a:endParaRPr>
          </a:p>
          <a:p>
            <a:pPr marL="342900" lvl="0" indent="-342900">
              <a:lnSpc>
                <a:spcPct val="150000"/>
              </a:lnSpc>
              <a:spcAft>
                <a:spcPts val="0"/>
              </a:spcAft>
              <a:buFont typeface="Arial" panose="020B0604020202020204" pitchFamily="34" charset="0"/>
              <a:buChar char="•"/>
            </a:pPr>
            <a:r>
              <a:rPr lang="en-GB" sz="2400" b="1" dirty="0">
                <a:latin typeface="Arial" panose="020B0604020202020204" pitchFamily="34" charset="0"/>
                <a:ea typeface="Times New Roman" panose="02020603050405020304" pitchFamily="18" charset="0"/>
              </a:rPr>
              <a:t>MC Discussion &amp; Decisions</a:t>
            </a:r>
            <a:r>
              <a:rPr lang="en-GB" sz="2400" dirty="0">
                <a:latin typeface="Arial" panose="020B0604020202020204" pitchFamily="34" charset="0"/>
                <a:ea typeface="Times New Roman" panose="02020603050405020304" pitchFamily="18" charset="0"/>
              </a:rPr>
              <a:t> (</a:t>
            </a:r>
            <a:r>
              <a:rPr lang="en-GB" sz="2400" dirty="0">
                <a:solidFill>
                  <a:srgbClr val="FF0000"/>
                </a:solidFill>
                <a:latin typeface="Arial" panose="020B0604020202020204" pitchFamily="34" charset="0"/>
                <a:ea typeface="Times New Roman" panose="02020603050405020304" pitchFamily="18" charset="0"/>
              </a:rPr>
              <a:t>New elected Chair</a:t>
            </a:r>
            <a:r>
              <a:rPr lang="en-GB" sz="2400" dirty="0" smtClean="0">
                <a:latin typeface="Arial" panose="020B0604020202020204" pitchFamily="34" charset="0"/>
                <a:ea typeface="Times New Roman" panose="02020603050405020304" pitchFamily="18" charset="0"/>
              </a:rPr>
              <a:t>) – 30 minutes + as many hours as necessary</a:t>
            </a:r>
            <a:endParaRPr lang="en-US" sz="2400" dirty="0">
              <a:effectLst/>
              <a:latin typeface="Calibri" panose="020F0502020204030204" pitchFamily="34" charset="0"/>
              <a:ea typeface="Yu Gothic" panose="020B0400000000000000" pitchFamily="34" charset="-128"/>
            </a:endParaRPr>
          </a:p>
        </p:txBody>
      </p:sp>
      <p:sp>
        <p:nvSpPr>
          <p:cNvPr id="5" name="Rectangle 4"/>
          <p:cNvSpPr/>
          <p:nvPr/>
        </p:nvSpPr>
        <p:spPr>
          <a:xfrm>
            <a:off x="955041" y="353040"/>
            <a:ext cx="10391774" cy="1754326"/>
          </a:xfrm>
          <a:prstGeom prst="rect">
            <a:avLst/>
          </a:prstGeom>
        </p:spPr>
        <p:txBody>
          <a:bodyPr wrap="square">
            <a:spAutoFit/>
          </a:bodyPr>
          <a:lstStyle/>
          <a:p>
            <a:pPr algn="ctr">
              <a:spcAft>
                <a:spcPts val="0"/>
              </a:spcAft>
            </a:pPr>
            <a:r>
              <a:rPr lang="en-GB" sz="4000" dirty="0" smtClean="0">
                <a:latin typeface="Arial" panose="020B0604020202020204" pitchFamily="34" charset="0"/>
                <a:ea typeface="Yu Gothic" panose="020B0400000000000000" pitchFamily="34" charset="-128"/>
              </a:rPr>
              <a:t>What will happen on Oct. 3</a:t>
            </a:r>
            <a:r>
              <a:rPr lang="en-GB" sz="4000" baseline="30000" dirty="0" smtClean="0">
                <a:latin typeface="Arial" panose="020B0604020202020204" pitchFamily="34" charset="0"/>
                <a:ea typeface="Yu Gothic" panose="020B0400000000000000" pitchFamily="34" charset="-128"/>
              </a:rPr>
              <a:t>rd</a:t>
            </a:r>
            <a:endParaRPr lang="en-GB" sz="4000" dirty="0" smtClean="0">
              <a:latin typeface="Arial" panose="020B0604020202020204" pitchFamily="34" charset="0"/>
              <a:ea typeface="Yu Gothic" panose="020B0400000000000000" pitchFamily="34" charset="-128"/>
            </a:endParaRPr>
          </a:p>
          <a:p>
            <a:pPr algn="ctr">
              <a:spcAft>
                <a:spcPts val="0"/>
              </a:spcAft>
            </a:pPr>
            <a:r>
              <a:rPr lang="en-GB" sz="4000" b="1" dirty="0" smtClean="0">
                <a:latin typeface="Arial" panose="020B0604020202020204" pitchFamily="34" charset="0"/>
                <a:ea typeface="Yu Gothic" panose="020B0400000000000000" pitchFamily="34" charset="-128"/>
              </a:rPr>
              <a:t>MC1s will have the following sections</a:t>
            </a:r>
            <a:r>
              <a:rPr lang="en-GB" sz="4000" dirty="0" smtClean="0">
                <a:latin typeface="Arial" panose="020B0604020202020204" pitchFamily="34" charset="0"/>
                <a:ea typeface="Yu Gothic" panose="020B0400000000000000" pitchFamily="34" charset="-128"/>
              </a:rPr>
              <a:t> </a:t>
            </a:r>
          </a:p>
          <a:p>
            <a:pPr algn="ctr">
              <a:spcAft>
                <a:spcPts val="0"/>
              </a:spcAft>
            </a:pPr>
            <a:r>
              <a:rPr lang="en-GB" sz="2800" dirty="0" smtClean="0">
                <a:latin typeface="Arial" panose="020B0604020202020204" pitchFamily="34" charset="0"/>
                <a:ea typeface="Yu Gothic" panose="020B0400000000000000" pitchFamily="34" charset="-128"/>
              </a:rPr>
              <a:t>detailed agenda not ready yet, will be distributed later </a:t>
            </a:r>
            <a:endParaRPr lang="en-US" sz="2800" dirty="0" smtClean="0">
              <a:effectLst/>
              <a:latin typeface="Calibri" panose="020F0502020204030204" pitchFamily="34" charset="0"/>
              <a:ea typeface="Yu Gothic" panose="020B0400000000000000" pitchFamily="34" charset="-128"/>
            </a:endParaRPr>
          </a:p>
        </p:txBody>
      </p:sp>
    </p:spTree>
    <p:extLst>
      <p:ext uri="{BB962C8B-B14F-4D97-AF65-F5344CB8AC3E}">
        <p14:creationId xmlns:p14="http://schemas.microsoft.com/office/powerpoint/2010/main" val="4099809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1401580" y="942423"/>
            <a:ext cx="4694420" cy="1124392"/>
          </a:xfrm>
        </p:spPr>
        <p:txBody>
          <a:bodyPr/>
          <a:lstStyle/>
          <a:p>
            <a:r>
              <a:rPr lang="en-US" dirty="0" smtClean="0"/>
              <a:t>Outline</a:t>
            </a:r>
            <a:endParaRPr lang="en-US" dirty="0"/>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648586" y="2228267"/>
            <a:ext cx="5579493" cy="3156533"/>
          </a:xfrm>
        </p:spPr>
        <p:txBody>
          <a:bodyPr/>
          <a:lstStyle/>
          <a:p>
            <a:r>
              <a:rPr lang="en-US" dirty="0"/>
              <a:t>•	Action Challenge</a:t>
            </a:r>
          </a:p>
          <a:p>
            <a:r>
              <a:rPr lang="en-US" dirty="0"/>
              <a:t>•	Research Coordination objectives</a:t>
            </a:r>
          </a:p>
          <a:p>
            <a:r>
              <a:rPr lang="en-US" dirty="0"/>
              <a:t>•	Capacity Building objectives</a:t>
            </a:r>
          </a:p>
          <a:p>
            <a:r>
              <a:rPr lang="en-US" dirty="0"/>
              <a:t>•	Deliverables</a:t>
            </a:r>
          </a:p>
          <a:p>
            <a:r>
              <a:rPr lang="en-US" dirty="0"/>
              <a:t>•	General Action </a:t>
            </a:r>
            <a:r>
              <a:rPr lang="en-US" dirty="0" smtClean="0"/>
              <a:t>Structure</a:t>
            </a:r>
            <a:endParaRPr lang="en-US" dirty="0"/>
          </a:p>
          <a:p>
            <a:r>
              <a:rPr lang="en-US" dirty="0"/>
              <a:t>•	</a:t>
            </a:r>
            <a:r>
              <a:rPr lang="en-US" dirty="0" smtClean="0"/>
              <a:t>Summary</a:t>
            </a:r>
            <a:endParaRPr lang="en-US" dirty="0"/>
          </a:p>
        </p:txBody>
      </p:sp>
      <p:sp>
        <p:nvSpPr>
          <p:cNvPr id="5" name="Espace réservé du pied de page 4"/>
          <p:cNvSpPr>
            <a:spLocks noGrp="1"/>
          </p:cNvSpPr>
          <p:nvPr>
            <p:ph type="ftr" sz="quarter" idx="11"/>
          </p:nvPr>
        </p:nvSpPr>
        <p:spPr/>
        <p:txBody>
          <a:bodyPr/>
          <a:lstStyle/>
          <a:p>
            <a:r>
              <a:rPr lang="en-US" smtClean="0"/>
              <a:t>Brussels, Belgium</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3</a:t>
            </a:fld>
            <a:endParaRPr lang="en-US" dirty="0"/>
          </a:p>
        </p:txBody>
      </p:sp>
      <p:sp>
        <p:nvSpPr>
          <p:cNvPr id="10" name="Espace réservé de la date 9"/>
          <p:cNvSpPr>
            <a:spLocks noGrp="1"/>
          </p:cNvSpPr>
          <p:nvPr>
            <p:ph type="dt" sz="half" idx="10"/>
          </p:nvPr>
        </p:nvSpPr>
        <p:spPr/>
        <p:txBody>
          <a:bodyPr/>
          <a:lstStyle/>
          <a:p>
            <a:r>
              <a:rPr lang="en-US" smtClean="0"/>
              <a:t>03/10/2023</a:t>
            </a:r>
            <a:endParaRPr lang="en-US" dirty="0"/>
          </a:p>
        </p:txBody>
      </p:sp>
      <p:sp>
        <p:nvSpPr>
          <p:cNvPr id="7" name="Rectangle 6"/>
          <p:cNvSpPr/>
          <p:nvPr/>
        </p:nvSpPr>
        <p:spPr>
          <a:xfrm>
            <a:off x="955041" y="353040"/>
            <a:ext cx="10391774" cy="523220"/>
          </a:xfrm>
          <a:prstGeom prst="rect">
            <a:avLst/>
          </a:prstGeom>
        </p:spPr>
        <p:txBody>
          <a:bodyPr wrap="square">
            <a:spAutoFit/>
          </a:bodyPr>
          <a:lstStyle/>
          <a:p>
            <a:pPr algn="ctr">
              <a:spcAft>
                <a:spcPts val="0"/>
              </a:spcAft>
            </a:pPr>
            <a:r>
              <a:rPr lang="fr-FR" sz="2800" dirty="0" smtClean="0">
                <a:effectLst/>
                <a:latin typeface="Calibri" panose="020F0502020204030204" pitchFamily="34" charset="0"/>
                <a:ea typeface="Yu Gothic" panose="020B0400000000000000" pitchFamily="34" charset="-128"/>
              </a:rPr>
              <a:t>EU-MACE Action Chair </a:t>
            </a:r>
            <a:r>
              <a:rPr lang="fr-FR" sz="2800" dirty="0" err="1" smtClean="0">
                <a:effectLst/>
                <a:latin typeface="Calibri" panose="020F0502020204030204" pitchFamily="34" charset="0"/>
                <a:ea typeface="Yu Gothic" panose="020B0400000000000000" pitchFamily="34" charset="-128"/>
              </a:rPr>
              <a:t>presentation</a:t>
            </a:r>
            <a:endParaRPr lang="en-US" sz="2800" dirty="0" smtClean="0">
              <a:effectLst/>
              <a:latin typeface="Calibri" panose="020F0502020204030204" pitchFamily="34" charset="0"/>
              <a:ea typeface="Yu Gothic" panose="020B0400000000000000" pitchFamily="34" charset="-128"/>
            </a:endParaRPr>
          </a:p>
        </p:txBody>
      </p:sp>
    </p:spTree>
    <p:extLst>
      <p:ext uri="{BB962C8B-B14F-4D97-AF65-F5344CB8AC3E}">
        <p14:creationId xmlns:p14="http://schemas.microsoft.com/office/powerpoint/2010/main" val="2060042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3680" y="284503"/>
            <a:ext cx="10393680" cy="6187439"/>
          </a:xfrm>
          <a:prstGeom prst="rect">
            <a:avLst/>
          </a:prstGeom>
          <a:blipFill dpi="0" rotWithShape="1">
            <a:blip r:embed="rId2">
              <a:alphaModFix amt="21000"/>
              <a:extLst>
                <a:ext uri="{28A0092B-C50C-407E-A947-70E740481C1C}">
                  <a14:useLocalDpi xmlns:a14="http://schemas.microsoft.com/office/drawing/2010/main" val="0"/>
                </a:ext>
              </a:extLst>
            </a:blip>
            <a:srcRect/>
            <a:stretch>
              <a:fillRect l="-368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re 2"/>
          <p:cNvSpPr>
            <a:spLocks noGrp="1"/>
          </p:cNvSpPr>
          <p:nvPr>
            <p:ph type="title"/>
          </p:nvPr>
        </p:nvSpPr>
        <p:spPr>
          <a:xfrm>
            <a:off x="6169979" y="4754608"/>
            <a:ext cx="6022021" cy="882499"/>
          </a:xfrm>
        </p:spPr>
        <p:txBody>
          <a:bodyPr/>
          <a:lstStyle/>
          <a:p>
            <a:pPr>
              <a:lnSpc>
                <a:spcPct val="100000"/>
              </a:lnSpc>
            </a:pPr>
            <a:r>
              <a:rPr lang="fr-FR" dirty="0"/>
              <a:t>A</a:t>
            </a:r>
            <a:r>
              <a:rPr lang="fr-FR" dirty="0" smtClean="0"/>
              <a:t>ction challenge</a:t>
            </a:r>
            <a:endParaRPr lang="en-US" dirty="0"/>
          </a:p>
        </p:txBody>
      </p:sp>
      <p:sp>
        <p:nvSpPr>
          <p:cNvPr id="5" name="Text Placeholder 6">
            <a:extLst>
              <a:ext uri="{FF2B5EF4-FFF2-40B4-BE49-F238E27FC236}">
                <a16:creationId xmlns:a16="http://schemas.microsoft.com/office/drawing/2014/main" id="{C558E8B1-0215-4BC8-AF46-4F9A87F2AEF8}"/>
              </a:ext>
            </a:extLst>
          </p:cNvPr>
          <p:cNvSpPr txBox="1">
            <a:spLocks/>
          </p:cNvSpPr>
          <p:nvPr/>
        </p:nvSpPr>
        <p:spPr>
          <a:xfrm>
            <a:off x="343218" y="497863"/>
            <a:ext cx="11432222" cy="1849097"/>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b="1" dirty="0" smtClean="0">
                <a:solidFill>
                  <a:schemeClr val="tx2"/>
                </a:solidFill>
                <a:effectLst>
                  <a:outerShdw blurRad="38100" dist="38100" dir="2700000" algn="tl">
                    <a:srgbClr val="000000">
                      <a:alpha val="43137"/>
                    </a:srgbClr>
                  </a:outerShdw>
                </a:effectLst>
              </a:rPr>
              <a:t>“</a:t>
            </a:r>
            <a:r>
              <a:rPr lang="en-US" b="1" i="1" dirty="0" smtClean="0">
                <a:solidFill>
                  <a:srgbClr val="FF0000"/>
                </a:solidFill>
                <a:effectLst>
                  <a:outerShdw blurRad="38100" dist="38100" dir="2700000" algn="tl">
                    <a:srgbClr val="000000">
                      <a:alpha val="43137"/>
                    </a:srgbClr>
                  </a:outerShdw>
                </a:effectLst>
              </a:rPr>
              <a:t>Systemic approach</a:t>
            </a:r>
            <a:r>
              <a:rPr lang="en-US" b="1" i="1" dirty="0" smtClean="0">
                <a:solidFill>
                  <a:schemeClr val="tx2"/>
                </a:solidFill>
                <a:effectLst>
                  <a:outerShdw blurRad="38100" dist="38100" dir="2700000" algn="tl">
                    <a:srgbClr val="000000">
                      <a:alpha val="43137"/>
                    </a:srgbClr>
                  </a:outerShdw>
                </a:effectLst>
              </a:rPr>
              <a:t> to accelerate the identification of disruptive technologies, their device level integration and de-risking along the whole production chain of low-carbon technologies based on </a:t>
            </a:r>
            <a:r>
              <a:rPr lang="en-US" b="1" i="1" dirty="0" smtClean="0">
                <a:solidFill>
                  <a:srgbClr val="FF0000"/>
                </a:solidFill>
                <a:effectLst>
                  <a:outerShdw blurRad="38100" dist="38100" dir="2700000" algn="tl">
                    <a:srgbClr val="000000">
                      <a:alpha val="43137"/>
                    </a:srgbClr>
                  </a:outerShdw>
                </a:effectLst>
              </a:rPr>
              <a:t>advanced functional materials</a:t>
            </a:r>
            <a:r>
              <a:rPr lang="en-US" b="1" dirty="0" smtClean="0">
                <a:solidFill>
                  <a:schemeClr val="tx2"/>
                </a:solidFill>
                <a:effectLst>
                  <a:outerShdw blurRad="38100" dist="38100" dir="2700000" algn="tl">
                    <a:srgbClr val="000000">
                      <a:alpha val="43137"/>
                    </a:srgbClr>
                  </a:outerShdw>
                </a:effectLst>
              </a:rPr>
              <a:t>”</a:t>
            </a:r>
            <a:endParaRPr lang="en-US" b="1" dirty="0">
              <a:solidFill>
                <a:schemeClr val="tx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60507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pour une image  10"/>
          <p:cNvPicPr>
            <a:picLocks noChangeAspect="1"/>
          </p:cNvPicPr>
          <p:nvPr/>
        </p:nvPicPr>
        <p:blipFill rotWithShape="1">
          <a:blip r:embed="rId3">
            <a:extLst>
              <a:ext uri="{28A0092B-C50C-407E-A947-70E740481C1C}">
                <a14:useLocalDpi xmlns:a14="http://schemas.microsoft.com/office/drawing/2010/main" val="0"/>
              </a:ext>
            </a:extLst>
          </a:blip>
          <a:srcRect l="-86" r="728"/>
          <a:stretch/>
        </p:blipFill>
        <p:spPr>
          <a:xfrm>
            <a:off x="399908" y="1940300"/>
            <a:ext cx="4852812" cy="4213340"/>
          </a:xfrm>
          <a:prstGeom prst="rect">
            <a:avLst/>
          </a:prstGeom>
        </p:spPr>
      </p:pic>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fr-FR" dirty="0" smtClean="0"/>
              <a:t>Action Challenges </a:t>
            </a:r>
            <a:r>
              <a:rPr lang="fr-FR" dirty="0" err="1" smtClean="0"/>
              <a:t>context</a:t>
            </a:r>
            <a:endParaRPr lang="en-US" dirty="0"/>
          </a:p>
        </p:txBody>
      </p:sp>
      <p:sp>
        <p:nvSpPr>
          <p:cNvPr id="23" name="Text Placeholder 22">
            <a:extLst>
              <a:ext uri="{FF2B5EF4-FFF2-40B4-BE49-F238E27FC236}">
                <a16:creationId xmlns:a16="http://schemas.microsoft.com/office/drawing/2014/main" id="{0E769AD8-E32B-4302-A770-0424AC0A2A3A}"/>
              </a:ext>
            </a:extLst>
          </p:cNvPr>
          <p:cNvSpPr>
            <a:spLocks noGrp="1"/>
          </p:cNvSpPr>
          <p:nvPr>
            <p:ph type="body" sz="quarter" idx="15"/>
          </p:nvPr>
        </p:nvSpPr>
        <p:spPr>
          <a:xfrm>
            <a:off x="625957" y="1578803"/>
            <a:ext cx="4626763" cy="422365"/>
          </a:xfrm>
        </p:spPr>
        <p:txBody>
          <a:bodyPr>
            <a:normAutofit/>
          </a:bodyPr>
          <a:lstStyle/>
          <a:p>
            <a:r>
              <a:rPr lang="en-US" dirty="0" smtClean="0"/>
              <a:t>State of the art: MAPs​</a:t>
            </a:r>
            <a:endParaRPr lang="en-US" dirty="0"/>
          </a:p>
        </p:txBody>
      </p:sp>
      <p:sp>
        <p:nvSpPr>
          <p:cNvPr id="6" name="Espace réservé du pied de page 5"/>
          <p:cNvSpPr>
            <a:spLocks noGrp="1"/>
          </p:cNvSpPr>
          <p:nvPr>
            <p:ph type="ftr" sz="quarter" idx="11"/>
          </p:nvPr>
        </p:nvSpPr>
        <p:spPr/>
        <p:txBody>
          <a:bodyPr/>
          <a:lstStyle/>
          <a:p>
            <a:r>
              <a:rPr lang="en-US" smtClean="0"/>
              <a:t>Brussels, Belgium</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5</a:t>
            </a:fld>
            <a:endParaRPr lang="en-US" dirty="0"/>
          </a:p>
        </p:txBody>
      </p:sp>
      <p:sp>
        <p:nvSpPr>
          <p:cNvPr id="8" name="Espace réservé de la date 7"/>
          <p:cNvSpPr>
            <a:spLocks noGrp="1"/>
          </p:cNvSpPr>
          <p:nvPr>
            <p:ph type="dt" sz="half" idx="10"/>
          </p:nvPr>
        </p:nvSpPr>
        <p:spPr/>
        <p:txBody>
          <a:bodyPr/>
          <a:lstStyle/>
          <a:p>
            <a:r>
              <a:rPr lang="en-US" smtClean="0"/>
              <a:t>03/10/2023</a:t>
            </a:r>
            <a:endParaRPr lang="en-US" dirty="0"/>
          </a:p>
        </p:txBody>
      </p:sp>
      <p:sp>
        <p:nvSpPr>
          <p:cNvPr id="15" name="ZoneTexte 14"/>
          <p:cNvSpPr txBox="1"/>
          <p:nvPr/>
        </p:nvSpPr>
        <p:spPr>
          <a:xfrm>
            <a:off x="5880338" y="2001168"/>
            <a:ext cx="5844302" cy="3831818"/>
          </a:xfrm>
          <a:prstGeom prst="rect">
            <a:avLst/>
          </a:prstGeom>
          <a:noFill/>
          <a:ln>
            <a:noFill/>
          </a:ln>
        </p:spPr>
        <p:txBody>
          <a:bodyPr wrap="square" rtlCol="0">
            <a:spAutoFit/>
          </a:bodyPr>
          <a:lstStyle/>
          <a:p>
            <a:pPr>
              <a:lnSpc>
                <a:spcPct val="150000"/>
              </a:lnSpc>
            </a:pPr>
            <a:r>
              <a:rPr lang="fr-FR" dirty="0" err="1">
                <a:effectLst>
                  <a:outerShdw blurRad="38100" dist="38100" dir="2700000" algn="tl">
                    <a:srgbClr val="000000">
                      <a:alpha val="43137"/>
                    </a:srgbClr>
                  </a:outerShdw>
                </a:effectLst>
                <a:sym typeface="Wingdings" panose="05000000000000000000" pitchFamily="2" charset="2"/>
              </a:rPr>
              <a:t>MAPs</a:t>
            </a:r>
            <a:r>
              <a:rPr lang="fr-FR" dirty="0">
                <a:effectLst>
                  <a:outerShdw blurRad="38100" dist="38100" dir="2700000" algn="tl">
                    <a:srgbClr val="000000">
                      <a:alpha val="43137"/>
                    </a:srgbClr>
                  </a:outerShdw>
                </a:effectLst>
                <a:sym typeface="Wingdings" panose="05000000000000000000" pitchFamily="2" charset="2"/>
              </a:rPr>
              <a:t> are </a:t>
            </a:r>
            <a:r>
              <a:rPr lang="fr-FR" dirty="0" err="1">
                <a:effectLst>
                  <a:outerShdw blurRad="38100" dist="38100" dir="2700000" algn="tl">
                    <a:srgbClr val="000000">
                      <a:alpha val="43137"/>
                    </a:srgbClr>
                  </a:outerShdw>
                </a:effectLst>
                <a:sym typeface="Wingdings" panose="05000000000000000000" pitchFamily="2" charset="2"/>
              </a:rPr>
              <a:t>being</a:t>
            </a:r>
            <a:r>
              <a:rPr lang="fr-FR" dirty="0">
                <a:effectLst>
                  <a:outerShdw blurRad="38100" dist="38100" dir="2700000" algn="tl">
                    <a:srgbClr val="000000">
                      <a:alpha val="43137"/>
                    </a:srgbClr>
                  </a:outerShdw>
                </a:effectLst>
                <a:sym typeface="Wingdings" panose="05000000000000000000" pitchFamily="2" charset="2"/>
              </a:rPr>
              <a:t> </a:t>
            </a:r>
            <a:r>
              <a:rPr lang="fr-FR" dirty="0" err="1">
                <a:effectLst>
                  <a:outerShdw blurRad="38100" dist="38100" dir="2700000" algn="tl">
                    <a:srgbClr val="000000">
                      <a:alpha val="43137"/>
                    </a:srgbClr>
                  </a:outerShdw>
                </a:effectLst>
                <a:sym typeface="Wingdings" panose="05000000000000000000" pitchFamily="2" charset="2"/>
              </a:rPr>
              <a:t>born</a:t>
            </a:r>
            <a:r>
              <a:rPr lang="fr-FR" dirty="0">
                <a:effectLst>
                  <a:outerShdw blurRad="38100" dist="38100" dir="2700000" algn="tl">
                    <a:srgbClr val="000000">
                      <a:alpha val="43137"/>
                    </a:srgbClr>
                  </a:outerShdw>
                </a:effectLst>
                <a:sym typeface="Wingdings" panose="05000000000000000000" pitchFamily="2" charset="2"/>
              </a:rPr>
              <a:t> all over </a:t>
            </a:r>
            <a:r>
              <a:rPr lang="fr-FR" dirty="0" smtClean="0">
                <a:effectLst>
                  <a:outerShdw blurRad="38100" dist="38100" dir="2700000" algn="tl">
                    <a:srgbClr val="000000">
                      <a:alpha val="43137"/>
                    </a:srgbClr>
                  </a:outerShdw>
                </a:effectLst>
                <a:sym typeface="Wingdings" panose="05000000000000000000" pitchFamily="2" charset="2"/>
              </a:rPr>
              <a:t>EU … </a:t>
            </a:r>
            <a:r>
              <a:rPr lang="fr-FR" i="1" dirty="0" smtClean="0">
                <a:effectLst>
                  <a:outerShdw blurRad="38100" dist="38100" dir="2700000" algn="tl">
                    <a:srgbClr val="000000">
                      <a:alpha val="43137"/>
                    </a:srgbClr>
                  </a:outerShdw>
                </a:effectLst>
                <a:sym typeface="Wingdings" panose="05000000000000000000" pitchFamily="2" charset="2"/>
              </a:rPr>
              <a:t>but….</a:t>
            </a:r>
          </a:p>
          <a:p>
            <a:pPr>
              <a:lnSpc>
                <a:spcPct val="150000"/>
              </a:lnSpc>
            </a:pPr>
            <a:r>
              <a:rPr lang="fr-FR" dirty="0" err="1" smtClean="0">
                <a:effectLst>
                  <a:outerShdw blurRad="38100" dist="38100" dir="2700000" algn="tl">
                    <a:srgbClr val="000000">
                      <a:alpha val="43137"/>
                    </a:srgbClr>
                  </a:outerShdw>
                </a:effectLst>
                <a:sym typeface="Wingdings" panose="05000000000000000000" pitchFamily="2" charset="2"/>
              </a:rPr>
              <a:t>Many</a:t>
            </a:r>
            <a:r>
              <a:rPr lang="fr-FR" dirty="0" smtClean="0">
                <a:effectLst>
                  <a:outerShdw blurRad="38100" dist="38100" dir="2700000" algn="tl">
                    <a:srgbClr val="000000">
                      <a:alpha val="43137"/>
                    </a:srgbClr>
                  </a:outerShdw>
                </a:effectLst>
                <a:sym typeface="Wingdings" panose="05000000000000000000" pitchFamily="2" charset="2"/>
              </a:rPr>
              <a:t> </a:t>
            </a:r>
            <a:r>
              <a:rPr lang="fr-FR" dirty="0" err="1" smtClean="0">
                <a:effectLst>
                  <a:outerShdw blurRad="38100" dist="38100" dir="2700000" algn="tl">
                    <a:srgbClr val="000000">
                      <a:alpha val="43137"/>
                    </a:srgbClr>
                  </a:outerShdw>
                </a:effectLst>
                <a:sym typeface="Wingdings" panose="05000000000000000000" pitchFamily="2" charset="2"/>
              </a:rPr>
              <a:t>investigators</a:t>
            </a:r>
            <a:r>
              <a:rPr lang="fr-FR" dirty="0" smtClean="0">
                <a:effectLst>
                  <a:outerShdw blurRad="38100" dist="38100" dir="2700000" algn="tl">
                    <a:srgbClr val="000000">
                      <a:alpha val="43137"/>
                    </a:srgbClr>
                  </a:outerShdw>
                </a:effectLst>
                <a:sym typeface="Wingdings" panose="05000000000000000000" pitchFamily="2" charset="2"/>
              </a:rPr>
              <a:t>/</a:t>
            </a:r>
            <a:r>
              <a:rPr lang="fr-FR" dirty="0" err="1" smtClean="0">
                <a:effectLst>
                  <a:outerShdw blurRad="38100" dist="38100" dir="2700000" algn="tl">
                    <a:srgbClr val="000000">
                      <a:alpha val="43137"/>
                    </a:srgbClr>
                  </a:outerShdw>
                </a:effectLst>
                <a:sym typeface="Wingdings" panose="05000000000000000000" pitchFamily="2" charset="2"/>
              </a:rPr>
              <a:t>labs</a:t>
            </a:r>
            <a:r>
              <a:rPr lang="fr-FR" dirty="0" smtClean="0">
                <a:effectLst>
                  <a:outerShdw blurRad="38100" dist="38100" dir="2700000" algn="tl">
                    <a:srgbClr val="000000">
                      <a:alpha val="43137"/>
                    </a:srgbClr>
                  </a:outerShdw>
                </a:effectLst>
                <a:sym typeface="Wingdings" panose="05000000000000000000" pitchFamily="2" charset="2"/>
              </a:rPr>
              <a:t> are not </a:t>
            </a:r>
            <a:r>
              <a:rPr lang="fr-FR" dirty="0" err="1" smtClean="0">
                <a:effectLst>
                  <a:outerShdw blurRad="38100" dist="38100" dir="2700000" algn="tl">
                    <a:srgbClr val="000000">
                      <a:alpha val="43137"/>
                    </a:srgbClr>
                  </a:outerShdw>
                </a:effectLst>
                <a:sym typeface="Wingdings" panose="05000000000000000000" pitchFamily="2" charset="2"/>
              </a:rPr>
              <a:t>participating</a:t>
            </a:r>
            <a:r>
              <a:rPr lang="fr-FR" dirty="0" smtClean="0">
                <a:effectLst>
                  <a:outerShdw blurRad="38100" dist="38100" dir="2700000" algn="tl">
                    <a:srgbClr val="000000">
                      <a:alpha val="43137"/>
                    </a:srgbClr>
                  </a:outerShdw>
                </a:effectLst>
                <a:sym typeface="Wingdings" panose="05000000000000000000" pitchFamily="2" charset="2"/>
              </a:rPr>
              <a:t> in MAP</a:t>
            </a:r>
          </a:p>
          <a:p>
            <a:pPr marL="742950" lvl="1" indent="-285750">
              <a:lnSpc>
                <a:spcPct val="150000"/>
              </a:lnSpc>
              <a:buFont typeface="Arial" panose="020B0604020202020204" pitchFamily="34" charset="0"/>
              <a:buChar char="•"/>
            </a:pPr>
            <a:r>
              <a:rPr lang="fr-FR" dirty="0" smtClean="0">
                <a:effectLst>
                  <a:outerShdw blurRad="38100" dist="38100" dir="2700000" algn="tl">
                    <a:srgbClr val="000000">
                      <a:alpha val="43137"/>
                    </a:srgbClr>
                  </a:outerShdw>
                </a:effectLst>
                <a:sym typeface="Wingdings" panose="05000000000000000000" pitchFamily="2" charset="2"/>
              </a:rPr>
              <a:t>Can </a:t>
            </a:r>
            <a:r>
              <a:rPr lang="fr-FR" dirty="0" err="1" smtClean="0">
                <a:effectLst>
                  <a:outerShdw blurRad="38100" dist="38100" dir="2700000" algn="tl">
                    <a:srgbClr val="000000">
                      <a:alpha val="43137"/>
                    </a:srgbClr>
                  </a:outerShdw>
                </a:effectLst>
                <a:sym typeface="Wingdings" panose="05000000000000000000" pitchFamily="2" charset="2"/>
              </a:rPr>
              <a:t>benefit</a:t>
            </a:r>
            <a:r>
              <a:rPr lang="fr-FR" dirty="0" smtClean="0">
                <a:effectLst>
                  <a:outerShdw blurRad="38100" dist="38100" dir="2700000" algn="tl">
                    <a:srgbClr val="000000">
                      <a:alpha val="43137"/>
                    </a:srgbClr>
                  </a:outerShdw>
                </a:effectLst>
                <a:sym typeface="Wingdings" panose="05000000000000000000" pitchFamily="2" charset="2"/>
              </a:rPr>
              <a:t> </a:t>
            </a:r>
            <a:r>
              <a:rPr lang="fr-FR" dirty="0" err="1" smtClean="0">
                <a:effectLst>
                  <a:outerShdw blurRad="38100" dist="38100" dir="2700000" algn="tl">
                    <a:srgbClr val="000000">
                      <a:alpha val="43137"/>
                    </a:srgbClr>
                  </a:outerShdw>
                </a:effectLst>
                <a:sym typeface="Wingdings" panose="05000000000000000000" pitchFamily="2" charset="2"/>
              </a:rPr>
              <a:t>from</a:t>
            </a:r>
            <a:r>
              <a:rPr lang="fr-FR" dirty="0" smtClean="0">
                <a:effectLst>
                  <a:outerShdw blurRad="38100" dist="38100" dir="2700000" algn="tl">
                    <a:srgbClr val="000000">
                      <a:alpha val="43137"/>
                    </a:srgbClr>
                  </a:outerShdw>
                </a:effectLst>
                <a:sym typeface="Wingdings" panose="05000000000000000000" pitchFamily="2" charset="2"/>
              </a:rPr>
              <a:t> </a:t>
            </a:r>
            <a:r>
              <a:rPr lang="fr-FR" dirty="0" err="1" smtClean="0">
                <a:effectLst>
                  <a:outerShdw blurRad="38100" dist="38100" dir="2700000" algn="tl">
                    <a:srgbClr val="000000">
                      <a:alpha val="43137"/>
                    </a:srgbClr>
                  </a:outerShdw>
                </a:effectLst>
                <a:sym typeface="Wingdings" panose="05000000000000000000" pitchFamily="2" charset="2"/>
              </a:rPr>
              <a:t>using</a:t>
            </a:r>
            <a:r>
              <a:rPr lang="fr-FR" dirty="0" smtClean="0">
                <a:effectLst>
                  <a:outerShdw blurRad="38100" dist="38100" dir="2700000" algn="tl">
                    <a:srgbClr val="000000">
                      <a:alpha val="43137"/>
                    </a:srgbClr>
                  </a:outerShdw>
                </a:effectLst>
                <a:sym typeface="Wingdings" panose="05000000000000000000" pitchFamily="2" charset="2"/>
              </a:rPr>
              <a:t> MAP</a:t>
            </a:r>
          </a:p>
          <a:p>
            <a:pPr marL="742950" lvl="1" indent="-285750">
              <a:lnSpc>
                <a:spcPct val="150000"/>
              </a:lnSpc>
              <a:buFont typeface="Arial" panose="020B0604020202020204" pitchFamily="34" charset="0"/>
              <a:buChar char="•"/>
            </a:pPr>
            <a:r>
              <a:rPr lang="fr-FR" dirty="0" err="1">
                <a:effectLst>
                  <a:outerShdw blurRad="38100" dist="38100" dir="2700000" algn="tl">
                    <a:srgbClr val="000000">
                      <a:alpha val="43137"/>
                    </a:srgbClr>
                  </a:outerShdw>
                </a:effectLst>
                <a:sym typeface="Wingdings" panose="05000000000000000000" pitchFamily="2" charset="2"/>
              </a:rPr>
              <a:t>Hold</a:t>
            </a:r>
            <a:r>
              <a:rPr lang="fr-FR" dirty="0">
                <a:effectLst>
                  <a:outerShdw blurRad="38100" dist="38100" dir="2700000" algn="tl">
                    <a:srgbClr val="000000">
                      <a:alpha val="43137"/>
                    </a:srgbClr>
                  </a:outerShdw>
                </a:effectLst>
                <a:sym typeface="Wingdings" panose="05000000000000000000" pitchFamily="2" charset="2"/>
              </a:rPr>
              <a:t> </a:t>
            </a:r>
            <a:r>
              <a:rPr lang="fr-FR" dirty="0" err="1">
                <a:effectLst>
                  <a:outerShdw blurRad="38100" dist="38100" dir="2700000" algn="tl">
                    <a:srgbClr val="000000">
                      <a:alpha val="43137"/>
                    </a:srgbClr>
                  </a:outerShdw>
                </a:effectLst>
                <a:sym typeface="Wingdings" panose="05000000000000000000" pitchFamily="2" charset="2"/>
              </a:rPr>
              <a:t>valuable</a:t>
            </a:r>
            <a:r>
              <a:rPr lang="fr-FR" dirty="0">
                <a:effectLst>
                  <a:outerShdw blurRad="38100" dist="38100" dir="2700000" algn="tl">
                    <a:srgbClr val="000000">
                      <a:alpha val="43137"/>
                    </a:srgbClr>
                  </a:outerShdw>
                </a:effectLst>
                <a:sym typeface="Wingdings" panose="05000000000000000000" pitchFamily="2" charset="2"/>
              </a:rPr>
              <a:t> data and </a:t>
            </a:r>
            <a:r>
              <a:rPr lang="fr-FR" dirty="0" err="1" smtClean="0">
                <a:effectLst>
                  <a:outerShdw blurRad="38100" dist="38100" dir="2700000" algn="tl">
                    <a:srgbClr val="000000">
                      <a:alpha val="43137"/>
                    </a:srgbClr>
                  </a:outerShdw>
                </a:effectLst>
                <a:sym typeface="Wingdings" panose="05000000000000000000" pitchFamily="2" charset="2"/>
              </a:rPr>
              <a:t>skills</a:t>
            </a:r>
            <a:endParaRPr lang="fr-FR" dirty="0" smtClean="0">
              <a:effectLst>
                <a:outerShdw blurRad="38100" dist="38100" dir="2700000" algn="tl">
                  <a:srgbClr val="000000">
                    <a:alpha val="43137"/>
                  </a:srgbClr>
                </a:outerShdw>
              </a:effectLst>
              <a:sym typeface="Wingdings" panose="05000000000000000000" pitchFamily="2" charset="2"/>
            </a:endParaRPr>
          </a:p>
          <a:p>
            <a:pPr>
              <a:lnSpc>
                <a:spcPct val="150000"/>
              </a:lnSpc>
            </a:pPr>
            <a:r>
              <a:rPr lang="fr-FR" dirty="0" err="1" smtClean="0">
                <a:effectLst>
                  <a:outerShdw blurRad="38100" dist="38100" dir="2700000" algn="tl">
                    <a:srgbClr val="000000">
                      <a:alpha val="43137"/>
                    </a:srgbClr>
                  </a:outerShdw>
                </a:effectLst>
                <a:sym typeface="Wingdings" panose="05000000000000000000" pitchFamily="2" charset="2"/>
              </a:rPr>
              <a:t>MAPs</a:t>
            </a:r>
            <a:r>
              <a:rPr lang="fr-FR" dirty="0" smtClean="0">
                <a:effectLst>
                  <a:outerShdw blurRad="38100" dist="38100" dir="2700000" algn="tl">
                    <a:srgbClr val="000000">
                      <a:alpha val="43137"/>
                    </a:srgbClr>
                  </a:outerShdw>
                </a:effectLst>
                <a:sym typeface="Wingdings" panose="05000000000000000000" pitchFamily="2" charset="2"/>
              </a:rPr>
              <a:t> are not </a:t>
            </a:r>
            <a:r>
              <a:rPr lang="fr-FR" dirty="0" err="1" smtClean="0">
                <a:effectLst>
                  <a:outerShdw blurRad="38100" dist="38100" dir="2700000" algn="tl">
                    <a:srgbClr val="000000">
                      <a:alpha val="43137"/>
                    </a:srgbClr>
                  </a:outerShdw>
                </a:effectLst>
                <a:sym typeface="Wingdings" panose="05000000000000000000" pitchFamily="2" charset="2"/>
              </a:rPr>
              <a:t>communicating</a:t>
            </a:r>
            <a:endParaRPr lang="fr-FR" dirty="0" smtClean="0">
              <a:effectLst>
                <a:outerShdw blurRad="38100" dist="38100" dir="2700000" algn="tl">
                  <a:srgbClr val="000000">
                    <a:alpha val="43137"/>
                  </a:srgbClr>
                </a:outerShdw>
              </a:effectLst>
              <a:sym typeface="Wingdings" panose="05000000000000000000" pitchFamily="2" charset="2"/>
            </a:endParaRPr>
          </a:p>
          <a:p>
            <a:pPr marL="742950" lvl="1" indent="-285750">
              <a:lnSpc>
                <a:spcPct val="150000"/>
              </a:lnSpc>
              <a:buFont typeface="Arial" panose="020B0604020202020204" pitchFamily="34" charset="0"/>
              <a:buChar char="•"/>
            </a:pPr>
            <a:r>
              <a:rPr lang="fr-FR" dirty="0" smtClean="0">
                <a:effectLst>
                  <a:outerShdw blurRad="38100" dist="38100" dir="2700000" algn="tl">
                    <a:srgbClr val="000000">
                      <a:alpha val="43137"/>
                    </a:srgbClr>
                  </a:outerShdw>
                </a:effectLst>
                <a:sym typeface="Wingdings" panose="05000000000000000000" pitchFamily="2" charset="2"/>
              </a:rPr>
              <a:t>Share best practices &amp; </a:t>
            </a:r>
            <a:r>
              <a:rPr lang="fr-FR" dirty="0" err="1" smtClean="0">
                <a:effectLst>
                  <a:outerShdw blurRad="38100" dist="38100" dir="2700000" algn="tl">
                    <a:srgbClr val="000000">
                      <a:alpha val="43137"/>
                    </a:srgbClr>
                  </a:outerShdw>
                </a:effectLst>
                <a:sym typeface="Wingdings" panose="05000000000000000000" pitchFamily="2" charset="2"/>
              </a:rPr>
              <a:t>bad</a:t>
            </a:r>
            <a:r>
              <a:rPr lang="fr-FR" dirty="0" smtClean="0">
                <a:effectLst>
                  <a:outerShdw blurRad="38100" dist="38100" dir="2700000" algn="tl">
                    <a:srgbClr val="000000">
                      <a:alpha val="43137"/>
                    </a:srgbClr>
                  </a:outerShdw>
                </a:effectLst>
                <a:sym typeface="Wingdings" panose="05000000000000000000" pitchFamily="2" charset="2"/>
              </a:rPr>
              <a:t> </a:t>
            </a:r>
            <a:r>
              <a:rPr lang="fr-FR" dirty="0" err="1" smtClean="0">
                <a:effectLst>
                  <a:outerShdw blurRad="38100" dist="38100" dir="2700000" algn="tl">
                    <a:srgbClr val="000000">
                      <a:alpha val="43137"/>
                    </a:srgbClr>
                  </a:outerShdw>
                </a:effectLst>
                <a:sym typeface="Wingdings" panose="05000000000000000000" pitchFamily="2" charset="2"/>
              </a:rPr>
              <a:t>experiences</a:t>
            </a:r>
            <a:r>
              <a:rPr lang="fr-FR" dirty="0" smtClean="0">
                <a:effectLst>
                  <a:outerShdw blurRad="38100" dist="38100" dir="2700000" algn="tl">
                    <a:srgbClr val="000000">
                      <a:alpha val="43137"/>
                    </a:srgbClr>
                  </a:outerShdw>
                </a:effectLst>
                <a:sym typeface="Wingdings" panose="05000000000000000000" pitchFamily="2" charset="2"/>
              </a:rPr>
              <a:t>, </a:t>
            </a:r>
            <a:r>
              <a:rPr lang="fr-FR" dirty="0" err="1" smtClean="0">
                <a:effectLst>
                  <a:outerShdw blurRad="38100" dist="38100" dir="2700000" algn="tl">
                    <a:srgbClr val="000000">
                      <a:alpha val="43137"/>
                    </a:srgbClr>
                  </a:outerShdw>
                </a:effectLst>
                <a:sym typeface="Wingdings" panose="05000000000000000000" pitchFamily="2" charset="2"/>
              </a:rPr>
              <a:t>complement</a:t>
            </a:r>
            <a:r>
              <a:rPr lang="fr-FR" dirty="0" smtClean="0">
                <a:effectLst>
                  <a:outerShdw blurRad="38100" dist="38100" dir="2700000" algn="tl">
                    <a:srgbClr val="000000">
                      <a:alpha val="43137"/>
                    </a:srgbClr>
                  </a:outerShdw>
                </a:effectLst>
                <a:sym typeface="Wingdings" panose="05000000000000000000" pitchFamily="2" charset="2"/>
              </a:rPr>
              <a:t> one </a:t>
            </a:r>
            <a:r>
              <a:rPr lang="fr-FR" dirty="0" err="1" smtClean="0">
                <a:effectLst>
                  <a:outerShdw blurRad="38100" dist="38100" dir="2700000" algn="tl">
                    <a:srgbClr val="000000">
                      <a:alpha val="43137"/>
                    </a:srgbClr>
                  </a:outerShdw>
                </a:effectLst>
                <a:sym typeface="Wingdings" panose="05000000000000000000" pitchFamily="2" charset="2"/>
              </a:rPr>
              <a:t>another</a:t>
            </a:r>
            <a:endParaRPr lang="fr-FR" dirty="0" smtClean="0">
              <a:effectLst>
                <a:outerShdw blurRad="38100" dist="38100" dir="2700000" algn="tl">
                  <a:srgbClr val="000000">
                    <a:alpha val="43137"/>
                  </a:srgbClr>
                </a:outerShdw>
              </a:effectLst>
              <a:sym typeface="Wingdings" panose="05000000000000000000" pitchFamily="2" charset="2"/>
            </a:endParaRPr>
          </a:p>
          <a:p>
            <a:pPr>
              <a:lnSpc>
                <a:spcPct val="150000"/>
              </a:lnSpc>
            </a:pPr>
            <a:r>
              <a:rPr lang="fr-FR" dirty="0" smtClean="0">
                <a:effectLst>
                  <a:outerShdw blurRad="38100" dist="38100" dir="2700000" algn="tl">
                    <a:srgbClr val="000000">
                      <a:alpha val="43137"/>
                    </a:srgbClr>
                  </a:outerShdw>
                </a:effectLst>
                <a:sym typeface="Wingdings" panose="05000000000000000000" pitchFamily="2" charset="2"/>
              </a:rPr>
              <a:t>New </a:t>
            </a:r>
            <a:r>
              <a:rPr lang="fr-FR" dirty="0" err="1" smtClean="0">
                <a:effectLst>
                  <a:outerShdw blurRad="38100" dist="38100" dir="2700000" algn="tl">
                    <a:srgbClr val="000000">
                      <a:alpha val="43137"/>
                    </a:srgbClr>
                  </a:outerShdw>
                </a:effectLst>
                <a:sym typeface="Wingdings" panose="05000000000000000000" pitchFamily="2" charset="2"/>
              </a:rPr>
              <a:t>advanced</a:t>
            </a:r>
            <a:r>
              <a:rPr lang="fr-FR" dirty="0" smtClean="0">
                <a:effectLst>
                  <a:outerShdw blurRad="38100" dist="38100" dir="2700000" algn="tl">
                    <a:srgbClr val="000000">
                      <a:alpha val="43137"/>
                    </a:srgbClr>
                  </a:outerShdw>
                </a:effectLst>
                <a:sym typeface="Wingdings" panose="05000000000000000000" pitchFamily="2" charset="2"/>
              </a:rPr>
              <a:t> </a:t>
            </a:r>
            <a:r>
              <a:rPr lang="fr-FR" dirty="0" err="1" smtClean="0">
                <a:effectLst>
                  <a:outerShdw blurRad="38100" dist="38100" dir="2700000" algn="tl">
                    <a:srgbClr val="000000">
                      <a:alpha val="43137"/>
                    </a:srgbClr>
                  </a:outerShdw>
                </a:effectLst>
                <a:sym typeface="Wingdings" panose="05000000000000000000" pitchFamily="2" charset="2"/>
              </a:rPr>
              <a:t>tools</a:t>
            </a:r>
            <a:r>
              <a:rPr lang="fr-FR" dirty="0" smtClean="0">
                <a:effectLst>
                  <a:outerShdw blurRad="38100" dist="38100" dir="2700000" algn="tl">
                    <a:srgbClr val="000000">
                      <a:alpha val="43137"/>
                    </a:srgbClr>
                  </a:outerShdw>
                </a:effectLst>
                <a:sym typeface="Wingdings" panose="05000000000000000000" pitchFamily="2" charset="2"/>
              </a:rPr>
              <a:t> (ML, </a:t>
            </a:r>
            <a:r>
              <a:rPr lang="fr-FR" dirty="0" err="1" smtClean="0">
                <a:effectLst>
                  <a:outerShdw blurRad="38100" dist="38100" dir="2700000" algn="tl">
                    <a:srgbClr val="000000">
                      <a:alpha val="43137"/>
                    </a:srgbClr>
                  </a:outerShdw>
                </a:effectLst>
                <a:sym typeface="Wingdings" panose="05000000000000000000" pitchFamily="2" charset="2"/>
              </a:rPr>
              <a:t>robotics</a:t>
            </a:r>
            <a:r>
              <a:rPr lang="fr-FR" dirty="0" smtClean="0">
                <a:effectLst>
                  <a:outerShdw blurRad="38100" dist="38100" dir="2700000" algn="tl">
                    <a:srgbClr val="000000">
                      <a:alpha val="43137"/>
                    </a:srgbClr>
                  </a:outerShdw>
                </a:effectLst>
                <a:sym typeface="Wingdings" panose="05000000000000000000" pitchFamily="2" charset="2"/>
              </a:rPr>
              <a:t>..) are </a:t>
            </a:r>
            <a:r>
              <a:rPr lang="fr-FR" dirty="0" err="1" smtClean="0">
                <a:effectLst>
                  <a:outerShdw blurRad="38100" dist="38100" dir="2700000" algn="tl">
                    <a:srgbClr val="000000">
                      <a:alpha val="43137"/>
                    </a:srgbClr>
                  </a:outerShdw>
                </a:effectLst>
                <a:sym typeface="Wingdings" panose="05000000000000000000" pitchFamily="2" charset="2"/>
              </a:rPr>
              <a:t>required</a:t>
            </a:r>
            <a:r>
              <a:rPr lang="fr-FR" dirty="0" smtClean="0">
                <a:effectLst>
                  <a:outerShdw blurRad="38100" dist="38100" dir="2700000" algn="tl">
                    <a:srgbClr val="000000">
                      <a:alpha val="43137"/>
                    </a:srgbClr>
                  </a:outerShdw>
                </a:effectLst>
                <a:sym typeface="Wingdings" panose="05000000000000000000" pitchFamily="2" charset="2"/>
              </a:rPr>
              <a:t> but not </a:t>
            </a:r>
            <a:r>
              <a:rPr lang="fr-FR" dirty="0" err="1" smtClean="0">
                <a:effectLst>
                  <a:outerShdw blurRad="38100" dist="38100" dir="2700000" algn="tl">
                    <a:srgbClr val="000000">
                      <a:alpha val="43137"/>
                    </a:srgbClr>
                  </a:outerShdw>
                </a:effectLst>
                <a:sym typeface="Wingdings" panose="05000000000000000000" pitchFamily="2" charset="2"/>
              </a:rPr>
              <a:t>enough</a:t>
            </a:r>
            <a:r>
              <a:rPr lang="fr-FR" dirty="0" smtClean="0">
                <a:effectLst>
                  <a:outerShdw blurRad="38100" dist="38100" dir="2700000" algn="tl">
                    <a:srgbClr val="000000">
                      <a:alpha val="43137"/>
                    </a:srgbClr>
                  </a:outerShdw>
                </a:effectLst>
                <a:sym typeface="Wingdings" panose="05000000000000000000" pitchFamily="2" charset="2"/>
              </a:rPr>
              <a:t> experts to </a:t>
            </a:r>
            <a:r>
              <a:rPr lang="fr-FR" dirty="0" err="1" smtClean="0">
                <a:effectLst>
                  <a:outerShdw blurRad="38100" dist="38100" dir="2700000" algn="tl">
                    <a:srgbClr val="000000">
                      <a:alpha val="43137"/>
                    </a:srgbClr>
                  </a:outerShdw>
                </a:effectLst>
                <a:sym typeface="Wingdings" panose="05000000000000000000" pitchFamily="2" charset="2"/>
              </a:rPr>
              <a:t>effectively</a:t>
            </a:r>
            <a:r>
              <a:rPr lang="fr-FR" dirty="0" smtClean="0">
                <a:effectLst>
                  <a:outerShdw blurRad="38100" dist="38100" dir="2700000" algn="tl">
                    <a:srgbClr val="000000">
                      <a:alpha val="43137"/>
                    </a:srgbClr>
                  </a:outerShdw>
                </a:effectLst>
                <a:sym typeface="Wingdings" panose="05000000000000000000" pitchFamily="2" charset="2"/>
              </a:rPr>
              <a:t> </a:t>
            </a:r>
            <a:r>
              <a:rPr lang="fr-FR" dirty="0" err="1" smtClean="0">
                <a:effectLst>
                  <a:outerShdw blurRad="38100" dist="38100" dir="2700000" algn="tl">
                    <a:srgbClr val="000000">
                      <a:alpha val="43137"/>
                    </a:srgbClr>
                  </a:outerShdw>
                </a:effectLst>
                <a:sym typeface="Wingdings" panose="05000000000000000000" pitchFamily="2" charset="2"/>
              </a:rPr>
              <a:t>run</a:t>
            </a:r>
            <a:r>
              <a:rPr lang="fr-FR" dirty="0" smtClean="0">
                <a:effectLst>
                  <a:outerShdw blurRad="38100" dist="38100" dir="2700000" algn="tl">
                    <a:srgbClr val="000000">
                      <a:alpha val="43137"/>
                    </a:srgbClr>
                  </a:outerShdw>
                </a:effectLst>
                <a:sym typeface="Wingdings" panose="05000000000000000000" pitchFamily="2" charset="2"/>
              </a:rPr>
              <a:t> and </a:t>
            </a:r>
            <a:r>
              <a:rPr lang="fr-FR" dirty="0" err="1" smtClean="0">
                <a:effectLst>
                  <a:outerShdw blurRad="38100" dist="38100" dir="2700000" algn="tl">
                    <a:srgbClr val="000000">
                      <a:alpha val="43137"/>
                    </a:srgbClr>
                  </a:outerShdw>
                </a:effectLst>
                <a:sym typeface="Wingdings" panose="05000000000000000000" pitchFamily="2" charset="2"/>
              </a:rPr>
              <a:t>teach</a:t>
            </a:r>
            <a:r>
              <a:rPr lang="fr-FR" dirty="0" smtClean="0">
                <a:effectLst>
                  <a:outerShdw blurRad="38100" dist="38100" dir="2700000" algn="tl">
                    <a:srgbClr val="000000">
                      <a:alpha val="43137"/>
                    </a:srgbClr>
                  </a:outerShdw>
                </a:effectLst>
                <a:sym typeface="Wingdings" panose="05000000000000000000" pitchFamily="2" charset="2"/>
              </a:rPr>
              <a:t>, etc., etc.,</a:t>
            </a:r>
          </a:p>
        </p:txBody>
      </p:sp>
    </p:spTree>
    <p:extLst>
      <p:ext uri="{BB962C8B-B14F-4D97-AF65-F5344CB8AC3E}">
        <p14:creationId xmlns:p14="http://schemas.microsoft.com/office/powerpoint/2010/main" val="3089753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fr-FR" dirty="0" smtClean="0"/>
              <a:t>Action Challenges </a:t>
            </a:r>
            <a:r>
              <a:rPr lang="fr-FR" dirty="0" err="1" smtClean="0"/>
              <a:t>context</a:t>
            </a:r>
            <a:endParaRPr lang="en-US" dirty="0"/>
          </a:p>
        </p:txBody>
      </p:sp>
      <p:sp>
        <p:nvSpPr>
          <p:cNvPr id="23" name="Text Placeholder 22">
            <a:extLst>
              <a:ext uri="{FF2B5EF4-FFF2-40B4-BE49-F238E27FC236}">
                <a16:creationId xmlns:a16="http://schemas.microsoft.com/office/drawing/2014/main" id="{0E769AD8-E32B-4302-A770-0424AC0A2A3A}"/>
              </a:ext>
            </a:extLst>
          </p:cNvPr>
          <p:cNvSpPr>
            <a:spLocks noGrp="1"/>
          </p:cNvSpPr>
          <p:nvPr>
            <p:ph type="body" sz="quarter" idx="15"/>
          </p:nvPr>
        </p:nvSpPr>
        <p:spPr>
          <a:xfrm>
            <a:off x="497839" y="1508781"/>
            <a:ext cx="4626763" cy="422365"/>
          </a:xfrm>
        </p:spPr>
        <p:txBody>
          <a:bodyPr>
            <a:normAutofit/>
          </a:bodyPr>
          <a:lstStyle/>
          <a:p>
            <a:r>
              <a:rPr lang="en-US" dirty="0" smtClean="0"/>
              <a:t>EU-MACE​</a:t>
            </a:r>
            <a:endParaRPr lang="en-US" dirty="0"/>
          </a:p>
        </p:txBody>
      </p:sp>
      <p:sp>
        <p:nvSpPr>
          <p:cNvPr id="6" name="Espace réservé du pied de page 5"/>
          <p:cNvSpPr>
            <a:spLocks noGrp="1"/>
          </p:cNvSpPr>
          <p:nvPr>
            <p:ph type="ftr" sz="quarter" idx="11"/>
          </p:nvPr>
        </p:nvSpPr>
        <p:spPr/>
        <p:txBody>
          <a:bodyPr/>
          <a:lstStyle/>
          <a:p>
            <a:r>
              <a:rPr lang="en-US" smtClean="0"/>
              <a:t>Brussels, Belgium</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6</a:t>
            </a:fld>
            <a:endParaRPr lang="en-US" dirty="0"/>
          </a:p>
        </p:txBody>
      </p:sp>
      <p:sp>
        <p:nvSpPr>
          <p:cNvPr id="8" name="Espace réservé de la date 7"/>
          <p:cNvSpPr>
            <a:spLocks noGrp="1"/>
          </p:cNvSpPr>
          <p:nvPr>
            <p:ph type="dt" sz="half" idx="10"/>
          </p:nvPr>
        </p:nvSpPr>
        <p:spPr/>
        <p:txBody>
          <a:bodyPr/>
          <a:lstStyle/>
          <a:p>
            <a:r>
              <a:rPr lang="en-US" smtClean="0"/>
              <a:t>03/10/2023</a:t>
            </a:r>
            <a:endParaRPr lang="en-US" dirty="0"/>
          </a:p>
        </p:txBody>
      </p:sp>
      <p:pic>
        <p:nvPicPr>
          <p:cNvPr id="11" name="Image 10"/>
          <p:cNvPicPr>
            <a:picLocks noChangeAspect="1"/>
          </p:cNvPicPr>
          <p:nvPr/>
        </p:nvPicPr>
        <p:blipFill rotWithShape="1">
          <a:blip r:embed="rId3"/>
          <a:srcRect l="4027" b="2141"/>
          <a:stretch/>
        </p:blipFill>
        <p:spPr>
          <a:xfrm>
            <a:off x="257148" y="1808480"/>
            <a:ext cx="4544673" cy="4460239"/>
          </a:xfrm>
          <a:prstGeom prst="rect">
            <a:avLst/>
          </a:prstGeom>
        </p:spPr>
      </p:pic>
      <p:sp>
        <p:nvSpPr>
          <p:cNvPr id="2" name="Rectangle 1"/>
          <p:cNvSpPr/>
          <p:nvPr/>
        </p:nvSpPr>
        <p:spPr>
          <a:xfrm>
            <a:off x="5124602" y="2230141"/>
            <a:ext cx="6723581" cy="2862322"/>
          </a:xfrm>
          <a:prstGeom prst="rect">
            <a:avLst/>
          </a:prstGeom>
        </p:spPr>
        <p:txBody>
          <a:bodyPr wrap="square">
            <a:spAutoFit/>
          </a:bodyPr>
          <a:lstStyle/>
          <a:p>
            <a:r>
              <a:rPr lang="en-US" b="1" dirty="0"/>
              <a:t>Inclusiveness </a:t>
            </a:r>
            <a:r>
              <a:rPr lang="en-US" dirty="0" smtClean="0"/>
              <a:t>(two-way link): </a:t>
            </a:r>
            <a:r>
              <a:rPr lang="en-US" dirty="0"/>
              <a:t>Fostering </a:t>
            </a:r>
            <a:r>
              <a:rPr lang="en-US" dirty="0" smtClean="0"/>
              <a:t>a </a:t>
            </a:r>
            <a:r>
              <a:rPr lang="en-US" dirty="0"/>
              <a:t>widespread international </a:t>
            </a:r>
            <a:r>
              <a:rPr lang="en-US" dirty="0" smtClean="0"/>
              <a:t>community based </a:t>
            </a:r>
            <a:r>
              <a:rPr lang="en-US" dirty="0"/>
              <a:t>on gateways to </a:t>
            </a:r>
            <a:r>
              <a:rPr lang="en-US" dirty="0" smtClean="0"/>
              <a:t>MAPs and </a:t>
            </a:r>
            <a:r>
              <a:rPr lang="en-US" dirty="0"/>
              <a:t>accessing relevant</a:t>
            </a:r>
          </a:p>
          <a:p>
            <a:r>
              <a:rPr lang="en-US" dirty="0"/>
              <a:t>knowledge </a:t>
            </a:r>
            <a:r>
              <a:rPr lang="en-US" dirty="0" smtClean="0"/>
              <a:t>bases + raw data sharing, characterizations, etc. </a:t>
            </a:r>
          </a:p>
          <a:p>
            <a:endParaRPr lang="en-US" dirty="0"/>
          </a:p>
          <a:p>
            <a:r>
              <a:rPr lang="en-US" b="1" dirty="0" smtClean="0"/>
              <a:t>Accelerated </a:t>
            </a:r>
            <a:r>
              <a:rPr lang="en-US" b="1" dirty="0"/>
              <a:t>device </a:t>
            </a:r>
            <a:r>
              <a:rPr lang="en-US" b="1" dirty="0" smtClean="0"/>
              <a:t>integration </a:t>
            </a:r>
            <a:r>
              <a:rPr lang="en-US" dirty="0" smtClean="0"/>
              <a:t>(horizontal link)</a:t>
            </a:r>
            <a:r>
              <a:rPr lang="en-US" b="1" dirty="0" smtClean="0"/>
              <a:t>: </a:t>
            </a:r>
            <a:r>
              <a:rPr lang="en-US" dirty="0" smtClean="0"/>
              <a:t>Identification of </a:t>
            </a:r>
            <a:r>
              <a:rPr lang="en-US" dirty="0"/>
              <a:t>common ground and building on areas of overlap</a:t>
            </a:r>
          </a:p>
          <a:p>
            <a:r>
              <a:rPr lang="en-US" dirty="0"/>
              <a:t>between </a:t>
            </a:r>
            <a:r>
              <a:rPr lang="en-US" dirty="0" smtClean="0"/>
              <a:t>digital</a:t>
            </a:r>
            <a:r>
              <a:rPr lang="en-US" dirty="0"/>
              <a:t> </a:t>
            </a:r>
            <a:r>
              <a:rPr lang="en-US" dirty="0" smtClean="0"/>
              <a:t>and material competencies</a:t>
            </a:r>
          </a:p>
          <a:p>
            <a:endParaRPr lang="en-US" b="1" dirty="0" smtClean="0"/>
          </a:p>
          <a:p>
            <a:r>
              <a:rPr lang="en-US" b="1" dirty="0" smtClean="0"/>
              <a:t>Market </a:t>
            </a:r>
            <a:r>
              <a:rPr lang="en-US" b="1" dirty="0"/>
              <a:t>&amp; society </a:t>
            </a:r>
            <a:r>
              <a:rPr lang="en-US" b="1" dirty="0" smtClean="0"/>
              <a:t>pull </a:t>
            </a:r>
            <a:r>
              <a:rPr lang="en-US" dirty="0" smtClean="0"/>
              <a:t>(upstream flow): Guided integration </a:t>
            </a:r>
            <a:r>
              <a:rPr lang="en-US" dirty="0"/>
              <a:t>of advanced materials into functioning devices and </a:t>
            </a:r>
            <a:r>
              <a:rPr lang="en-US" dirty="0" err="1" smtClean="0"/>
              <a:t>scaleup</a:t>
            </a:r>
            <a:r>
              <a:rPr lang="en-US" dirty="0" smtClean="0"/>
              <a:t> production</a:t>
            </a:r>
            <a:endParaRPr lang="en-US" dirty="0"/>
          </a:p>
        </p:txBody>
      </p:sp>
    </p:spTree>
    <p:extLst>
      <p:ext uri="{BB962C8B-B14F-4D97-AF65-F5344CB8AC3E}">
        <p14:creationId xmlns:p14="http://schemas.microsoft.com/office/powerpoint/2010/main" val="164318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dirty="0" smtClean="0"/>
              <a:t>Research coordination objectives</a:t>
            </a:r>
            <a:endParaRPr lang="en-US" dirty="0"/>
          </a:p>
        </p:txBody>
      </p:sp>
      <p:sp>
        <p:nvSpPr>
          <p:cNvPr id="5" name="Text Placeholder 4">
            <a:extLst>
              <a:ext uri="{FF2B5EF4-FFF2-40B4-BE49-F238E27FC236}">
                <a16:creationId xmlns:a16="http://schemas.microsoft.com/office/drawing/2014/main" id="{01AFBEB7-A9AF-468F-820B-D9077A7D0BA1}"/>
              </a:ext>
            </a:extLst>
          </p:cNvPr>
          <p:cNvSpPr>
            <a:spLocks noGrp="1"/>
          </p:cNvSpPr>
          <p:nvPr>
            <p:ph type="body" sz="quarter" idx="13"/>
          </p:nvPr>
        </p:nvSpPr>
        <p:spPr>
          <a:xfrm>
            <a:off x="911998" y="1927403"/>
            <a:ext cx="8912722" cy="477520"/>
          </a:xfrm>
        </p:spPr>
        <p:txBody>
          <a:bodyPr>
            <a:normAutofit/>
          </a:bodyPr>
          <a:lstStyle/>
          <a:p>
            <a:r>
              <a:rPr lang="en-US" dirty="0" smtClean="0"/>
              <a:t>Vision: future </a:t>
            </a:r>
            <a:r>
              <a:rPr lang="en-US" dirty="0"/>
              <a:t>EU </a:t>
            </a:r>
            <a:r>
              <a:rPr lang="en-US" dirty="0" err="1"/>
              <a:t>centre</a:t>
            </a:r>
            <a:r>
              <a:rPr lang="en-US" dirty="0"/>
              <a:t> of excellence for advanced </a:t>
            </a:r>
            <a:r>
              <a:rPr lang="en-US" dirty="0" smtClean="0"/>
              <a:t>materials​</a:t>
            </a:r>
            <a:endParaRPr lang="en-US" dirty="0"/>
          </a:p>
        </p:txBody>
      </p:sp>
      <p:sp>
        <p:nvSpPr>
          <p:cNvPr id="24" name="Text Placeholder 23">
            <a:extLst>
              <a:ext uri="{FF2B5EF4-FFF2-40B4-BE49-F238E27FC236}">
                <a16:creationId xmlns:a16="http://schemas.microsoft.com/office/drawing/2014/main" id="{B127C79B-F024-434C-825D-15CEE80923F4}"/>
              </a:ext>
            </a:extLst>
          </p:cNvPr>
          <p:cNvSpPr>
            <a:spLocks noGrp="1"/>
          </p:cNvSpPr>
          <p:nvPr>
            <p:ph type="body" sz="quarter" idx="16"/>
          </p:nvPr>
        </p:nvSpPr>
        <p:spPr>
          <a:xfrm>
            <a:off x="689575" y="2404923"/>
            <a:ext cx="10812849" cy="3325723"/>
          </a:xfrm>
        </p:spPr>
        <p:txBody>
          <a:bodyPr/>
          <a:lstStyle/>
          <a:p>
            <a:r>
              <a:rPr lang="en-US" sz="1600" b="1" dirty="0" smtClean="0"/>
              <a:t>Coordinate </a:t>
            </a:r>
            <a:r>
              <a:rPr lang="en-US" sz="1600" dirty="0"/>
              <a:t>human resources, knowledge exchange and existing infrastructure among the </a:t>
            </a:r>
            <a:r>
              <a:rPr lang="en-US" sz="1600" dirty="0" smtClean="0"/>
              <a:t>Action participants </a:t>
            </a:r>
            <a:r>
              <a:rPr lang="en-US" sz="1600" dirty="0"/>
              <a:t>to facilitate collaborations and to foster inclusiveness within Europe via a platform </a:t>
            </a:r>
            <a:r>
              <a:rPr lang="en-US" sz="1600" dirty="0" smtClean="0"/>
              <a:t>sharing agenda </a:t>
            </a:r>
            <a:r>
              <a:rPr lang="en-US" sz="1600" dirty="0"/>
              <a:t>with a specific time allocation for scientists from Inclusiveness Target Countries.</a:t>
            </a:r>
          </a:p>
          <a:p>
            <a:r>
              <a:rPr lang="en-US" sz="1600" b="1" dirty="0" smtClean="0"/>
              <a:t>Create </a:t>
            </a:r>
            <a:r>
              <a:rPr lang="en-US" sz="1600" dirty="0"/>
              <a:t>a collaborative knowledge platform accessible to the public beyond the Action duration.</a:t>
            </a:r>
          </a:p>
          <a:p>
            <a:r>
              <a:rPr lang="en-US" sz="1600" b="1" dirty="0" smtClean="0"/>
              <a:t>Provide </a:t>
            </a:r>
            <a:r>
              <a:rPr lang="en-US" sz="1600" dirty="0"/>
              <a:t>an example R&amp;D roadmap for accelerated material integration built upon a truly </a:t>
            </a:r>
            <a:r>
              <a:rPr lang="en-US" sz="1600" dirty="0" smtClean="0"/>
              <a:t>systemic approach.</a:t>
            </a:r>
            <a:endParaRPr lang="en-US" sz="1600" dirty="0"/>
          </a:p>
          <a:p>
            <a:r>
              <a:rPr lang="en-US" sz="1600" b="1" dirty="0" smtClean="0"/>
              <a:t>Coordinate </a:t>
            </a:r>
            <a:r>
              <a:rPr lang="en-US" sz="1600" dirty="0"/>
              <a:t>strategic dissemination of activities and results targeting not only research </a:t>
            </a:r>
            <a:r>
              <a:rPr lang="en-US" sz="1600" dirty="0" smtClean="0"/>
              <a:t>communities, but </a:t>
            </a:r>
            <a:r>
              <a:rPr lang="en-US" sz="1600" dirty="0"/>
              <a:t>also companies, policymakers, certification bodies and citizens.</a:t>
            </a:r>
          </a:p>
        </p:txBody>
      </p:sp>
      <p:sp>
        <p:nvSpPr>
          <p:cNvPr id="6" name="Espace réservé du pied de page 5"/>
          <p:cNvSpPr>
            <a:spLocks noGrp="1"/>
          </p:cNvSpPr>
          <p:nvPr>
            <p:ph type="ftr" sz="quarter" idx="11"/>
          </p:nvPr>
        </p:nvSpPr>
        <p:spPr/>
        <p:txBody>
          <a:bodyPr/>
          <a:lstStyle/>
          <a:p>
            <a:r>
              <a:rPr lang="en-US" smtClean="0"/>
              <a:t>Brussels, Belgium</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7</a:t>
            </a:fld>
            <a:endParaRPr lang="en-US" dirty="0"/>
          </a:p>
        </p:txBody>
      </p:sp>
      <p:sp>
        <p:nvSpPr>
          <p:cNvPr id="8" name="Espace réservé de la date 7"/>
          <p:cNvSpPr>
            <a:spLocks noGrp="1"/>
          </p:cNvSpPr>
          <p:nvPr>
            <p:ph type="dt" sz="half" idx="10"/>
          </p:nvPr>
        </p:nvSpPr>
        <p:spPr/>
        <p:txBody>
          <a:bodyPr/>
          <a:lstStyle/>
          <a:p>
            <a:r>
              <a:rPr lang="en-US" smtClean="0"/>
              <a:t>03/10/2023</a:t>
            </a:r>
            <a:endParaRPr lang="en-US" dirty="0"/>
          </a:p>
        </p:txBody>
      </p:sp>
    </p:spTree>
    <p:extLst>
      <p:ext uri="{BB962C8B-B14F-4D97-AF65-F5344CB8AC3E}">
        <p14:creationId xmlns:p14="http://schemas.microsoft.com/office/powerpoint/2010/main" val="120746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dirty="0" smtClean="0"/>
              <a:t>Capacity building objectives</a:t>
            </a:r>
            <a:endParaRPr lang="en-US" dirty="0"/>
          </a:p>
        </p:txBody>
      </p:sp>
      <p:sp>
        <p:nvSpPr>
          <p:cNvPr id="5" name="Text Placeholder 4">
            <a:extLst>
              <a:ext uri="{FF2B5EF4-FFF2-40B4-BE49-F238E27FC236}">
                <a16:creationId xmlns:a16="http://schemas.microsoft.com/office/drawing/2014/main" id="{01AFBEB7-A9AF-468F-820B-D9077A7D0BA1}"/>
              </a:ext>
            </a:extLst>
          </p:cNvPr>
          <p:cNvSpPr>
            <a:spLocks noGrp="1"/>
          </p:cNvSpPr>
          <p:nvPr>
            <p:ph type="body" sz="quarter" idx="13"/>
          </p:nvPr>
        </p:nvSpPr>
        <p:spPr>
          <a:xfrm>
            <a:off x="1268018" y="1580444"/>
            <a:ext cx="4626764" cy="422365"/>
          </a:xfrm>
        </p:spPr>
        <p:txBody>
          <a:bodyPr>
            <a:normAutofit/>
          </a:bodyPr>
          <a:lstStyle/>
          <a:p>
            <a:r>
              <a:rPr lang="en-US" dirty="0" smtClean="0"/>
              <a:t>United we succeed​</a:t>
            </a:r>
            <a:endParaRPr lang="en-US" dirty="0"/>
          </a:p>
        </p:txBody>
      </p:sp>
      <p:sp>
        <p:nvSpPr>
          <p:cNvPr id="24" name="Text Placeholder 23">
            <a:extLst>
              <a:ext uri="{FF2B5EF4-FFF2-40B4-BE49-F238E27FC236}">
                <a16:creationId xmlns:a16="http://schemas.microsoft.com/office/drawing/2014/main" id="{B127C79B-F024-434C-825D-15CEE80923F4}"/>
              </a:ext>
            </a:extLst>
          </p:cNvPr>
          <p:cNvSpPr>
            <a:spLocks noGrp="1"/>
          </p:cNvSpPr>
          <p:nvPr>
            <p:ph type="body" sz="quarter" idx="16"/>
          </p:nvPr>
        </p:nvSpPr>
        <p:spPr>
          <a:xfrm>
            <a:off x="462280" y="2002809"/>
            <a:ext cx="11059160" cy="3821833"/>
          </a:xfrm>
        </p:spPr>
        <p:txBody>
          <a:bodyPr/>
          <a:lstStyle/>
          <a:p>
            <a:r>
              <a:rPr lang="en-US" b="1" dirty="0" smtClean="0"/>
              <a:t>Interdisciplinary </a:t>
            </a:r>
            <a:r>
              <a:rPr lang="en-US" b="1" dirty="0"/>
              <a:t>knowledge-sharing space for investigators from all </a:t>
            </a:r>
            <a:r>
              <a:rPr lang="en-US" b="1" dirty="0" smtClean="0"/>
              <a:t>innovation value chains</a:t>
            </a:r>
            <a:r>
              <a:rPr lang="en-US" dirty="0" smtClean="0"/>
              <a:t> </a:t>
            </a:r>
            <a:r>
              <a:rPr lang="en-US" dirty="0" smtClean="0">
                <a:sym typeface="Wingdings" panose="05000000000000000000" pitchFamily="2" charset="2"/>
              </a:rPr>
              <a:t> </a:t>
            </a:r>
            <a:r>
              <a:rPr lang="en-US" dirty="0" smtClean="0"/>
              <a:t>promote </a:t>
            </a:r>
            <a:r>
              <a:rPr lang="en-US" dirty="0"/>
              <a:t>new collaborations </a:t>
            </a:r>
            <a:r>
              <a:rPr lang="en-US" dirty="0" smtClean="0"/>
              <a:t>to </a:t>
            </a:r>
            <a:r>
              <a:rPr lang="en-US" dirty="0"/>
              <a:t>“close </a:t>
            </a:r>
            <a:r>
              <a:rPr lang="en-US" dirty="0" smtClean="0"/>
              <a:t>the loop</a:t>
            </a:r>
            <a:r>
              <a:rPr lang="en-US" dirty="0"/>
              <a:t>” between the R&amp;D and innovation cycle while keeping focus on societal challenges</a:t>
            </a:r>
            <a:r>
              <a:rPr lang="en-US" dirty="0" smtClean="0"/>
              <a:t>.</a:t>
            </a:r>
            <a:endParaRPr lang="en-US" dirty="0"/>
          </a:p>
          <a:p>
            <a:r>
              <a:rPr lang="en-US" b="1" dirty="0" smtClean="0"/>
              <a:t>Generation </a:t>
            </a:r>
            <a:r>
              <a:rPr lang="en-US" b="1" dirty="0"/>
              <a:t>and the gender </a:t>
            </a:r>
            <a:r>
              <a:rPr lang="en-US" b="1" dirty="0" smtClean="0"/>
              <a:t>balance</a:t>
            </a:r>
            <a:r>
              <a:rPr lang="en-US" dirty="0" smtClean="0"/>
              <a:t> </a:t>
            </a:r>
            <a:r>
              <a:rPr lang="en-US" dirty="0" smtClean="0">
                <a:sym typeface="Wingdings" panose="05000000000000000000" pitchFamily="2" charset="2"/>
              </a:rPr>
              <a:t> </a:t>
            </a:r>
            <a:r>
              <a:rPr lang="en-US" dirty="0" smtClean="0"/>
              <a:t>minimize prejudice </a:t>
            </a:r>
            <a:r>
              <a:rPr lang="en-US" dirty="0"/>
              <a:t>in the </a:t>
            </a:r>
            <a:r>
              <a:rPr lang="en-US" dirty="0" smtClean="0"/>
              <a:t>decision making </a:t>
            </a:r>
            <a:r>
              <a:rPr lang="en-US" dirty="0"/>
              <a:t>processes when seeking future application and market </a:t>
            </a:r>
            <a:r>
              <a:rPr lang="en-US" dirty="0" smtClean="0"/>
              <a:t>opportunities.</a:t>
            </a:r>
            <a:endParaRPr lang="en-US" dirty="0"/>
          </a:p>
          <a:p>
            <a:r>
              <a:rPr lang="en-US" b="1" dirty="0" smtClean="0"/>
              <a:t>Prepare ECI </a:t>
            </a:r>
            <a:r>
              <a:rPr lang="en-US" b="1" dirty="0"/>
              <a:t>and PhD students</a:t>
            </a:r>
            <a:r>
              <a:rPr lang="en-US" dirty="0"/>
              <a:t> </a:t>
            </a:r>
            <a:r>
              <a:rPr lang="en-US" dirty="0" smtClean="0">
                <a:sym typeface="Wingdings" panose="05000000000000000000" pitchFamily="2" charset="2"/>
              </a:rPr>
              <a:t> </a:t>
            </a:r>
            <a:r>
              <a:rPr lang="en-US" dirty="0" smtClean="0"/>
              <a:t>lead future </a:t>
            </a:r>
            <a:r>
              <a:rPr lang="en-US" dirty="0"/>
              <a:t>‘systemic </a:t>
            </a:r>
            <a:r>
              <a:rPr lang="en-US" dirty="0" smtClean="0"/>
              <a:t>approach’ via innovation </a:t>
            </a:r>
            <a:r>
              <a:rPr lang="en-US" dirty="0"/>
              <a:t>and </a:t>
            </a:r>
            <a:r>
              <a:rPr lang="en-US" dirty="0" smtClean="0"/>
              <a:t>entrepreneurship fostering</a:t>
            </a:r>
          </a:p>
          <a:p>
            <a:r>
              <a:rPr lang="en-US" b="1" dirty="0"/>
              <a:t>C</a:t>
            </a:r>
            <a:r>
              <a:rPr lang="en-US" b="1" dirty="0" smtClean="0"/>
              <a:t>ontinued </a:t>
            </a:r>
            <a:r>
              <a:rPr lang="en-US" b="1" dirty="0"/>
              <a:t>growth </a:t>
            </a:r>
            <a:r>
              <a:rPr lang="en-US" b="1" dirty="0" smtClean="0"/>
              <a:t>of senior investigators </a:t>
            </a:r>
            <a:r>
              <a:rPr lang="en-US" dirty="0" smtClean="0">
                <a:sym typeface="Wingdings" panose="05000000000000000000" pitchFamily="2" charset="2"/>
              </a:rPr>
              <a:t> </a:t>
            </a:r>
            <a:r>
              <a:rPr lang="en-US" dirty="0" smtClean="0"/>
              <a:t>adapt digital-driven and </a:t>
            </a:r>
            <a:r>
              <a:rPr lang="en-US" dirty="0"/>
              <a:t>holistic research </a:t>
            </a:r>
            <a:r>
              <a:rPr lang="en-US" dirty="0" smtClean="0"/>
              <a:t>approach and </a:t>
            </a:r>
            <a:r>
              <a:rPr lang="en-US" dirty="0"/>
              <a:t>speed up the implementation of SDL/MAP-like platforms across Europe.</a:t>
            </a:r>
          </a:p>
          <a:p>
            <a:r>
              <a:rPr lang="en-US" b="1" dirty="0" smtClean="0"/>
              <a:t>Trans-national </a:t>
            </a:r>
            <a:r>
              <a:rPr lang="en-US" b="1" dirty="0"/>
              <a:t>education </a:t>
            </a:r>
            <a:r>
              <a:rPr lang="en-US" b="1" dirty="0" err="1"/>
              <a:t>programmes</a:t>
            </a:r>
            <a:r>
              <a:rPr lang="en-US" b="1" dirty="0"/>
              <a:t> </a:t>
            </a:r>
            <a:r>
              <a:rPr lang="en-US" dirty="0" smtClean="0">
                <a:sym typeface="Wingdings" panose="05000000000000000000" pitchFamily="2" charset="2"/>
              </a:rPr>
              <a:t> </a:t>
            </a:r>
            <a:r>
              <a:rPr lang="en-US" dirty="0" smtClean="0"/>
              <a:t>academic </a:t>
            </a:r>
            <a:r>
              <a:rPr lang="en-US" dirty="0"/>
              <a:t>knowledge </a:t>
            </a:r>
            <a:r>
              <a:rPr lang="en-US" dirty="0" smtClean="0"/>
              <a:t>spanning </a:t>
            </a:r>
            <a:r>
              <a:rPr lang="en-US" dirty="0"/>
              <a:t>all facets of advanced materials </a:t>
            </a:r>
            <a:r>
              <a:rPr lang="en-US" dirty="0" smtClean="0"/>
              <a:t>development.</a:t>
            </a:r>
            <a:endParaRPr lang="en-US" dirty="0"/>
          </a:p>
          <a:p>
            <a:r>
              <a:rPr lang="en-US" b="1" dirty="0" smtClean="0"/>
              <a:t>Awareness among </a:t>
            </a:r>
            <a:r>
              <a:rPr lang="en-US" b="1" dirty="0"/>
              <a:t>decision makers</a:t>
            </a:r>
            <a:r>
              <a:rPr lang="en-US" dirty="0"/>
              <a:t> </a:t>
            </a:r>
            <a:r>
              <a:rPr lang="en-US" dirty="0" smtClean="0">
                <a:sym typeface="Wingdings" panose="05000000000000000000" pitchFamily="2" charset="2"/>
              </a:rPr>
              <a:t> inform </a:t>
            </a:r>
            <a:r>
              <a:rPr lang="en-US" dirty="0" smtClean="0"/>
              <a:t>potential </a:t>
            </a:r>
            <a:r>
              <a:rPr lang="en-US" dirty="0"/>
              <a:t>and challenges of materials </a:t>
            </a:r>
            <a:r>
              <a:rPr lang="en-US" dirty="0" smtClean="0"/>
              <a:t>research to a </a:t>
            </a:r>
            <a:r>
              <a:rPr lang="en-US" dirty="0"/>
              <a:t>wider </a:t>
            </a:r>
            <a:r>
              <a:rPr lang="en-US" dirty="0" smtClean="0"/>
              <a:t>public.</a:t>
            </a:r>
            <a:endParaRPr lang="en-US" dirty="0"/>
          </a:p>
        </p:txBody>
      </p:sp>
      <p:sp>
        <p:nvSpPr>
          <p:cNvPr id="6" name="Espace réservé du pied de page 5"/>
          <p:cNvSpPr>
            <a:spLocks noGrp="1"/>
          </p:cNvSpPr>
          <p:nvPr>
            <p:ph type="ftr" sz="quarter" idx="11"/>
          </p:nvPr>
        </p:nvSpPr>
        <p:spPr/>
        <p:txBody>
          <a:bodyPr/>
          <a:lstStyle/>
          <a:p>
            <a:r>
              <a:rPr lang="en-US" smtClean="0"/>
              <a:t>Brussels, Belgium</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8</a:t>
            </a:fld>
            <a:endParaRPr lang="en-US" dirty="0"/>
          </a:p>
        </p:txBody>
      </p:sp>
      <p:sp>
        <p:nvSpPr>
          <p:cNvPr id="8" name="Espace réservé de la date 7"/>
          <p:cNvSpPr>
            <a:spLocks noGrp="1"/>
          </p:cNvSpPr>
          <p:nvPr>
            <p:ph type="dt" sz="half" idx="10"/>
          </p:nvPr>
        </p:nvSpPr>
        <p:spPr/>
        <p:txBody>
          <a:bodyPr/>
          <a:lstStyle/>
          <a:p>
            <a:r>
              <a:rPr lang="en-US" smtClean="0"/>
              <a:t>03/10/2023</a:t>
            </a:r>
            <a:endParaRPr lang="en-US" dirty="0"/>
          </a:p>
        </p:txBody>
      </p:sp>
    </p:spTree>
    <p:extLst>
      <p:ext uri="{BB962C8B-B14F-4D97-AF65-F5344CB8AC3E}">
        <p14:creationId xmlns:p14="http://schemas.microsoft.com/office/powerpoint/2010/main" val="2806388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dirty="0" smtClean="0"/>
              <a:t>deliverables</a:t>
            </a:r>
            <a:endParaRPr lang="en-US" dirty="0"/>
          </a:p>
        </p:txBody>
      </p:sp>
      <p:sp>
        <p:nvSpPr>
          <p:cNvPr id="6" name="Espace réservé du pied de page 5"/>
          <p:cNvSpPr>
            <a:spLocks noGrp="1"/>
          </p:cNvSpPr>
          <p:nvPr>
            <p:ph type="ftr" sz="quarter" idx="11"/>
          </p:nvPr>
        </p:nvSpPr>
        <p:spPr/>
        <p:txBody>
          <a:bodyPr/>
          <a:lstStyle/>
          <a:p>
            <a:r>
              <a:rPr lang="en-US" smtClean="0"/>
              <a:t>Brussels, Belgium</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9</a:t>
            </a:fld>
            <a:endParaRPr lang="en-US" dirty="0"/>
          </a:p>
        </p:txBody>
      </p:sp>
      <p:sp>
        <p:nvSpPr>
          <p:cNvPr id="8" name="Espace réservé de la date 7"/>
          <p:cNvSpPr>
            <a:spLocks noGrp="1"/>
          </p:cNvSpPr>
          <p:nvPr>
            <p:ph type="dt" sz="half" idx="10"/>
          </p:nvPr>
        </p:nvSpPr>
        <p:spPr/>
        <p:txBody>
          <a:bodyPr/>
          <a:lstStyle/>
          <a:p>
            <a:r>
              <a:rPr lang="en-US" smtClean="0"/>
              <a:t>03/10/2023</a:t>
            </a:r>
            <a:endParaRPr lang="en-US" dirty="0"/>
          </a:p>
        </p:txBody>
      </p:sp>
      <p:pic>
        <p:nvPicPr>
          <p:cNvPr id="4" name="Image 3"/>
          <p:cNvPicPr>
            <a:picLocks noChangeAspect="1"/>
          </p:cNvPicPr>
          <p:nvPr/>
        </p:nvPicPr>
        <p:blipFill rotWithShape="1">
          <a:blip r:embed="rId2"/>
          <a:srcRect b="91255"/>
          <a:stretch/>
        </p:blipFill>
        <p:spPr>
          <a:xfrm>
            <a:off x="152400" y="1681242"/>
            <a:ext cx="11887200" cy="610553"/>
          </a:xfrm>
          <a:prstGeom prst="rect">
            <a:avLst/>
          </a:prstGeom>
        </p:spPr>
      </p:pic>
      <p:pic>
        <p:nvPicPr>
          <p:cNvPr id="13" name="Image 12"/>
          <p:cNvPicPr>
            <a:picLocks noChangeAspect="1"/>
          </p:cNvPicPr>
          <p:nvPr/>
        </p:nvPicPr>
        <p:blipFill rotWithShape="1">
          <a:blip r:embed="rId2"/>
          <a:srcRect t="40377"/>
          <a:stretch/>
        </p:blipFill>
        <p:spPr>
          <a:xfrm>
            <a:off x="152400" y="2266673"/>
            <a:ext cx="11887200" cy="4162806"/>
          </a:xfrm>
          <a:prstGeom prst="rect">
            <a:avLst/>
          </a:prstGeom>
        </p:spPr>
      </p:pic>
      <p:sp>
        <p:nvSpPr>
          <p:cNvPr id="9" name="Espace réservé du texte 8"/>
          <p:cNvSpPr>
            <a:spLocks noGrp="1"/>
          </p:cNvSpPr>
          <p:nvPr>
            <p:ph type="body" sz="quarter" idx="13"/>
          </p:nvPr>
        </p:nvSpPr>
        <p:spPr>
          <a:xfrm>
            <a:off x="1277759" y="1423758"/>
            <a:ext cx="4626764" cy="422365"/>
          </a:xfrm>
        </p:spPr>
        <p:txBody>
          <a:bodyPr/>
          <a:lstStyle/>
          <a:p>
            <a:r>
              <a:rPr lang="fr-FR" dirty="0" smtClean="0"/>
              <a:t>As </a:t>
            </a:r>
            <a:r>
              <a:rPr lang="fr-FR" dirty="0" err="1" smtClean="0"/>
              <a:t>seen</a:t>
            </a:r>
            <a:r>
              <a:rPr lang="fr-FR" dirty="0" smtClean="0"/>
              <a:t> on </a:t>
            </a:r>
            <a:r>
              <a:rPr lang="fr-FR" dirty="0" err="1" smtClean="0"/>
              <a:t>MoU</a:t>
            </a:r>
            <a:endParaRPr lang="en-US" dirty="0"/>
          </a:p>
        </p:txBody>
      </p:sp>
    </p:spTree>
    <p:extLst>
      <p:ext uri="{BB962C8B-B14F-4D97-AF65-F5344CB8AC3E}">
        <p14:creationId xmlns:p14="http://schemas.microsoft.com/office/powerpoint/2010/main" val="3042482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5CC0C496-FD8A-42BF-932F-4FD62E56F269}" vid="{DBEAE538-0105-45CF-A6D4-E0B303E187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79BBA1-1277-4614-8DDE-B2EB22751222}">
  <ds:schemaRefs>
    <ds:schemaRef ds:uri="http://schemas.microsoft.com/sharepoint/v3/contenttype/forms"/>
  </ds:schemaRefs>
</ds:datastoreItem>
</file>

<file path=customXml/itemProps2.xml><?xml version="1.0" encoding="utf-8"?>
<ds:datastoreItem xmlns:ds="http://schemas.openxmlformats.org/officeDocument/2006/customXml" ds:itemID="{62AF5DA8-6387-4138-BF96-B65D39F2FC21}">
  <ds:schemaRefs>
    <ds:schemaRef ds:uri="http://schemas.microsoft.com/office/2006/documentManagement/types"/>
    <ds:schemaRef ds:uri="16c05727-aa75-4e4a-9b5f-8a80a1165891"/>
    <ds:schemaRef ds:uri="http://www.w3.org/XML/1998/namespace"/>
    <ds:schemaRef ds:uri="http://schemas.microsoft.com/office/infopath/2007/PartnerControls"/>
    <ds:schemaRef ds:uri="http://purl.org/dc/dcmitype/"/>
    <ds:schemaRef ds:uri="http://schemas.microsoft.com/office/2006/metadata/properties"/>
    <ds:schemaRef ds:uri="http://purl.org/dc/elements/1.1/"/>
    <ds:schemaRef ds:uri="http://purl.org/dc/terms/"/>
    <ds:schemaRef ds:uri="230e9df3-be65-4c73-a93b-d1236ebd677e"/>
    <ds:schemaRef ds:uri="http://schemas.openxmlformats.org/package/2006/metadata/core-properties"/>
    <ds:schemaRef ds:uri="71af3243-3dd4-4a8d-8c0d-dd76da1f02a5"/>
    <ds:schemaRef ds:uri="http://schemas.microsoft.com/sharepoint/v3"/>
  </ds:schemaRefs>
</ds:datastoreItem>
</file>

<file path=customXml/itemProps3.xml><?xml version="1.0" encoding="utf-8"?>
<ds:datastoreItem xmlns:ds="http://schemas.openxmlformats.org/officeDocument/2006/customXml" ds:itemID="{13EF380A-18DE-4A59-8A28-3F29B5D01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1555</Words>
  <Application>Microsoft Office PowerPoint</Application>
  <PresentationFormat>Grand écran</PresentationFormat>
  <Paragraphs>181</Paragraphs>
  <Slides>15</Slides>
  <Notes>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15</vt:i4>
      </vt:variant>
    </vt:vector>
  </HeadingPairs>
  <TitlesOfParts>
    <vt:vector size="24" baseType="lpstr">
      <vt:lpstr>Effra Light</vt:lpstr>
      <vt:lpstr>Yu Gothic</vt:lpstr>
      <vt:lpstr>Arial</vt:lpstr>
      <vt:lpstr>Calibri</vt:lpstr>
      <vt:lpstr>Segoe UI</vt:lpstr>
      <vt:lpstr>Segoe UI Light</vt:lpstr>
      <vt:lpstr>Times New Roman</vt:lpstr>
      <vt:lpstr>Wingdings</vt:lpstr>
      <vt:lpstr>Office Theme</vt:lpstr>
      <vt:lpstr>CA22123 EU-MACE:   European Materials Acceleration Center for Energy  MC1 meeting</vt:lpstr>
      <vt:lpstr>Présentation PowerPoint</vt:lpstr>
      <vt:lpstr>Outline</vt:lpstr>
      <vt:lpstr>Action challenge</vt:lpstr>
      <vt:lpstr>Action Challenges context</vt:lpstr>
      <vt:lpstr>Action Challenges context</vt:lpstr>
      <vt:lpstr>Research coordination objectives</vt:lpstr>
      <vt:lpstr>Capacity building objectives</vt:lpstr>
      <vt:lpstr>deliverables</vt:lpstr>
      <vt:lpstr>Meetings/workshops/schools</vt:lpstr>
      <vt:lpstr>General Action structure</vt:lpstr>
      <vt:lpstr>Summary</vt:lpstr>
      <vt:lpstr>Action chair candidate</vt:lpstr>
      <vt:lpstr>Action VICE-chair candidate</vt:lpstr>
      <vt:lpstr>Grant Holder Institution candidate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2021-05-30T14:58:49Z</dcterms:created>
  <dcterms:modified xsi:type="dcterms:W3CDTF">2023-09-27T12:09:52Z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