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Lst>
  <p:notesMasterIdLst>
    <p:notesMasterId r:id="rId21"/>
  </p:notesMasterIdLst>
  <p:handoutMasterIdLst>
    <p:handoutMasterId r:id="rId22"/>
  </p:handoutMasterIdLst>
  <p:sldIdLst>
    <p:sldId id="256" r:id="rId5"/>
    <p:sldId id="257" r:id="rId6"/>
    <p:sldId id="275" r:id="rId7"/>
    <p:sldId id="280" r:id="rId8"/>
    <p:sldId id="286" r:id="rId9"/>
    <p:sldId id="285" r:id="rId10"/>
    <p:sldId id="283" r:id="rId11"/>
    <p:sldId id="284" r:id="rId12"/>
    <p:sldId id="276" r:id="rId13"/>
    <p:sldId id="281" r:id="rId14"/>
    <p:sldId id="278" r:id="rId15"/>
    <p:sldId id="272" r:id="rId16"/>
    <p:sldId id="287" r:id="rId17"/>
    <p:sldId id="288" r:id="rId18"/>
    <p:sldId id="268"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27272"/>
    <a:srgbClr val="3E7090"/>
    <a:srgbClr val="F5F9F9"/>
    <a:srgbClr val="685135"/>
    <a:srgbClr val="BDA07D"/>
    <a:srgbClr val="93A5A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50" autoAdjust="0"/>
    <p:restoredTop sz="94087" autoAdjust="0"/>
  </p:normalViewPr>
  <p:slideViewPr>
    <p:cSldViewPr snapToGrid="0">
      <p:cViewPr varScale="1">
        <p:scale>
          <a:sx n="63" d="100"/>
          <a:sy n="63" d="100"/>
        </p:scale>
        <p:origin x="868"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9/28/2023</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‹N°›</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‹N°›</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3</a:t>
            </a:fld>
            <a:endParaRPr lang="en-US" dirty="0"/>
          </a:p>
        </p:txBody>
      </p:sp>
    </p:spTree>
    <p:extLst>
      <p:ext uri="{BB962C8B-B14F-4D97-AF65-F5344CB8AC3E}">
        <p14:creationId xmlns:p14="http://schemas.microsoft.com/office/powerpoint/2010/main" val="980174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many applicants whom I suspect are serial COST-Action applicants; i.e., they join in order to benefit from ITC conference grant, STSM grant, or attend workshops for free (which is not an automatic condition). These people do a simple keyword search (such as perovskites, energy materials, alloys, new materials, etc.) and describe their expertise, then express their interest in expanding their collaboration network. Although COST Action is a network building scheme, the participants should understand the purpose and the goal of EU-MACE. Namely, we will build an example systemic materials research ecosystem around MAPs. So in my opinion, it is not appropriate to accept those who have not included their interest in: learning how MAPs work, wanting to be include the automated materials research platforms in their research activities, connecting (their) MAPs with other platforms, contributing to improve MAPs (digital twin, integration, data management, inter-MAP knowledge sharing, implementing </a:t>
            </a:r>
            <a:r>
              <a:rPr lang="en-US" sz="1200" kern="1200" dirty="0" err="1" smtClean="0">
                <a:solidFill>
                  <a:schemeClr val="tx1"/>
                </a:solidFill>
                <a:effectLst/>
                <a:latin typeface="+mn-lt"/>
                <a:ea typeface="+mn-ea"/>
                <a:cs typeface="+mn-cs"/>
              </a:rPr>
              <a:t>SSbD</a:t>
            </a:r>
            <a:r>
              <a:rPr lang="en-US" sz="1200" kern="1200" dirty="0" smtClean="0">
                <a:solidFill>
                  <a:schemeClr val="tx1"/>
                </a:solidFill>
                <a:effectLst/>
                <a:latin typeface="+mn-lt"/>
                <a:ea typeface="+mn-ea"/>
                <a:cs typeface="+mn-cs"/>
              </a:rPr>
              <a:t> tools) or building future MAPs for a new class of materials internationally, nationally and/or institutionally. </a:t>
            </a:r>
          </a:p>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14</a:t>
            </a:fld>
            <a:endParaRPr lang="en-US" dirty="0"/>
          </a:p>
        </p:txBody>
      </p:sp>
    </p:spTree>
    <p:extLst>
      <p:ext uri="{BB962C8B-B14F-4D97-AF65-F5344CB8AC3E}">
        <p14:creationId xmlns:p14="http://schemas.microsoft.com/office/powerpoint/2010/main" val="202125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by identifying common ground and building on areas of overlap</a:t>
            </a:r>
          </a:p>
          <a:p>
            <a:r>
              <a:rPr lang="en-US" dirty="0" smtClean="0"/>
              <a:t>between digital and material competencies (horizontal link): Knowledge sharing and cooperation</a:t>
            </a:r>
          </a:p>
          <a:p>
            <a:r>
              <a:rPr lang="en-US" dirty="0" smtClean="0"/>
              <a:t>between existing SDLs/MAPs, and inclusion of key expertise for maximizing their operation efficiency</a:t>
            </a:r>
          </a:p>
          <a:p>
            <a:r>
              <a:rPr lang="en-US" dirty="0" smtClean="0"/>
              <a:t>and streamlining device integration process.</a:t>
            </a:r>
          </a:p>
          <a:p>
            <a:r>
              <a:rPr lang="en-US" dirty="0" smtClean="0"/>
              <a:t>by identifying common ground and building on areas of overlap</a:t>
            </a:r>
          </a:p>
          <a:p>
            <a:r>
              <a:rPr lang="en-US" dirty="0" smtClean="0"/>
              <a:t>between digital and material competencies (horizontal link): Knowledge sharing and cooperation</a:t>
            </a:r>
          </a:p>
          <a:p>
            <a:r>
              <a:rPr lang="en-US" dirty="0" smtClean="0"/>
              <a:t>between existing SDLs/MAPs, and inclusion of key expertise for maximizing their operation efficiency</a:t>
            </a:r>
          </a:p>
          <a:p>
            <a:r>
              <a:rPr lang="en-US" dirty="0" smtClean="0"/>
              <a:t>and streamlining device integration process.</a:t>
            </a:r>
          </a:p>
          <a:p>
            <a:endParaRPr lang="en-US" dirty="0" smtClean="0"/>
          </a:p>
          <a:p>
            <a:endParaRPr lang="en-US" dirty="0" smtClean="0"/>
          </a:p>
          <a:p>
            <a:r>
              <a:rPr lang="en-US" dirty="0" smtClean="0"/>
              <a:t>Upstream integration of advanced materials into functioning devices and </a:t>
            </a:r>
            <a:r>
              <a:rPr lang="en-US" dirty="0" err="1" smtClean="0"/>
              <a:t>scaleup</a:t>
            </a:r>
            <a:endParaRPr lang="en-US" dirty="0" smtClean="0"/>
          </a:p>
          <a:p>
            <a:r>
              <a:rPr lang="en-US" dirty="0" smtClean="0"/>
              <a:t>production taking into account not only the performance (efficiency) requirements, but also the</a:t>
            </a:r>
          </a:p>
          <a:p>
            <a:r>
              <a:rPr lang="en-US" dirty="0" smtClean="0"/>
              <a:t>techno-economic issues, socio-economic impacts and regulatory bodies.</a:t>
            </a:r>
          </a:p>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4</a:t>
            </a:fld>
            <a:endParaRPr lang="en-US" dirty="0"/>
          </a:p>
        </p:txBody>
      </p:sp>
    </p:spTree>
    <p:extLst>
      <p:ext uri="{BB962C8B-B14F-4D97-AF65-F5344CB8AC3E}">
        <p14:creationId xmlns:p14="http://schemas.microsoft.com/office/powerpoint/2010/main" val="334300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by identifying common ground and building on areas of overlap</a:t>
            </a:r>
          </a:p>
          <a:p>
            <a:r>
              <a:rPr lang="en-US" dirty="0" smtClean="0"/>
              <a:t>between digital and material competencies (horizontal link): Knowledge sharing and cooperation</a:t>
            </a:r>
          </a:p>
          <a:p>
            <a:r>
              <a:rPr lang="en-US" dirty="0" smtClean="0"/>
              <a:t>between existing SDLs/MAPs, and inclusion of key expertise for maximizing their operation efficiency</a:t>
            </a:r>
          </a:p>
          <a:p>
            <a:r>
              <a:rPr lang="en-US" dirty="0" smtClean="0"/>
              <a:t>and streamlining device integration process.</a:t>
            </a:r>
          </a:p>
          <a:p>
            <a:r>
              <a:rPr lang="en-US" dirty="0" smtClean="0"/>
              <a:t>by identifying common ground and building on areas of overlap</a:t>
            </a:r>
          </a:p>
          <a:p>
            <a:r>
              <a:rPr lang="en-US" dirty="0" smtClean="0"/>
              <a:t>between digital and material competencies (horizontal link): Knowledge sharing and cooperation</a:t>
            </a:r>
          </a:p>
          <a:p>
            <a:r>
              <a:rPr lang="en-US" dirty="0" smtClean="0"/>
              <a:t>between existing SDLs/MAPs, and inclusion of key expertise for maximizing their operation efficiency</a:t>
            </a:r>
          </a:p>
          <a:p>
            <a:r>
              <a:rPr lang="en-US" dirty="0" smtClean="0"/>
              <a:t>and streamlining device integration process.</a:t>
            </a:r>
          </a:p>
          <a:p>
            <a:endParaRPr lang="en-US" dirty="0" smtClean="0"/>
          </a:p>
          <a:p>
            <a:endParaRPr lang="en-US" dirty="0" smtClean="0"/>
          </a:p>
          <a:p>
            <a:r>
              <a:rPr lang="en-US" dirty="0" smtClean="0"/>
              <a:t>Upstream integration of advanced materials into functioning devices and </a:t>
            </a:r>
            <a:r>
              <a:rPr lang="en-US" dirty="0" err="1" smtClean="0"/>
              <a:t>scaleup</a:t>
            </a:r>
            <a:endParaRPr lang="en-US" dirty="0" smtClean="0"/>
          </a:p>
          <a:p>
            <a:r>
              <a:rPr lang="en-US" dirty="0" smtClean="0"/>
              <a:t>production taking into account not only the performance (efficiency) requirements, but also the</a:t>
            </a:r>
          </a:p>
          <a:p>
            <a:r>
              <a:rPr lang="en-US" dirty="0" smtClean="0"/>
              <a:t>techno-economic issues, socio-economic impacts and regulatory bodies.</a:t>
            </a:r>
          </a:p>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5</a:t>
            </a:fld>
            <a:endParaRPr lang="en-US" dirty="0"/>
          </a:p>
        </p:txBody>
      </p:sp>
    </p:spTree>
    <p:extLst>
      <p:ext uri="{BB962C8B-B14F-4D97-AF65-F5344CB8AC3E}">
        <p14:creationId xmlns:p14="http://schemas.microsoft.com/office/powerpoint/2010/main" val="4290374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by identifying common ground and building on areas of overlap</a:t>
            </a:r>
          </a:p>
          <a:p>
            <a:r>
              <a:rPr lang="en-US" dirty="0" smtClean="0"/>
              <a:t>between digital and material competencies (horizontal link): Knowledge sharing and cooperation</a:t>
            </a:r>
          </a:p>
          <a:p>
            <a:r>
              <a:rPr lang="en-US" dirty="0" smtClean="0"/>
              <a:t>between existing SDLs/MAPs, and inclusion of key expertise for maximizing their operation efficiency</a:t>
            </a:r>
          </a:p>
          <a:p>
            <a:r>
              <a:rPr lang="en-US" dirty="0" smtClean="0"/>
              <a:t>and streamlining device integration process.</a:t>
            </a:r>
          </a:p>
          <a:p>
            <a:r>
              <a:rPr lang="en-US" dirty="0" smtClean="0"/>
              <a:t>by identifying common ground and building on areas of overlap</a:t>
            </a:r>
          </a:p>
          <a:p>
            <a:r>
              <a:rPr lang="en-US" dirty="0" smtClean="0"/>
              <a:t>between digital and material competencies (horizontal link): Knowledge sharing and cooperation</a:t>
            </a:r>
          </a:p>
          <a:p>
            <a:r>
              <a:rPr lang="en-US" dirty="0" smtClean="0"/>
              <a:t>between existing SDLs/MAPs, and inclusion of key expertise for maximizing their operation efficiency</a:t>
            </a:r>
          </a:p>
          <a:p>
            <a:r>
              <a:rPr lang="en-US" dirty="0" smtClean="0"/>
              <a:t>and streamlining device integration process.</a:t>
            </a:r>
          </a:p>
          <a:p>
            <a:endParaRPr lang="en-US" dirty="0" smtClean="0"/>
          </a:p>
          <a:p>
            <a:endParaRPr lang="en-US" dirty="0" smtClean="0"/>
          </a:p>
          <a:p>
            <a:r>
              <a:rPr lang="en-US" dirty="0" smtClean="0"/>
              <a:t>Upstream integration of advanced materials into functioning devices and </a:t>
            </a:r>
            <a:r>
              <a:rPr lang="en-US" dirty="0" err="1" smtClean="0"/>
              <a:t>scaleup</a:t>
            </a:r>
            <a:endParaRPr lang="en-US" dirty="0" smtClean="0"/>
          </a:p>
          <a:p>
            <a:r>
              <a:rPr lang="en-US" dirty="0" smtClean="0"/>
              <a:t>production taking into account not only the performance (efficiency) requirements, but also the</a:t>
            </a:r>
          </a:p>
          <a:p>
            <a:r>
              <a:rPr lang="en-US" dirty="0" smtClean="0"/>
              <a:t>techno-economic issues, socio-economic impacts and regulatory bodies.</a:t>
            </a:r>
          </a:p>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6</a:t>
            </a:fld>
            <a:endParaRPr lang="en-US" dirty="0"/>
          </a:p>
        </p:txBody>
      </p:sp>
    </p:spTree>
    <p:extLst>
      <p:ext uri="{BB962C8B-B14F-4D97-AF65-F5344CB8AC3E}">
        <p14:creationId xmlns:p14="http://schemas.microsoft.com/office/powerpoint/2010/main" val="258655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9</a:t>
            </a:fld>
            <a:endParaRPr lang="en-US" dirty="0"/>
          </a:p>
        </p:txBody>
      </p:sp>
    </p:spTree>
    <p:extLst>
      <p:ext uri="{BB962C8B-B14F-4D97-AF65-F5344CB8AC3E}">
        <p14:creationId xmlns:p14="http://schemas.microsoft.com/office/powerpoint/2010/main" val="412909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Inclusive: </a:t>
            </a:r>
            <a:r>
              <a:rPr lang="en-US" dirty="0" smtClean="0"/>
              <a:t>for the broadest EU research communities </a:t>
            </a:r>
          </a:p>
          <a:p>
            <a:r>
              <a:rPr lang="fr-FR" dirty="0" err="1" smtClean="0"/>
              <a:t>Knowledge</a:t>
            </a:r>
            <a:r>
              <a:rPr lang="fr-FR" dirty="0" smtClean="0"/>
              <a:t> base of the participants: </a:t>
            </a:r>
            <a:r>
              <a:rPr lang="en-US" dirty="0" smtClean="0"/>
              <a:t>data, experimental &amp; numerical techniques; theories, etc.</a:t>
            </a:r>
          </a:p>
          <a:p>
            <a:endParaRPr lang="en-US" dirty="0" smtClean="0"/>
          </a:p>
          <a:p>
            <a:r>
              <a:rPr lang="fr-FR" dirty="0" err="1" smtClean="0"/>
              <a:t>Accelerated</a:t>
            </a:r>
            <a:r>
              <a:rPr lang="fr-FR" dirty="0" smtClean="0"/>
              <a:t> </a:t>
            </a:r>
            <a:r>
              <a:rPr lang="fr-FR" dirty="0" err="1" smtClean="0"/>
              <a:t>device</a:t>
            </a:r>
            <a:r>
              <a:rPr lang="fr-FR" dirty="0" smtClean="0"/>
              <a:t> </a:t>
            </a:r>
            <a:r>
              <a:rPr lang="fr-FR" dirty="0" err="1" smtClean="0"/>
              <a:t>integration</a:t>
            </a:r>
            <a:r>
              <a:rPr lang="fr-FR" dirty="0" smtClean="0"/>
              <a:t>: </a:t>
            </a:r>
            <a:r>
              <a:rPr lang="en-US" dirty="0" smtClean="0"/>
              <a:t>Knowledge sharing and cooperation</a:t>
            </a:r>
          </a:p>
          <a:p>
            <a:r>
              <a:rPr lang="en-US" dirty="0" smtClean="0"/>
              <a:t>between existing SDLs/MAPs, and inclusion of key expertise for maximizing their operation efficiency</a:t>
            </a:r>
          </a:p>
          <a:p>
            <a:r>
              <a:rPr lang="en-US" dirty="0" smtClean="0"/>
              <a:t>and streamlining device integration process.</a:t>
            </a:r>
          </a:p>
          <a:p>
            <a:endParaRPr lang="en-US" dirty="0" smtClean="0"/>
          </a:p>
          <a:p>
            <a:r>
              <a:rPr lang="en-US" dirty="0" smtClean="0"/>
              <a:t>Market pull, Societal pull: taking into account not only the performance (efficiency) requirements, but also the</a:t>
            </a:r>
          </a:p>
          <a:p>
            <a:r>
              <a:rPr lang="en-US" dirty="0" smtClean="0"/>
              <a:t>techno-economic issues, socio-economic impacts and regulatory bodies.</a:t>
            </a:r>
          </a:p>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10</a:t>
            </a:fld>
            <a:endParaRPr lang="en-US" dirty="0"/>
          </a:p>
        </p:txBody>
      </p:sp>
    </p:spTree>
    <p:extLst>
      <p:ext uri="{BB962C8B-B14F-4D97-AF65-F5344CB8AC3E}">
        <p14:creationId xmlns:p14="http://schemas.microsoft.com/office/powerpoint/2010/main" val="3815750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11</a:t>
            </a:fld>
            <a:endParaRPr lang="en-US" dirty="0"/>
          </a:p>
        </p:txBody>
      </p:sp>
    </p:spTree>
    <p:extLst>
      <p:ext uri="{BB962C8B-B14F-4D97-AF65-F5344CB8AC3E}">
        <p14:creationId xmlns:p14="http://schemas.microsoft.com/office/powerpoint/2010/main" val="1068073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Collaborations </a:t>
            </a:r>
            <a:r>
              <a:rPr lang="en-US" dirty="0" smtClean="0"/>
              <a:t>from several communities and countries </a:t>
            </a:r>
          </a:p>
          <a:p>
            <a:r>
              <a:rPr lang="fr-FR" dirty="0" err="1" smtClean="0"/>
              <a:t>Opportunities</a:t>
            </a:r>
            <a:r>
              <a:rPr lang="fr-FR" dirty="0" smtClean="0"/>
              <a:t> </a:t>
            </a:r>
            <a:r>
              <a:rPr lang="en-US" dirty="0" smtClean="0"/>
              <a:t>for newly developed advanced materials</a:t>
            </a:r>
          </a:p>
          <a:p>
            <a:r>
              <a:rPr lang="fr-FR" dirty="0" err="1" smtClean="0"/>
              <a:t>Continued</a:t>
            </a:r>
            <a:r>
              <a:rPr lang="fr-FR" dirty="0" smtClean="0"/>
              <a:t> </a:t>
            </a:r>
            <a:r>
              <a:rPr lang="fr-FR" dirty="0" err="1" smtClean="0"/>
              <a:t>growth</a:t>
            </a:r>
            <a:r>
              <a:rPr lang="fr-FR" dirty="0" smtClean="0"/>
              <a:t> = </a:t>
            </a:r>
            <a:r>
              <a:rPr lang="en-US" dirty="0" smtClean="0"/>
              <a:t>(further education) among senior investigators,</a:t>
            </a:r>
            <a:r>
              <a:rPr lang="en-US" baseline="0" dirty="0" smtClean="0"/>
              <a:t> </a:t>
            </a:r>
            <a:r>
              <a:rPr lang="en-US" dirty="0" smtClean="0"/>
              <a:t>increase the acceptance-rate of ‘new’ methodologies and collaboration schemes, </a:t>
            </a:r>
          </a:p>
          <a:p>
            <a:r>
              <a:rPr lang="en-US" dirty="0" smtClean="0"/>
              <a:t>Education</a:t>
            </a:r>
            <a:r>
              <a:rPr lang="en-US" baseline="0" dirty="0" smtClean="0"/>
              <a:t> program for pre-PhD’s </a:t>
            </a:r>
            <a:r>
              <a:rPr lang="en-US" dirty="0" smtClean="0"/>
              <a:t>prior to settling their PhD research agenda</a:t>
            </a:r>
          </a:p>
          <a:p>
            <a:r>
              <a:rPr lang="fr-FR" dirty="0" err="1" smtClean="0"/>
              <a:t>Decision</a:t>
            </a:r>
            <a:r>
              <a:rPr lang="fr-FR" dirty="0" smtClean="0"/>
              <a:t> </a:t>
            </a:r>
            <a:r>
              <a:rPr lang="fr-FR" dirty="0" err="1" smtClean="0"/>
              <a:t>makers</a:t>
            </a:r>
            <a:r>
              <a:rPr lang="fr-FR" dirty="0" smtClean="0"/>
              <a:t>: </a:t>
            </a:r>
            <a:r>
              <a:rPr lang="en-US" dirty="0" smtClean="0"/>
              <a:t>private and public </a:t>
            </a:r>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12</a:t>
            </a:fld>
            <a:endParaRPr lang="en-US" dirty="0"/>
          </a:p>
        </p:txBody>
      </p:sp>
    </p:spTree>
    <p:extLst>
      <p:ext uri="{BB962C8B-B14F-4D97-AF65-F5344CB8AC3E}">
        <p14:creationId xmlns:p14="http://schemas.microsoft.com/office/powerpoint/2010/main" val="137665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Collaborations </a:t>
            </a:r>
            <a:r>
              <a:rPr lang="en-US" dirty="0" smtClean="0"/>
              <a:t>from several communities and countries </a:t>
            </a:r>
          </a:p>
          <a:p>
            <a:r>
              <a:rPr lang="fr-FR" dirty="0" err="1" smtClean="0"/>
              <a:t>Opportunities</a:t>
            </a:r>
            <a:r>
              <a:rPr lang="fr-FR" dirty="0" smtClean="0"/>
              <a:t> </a:t>
            </a:r>
            <a:r>
              <a:rPr lang="en-US" dirty="0" smtClean="0"/>
              <a:t>for newly developed advanced materials</a:t>
            </a:r>
          </a:p>
          <a:p>
            <a:r>
              <a:rPr lang="fr-FR" dirty="0" err="1" smtClean="0"/>
              <a:t>Continued</a:t>
            </a:r>
            <a:r>
              <a:rPr lang="fr-FR" dirty="0" smtClean="0"/>
              <a:t> </a:t>
            </a:r>
            <a:r>
              <a:rPr lang="fr-FR" dirty="0" err="1" smtClean="0"/>
              <a:t>growth</a:t>
            </a:r>
            <a:r>
              <a:rPr lang="fr-FR" dirty="0" smtClean="0"/>
              <a:t> = </a:t>
            </a:r>
            <a:r>
              <a:rPr lang="en-US" dirty="0" smtClean="0"/>
              <a:t>(further education) among senior investigators,</a:t>
            </a:r>
            <a:r>
              <a:rPr lang="en-US" baseline="0" dirty="0" smtClean="0"/>
              <a:t> </a:t>
            </a:r>
            <a:r>
              <a:rPr lang="en-US" dirty="0" smtClean="0"/>
              <a:t>increase the acceptance-rate of ‘new’ methodologies and collaboration schemes, </a:t>
            </a:r>
          </a:p>
          <a:p>
            <a:r>
              <a:rPr lang="en-US" dirty="0" smtClean="0"/>
              <a:t>Education</a:t>
            </a:r>
            <a:r>
              <a:rPr lang="en-US" baseline="0" dirty="0" smtClean="0"/>
              <a:t> program for pre-PhD’s </a:t>
            </a:r>
            <a:r>
              <a:rPr lang="en-US" dirty="0" smtClean="0"/>
              <a:t>prior to settling their PhD research agenda</a:t>
            </a:r>
          </a:p>
          <a:p>
            <a:r>
              <a:rPr lang="fr-FR" dirty="0" err="1" smtClean="0"/>
              <a:t>Decision</a:t>
            </a:r>
            <a:r>
              <a:rPr lang="fr-FR" dirty="0" smtClean="0"/>
              <a:t> </a:t>
            </a:r>
            <a:r>
              <a:rPr lang="fr-FR" dirty="0" err="1" smtClean="0"/>
              <a:t>makers</a:t>
            </a:r>
            <a:r>
              <a:rPr lang="fr-FR" dirty="0" smtClean="0"/>
              <a:t>: </a:t>
            </a:r>
            <a:r>
              <a:rPr lang="en-US" dirty="0" smtClean="0"/>
              <a:t>private and public </a:t>
            </a:r>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13</a:t>
            </a:fld>
            <a:endParaRPr lang="en-US" dirty="0"/>
          </a:p>
        </p:txBody>
      </p:sp>
    </p:spTree>
    <p:extLst>
      <p:ext uri="{BB962C8B-B14F-4D97-AF65-F5344CB8AC3E}">
        <p14:creationId xmlns:p14="http://schemas.microsoft.com/office/powerpoint/2010/main" val="336240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smtClean="0"/>
              <a:t>03/10/2023</a:t>
            </a:r>
            <a:endParaRPr lang="en-US" dirty="0"/>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smtClean="0"/>
              <a:t>Brussels, Belgium</a:t>
            </a:r>
            <a:endParaRPr lang="en-US" dirty="0"/>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smtClean="0"/>
              <a:t>03/10/2023</a:t>
            </a:r>
            <a:endParaRPr lang="en-US" dirty="0"/>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smtClean="0"/>
              <a:t>Brussels, Belgium</a:t>
            </a:r>
            <a:endParaRPr lang="en-US" dirty="0"/>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smtClean="0"/>
              <a:t>03/10/2023</a:t>
            </a:r>
            <a:endParaRPr lang="en-US" dirty="0"/>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smtClean="0"/>
              <a:t>Brussels, Belgium</a:t>
            </a:r>
            <a:endParaRPr lang="en-US" dirty="0"/>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smtClean="0"/>
              <a:t>03/10/2023</a:t>
            </a:r>
            <a:endParaRPr lang="en-US" dirty="0"/>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smtClean="0"/>
              <a:t>Brussels, Belgium</a:t>
            </a:r>
            <a:endParaRPr lang="en-US" dirty="0"/>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03/10/2023</a:t>
            </a:r>
            <a:endParaRPr lang="en-US" dirty="0"/>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Brussels, Belgium</a:t>
            </a:r>
            <a:endParaRPr lang="en-US" dirty="0"/>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smtClean="0"/>
              <a:t>03/10/2023</a:t>
            </a:r>
            <a:endParaRPr lang="en-US" dirty="0"/>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smtClean="0"/>
              <a:t>Brussels, Belgium</a:t>
            </a:r>
            <a:endParaRPr lang="en-US" dirty="0"/>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smtClean="0"/>
              <a:t>03/10/2023</a:t>
            </a:r>
            <a:endParaRPr lang="en-US" dirty="0"/>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smtClean="0"/>
              <a:t>Brussels, Belgium</a:t>
            </a:r>
            <a:endParaRPr lang="en-US" dirty="0"/>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smtClean="0"/>
              <a:t>03/10/2023</a:t>
            </a:r>
            <a:endParaRPr lang="en-US" dirty="0"/>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smtClean="0"/>
              <a:t>Brussels, Belgium</a:t>
            </a:r>
            <a:endParaRPr lang="en-US" dirty="0"/>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smtClean="0"/>
              <a:t>03/10/2023</a:t>
            </a:r>
            <a:endParaRPr lang="en-US" dirty="0"/>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smtClean="0"/>
              <a:t>Brussels, Belgium</a:t>
            </a:r>
            <a:endParaRPr lang="en-US" dirty="0"/>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smtClean="0"/>
              <a:t>03/10/2023</a:t>
            </a:r>
            <a:endParaRPr lang="en-US" dirty="0"/>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smtClean="0"/>
              <a:t>Brussels, Belgium</a:t>
            </a:r>
            <a:endParaRPr lang="en-US" dirty="0"/>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03/10/2023</a:t>
            </a:r>
            <a:endParaRPr lang="en-US" dirty="0"/>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Brussels, Belgium</a:t>
            </a:r>
            <a:endParaRPr lang="en-US" dirty="0"/>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smtClean="0"/>
              <a:t>03/10/2023</a:t>
            </a:r>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smtClean="0"/>
              <a:t>Brussels, Belgium</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smtClean="0"/>
              <a:t>03/10/2023</a:t>
            </a:r>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smtClean="0"/>
              <a:t>Brussels, Belgium</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smtClean="0"/>
              <a:t>03/10/2023</a:t>
            </a:r>
            <a:endParaRPr lang="en-US" dirty="0"/>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smtClean="0"/>
              <a:t>Brussels, Belgium</a:t>
            </a:r>
            <a:endParaRPr lang="en-US" dirty="0"/>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png"/><Relationship Id="rId4" Type="http://schemas.openxmlformats.org/officeDocument/2006/relationships/image" Target="../media/image8.jp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1679" r="-1330"/>
          <a:stretch/>
        </p:blipFill>
        <p:spPr>
          <a:xfrm>
            <a:off x="8220710" y="1437386"/>
            <a:ext cx="3048000" cy="2587176"/>
          </a:xfrm>
        </p:spPr>
      </p:pic>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941120" y="947737"/>
            <a:ext cx="5278514" cy="3219065"/>
          </a:xfrm>
        </p:spPr>
        <p:txBody>
          <a:bodyPr/>
          <a:lstStyle/>
          <a:p>
            <a:pPr algn="ctr">
              <a:spcBef>
                <a:spcPts val="1800"/>
              </a:spcBef>
            </a:pPr>
            <a:r>
              <a:rPr lang="en-US" sz="3600" b="1" dirty="0" smtClean="0"/>
              <a:t>CA22123 EU-MACE: </a:t>
            </a:r>
            <a:r>
              <a:rPr lang="en-US" sz="3600" b="1" dirty="0"/>
              <a:t/>
            </a:r>
            <a:br>
              <a:rPr lang="en-US" sz="3600" b="1" dirty="0"/>
            </a:br>
            <a:r>
              <a:rPr lang="en-US" sz="1800" b="1" dirty="0" smtClean="0"/>
              <a:t/>
            </a:r>
            <a:br>
              <a:rPr lang="en-US" sz="1800" b="1" dirty="0" smtClean="0"/>
            </a:br>
            <a:r>
              <a:rPr lang="en-US" sz="3200" b="1" dirty="0" smtClean="0"/>
              <a:t>European </a:t>
            </a:r>
            <a:r>
              <a:rPr lang="en-US" sz="3200" b="1" dirty="0"/>
              <a:t>Materials Acceleration Center </a:t>
            </a:r>
            <a:r>
              <a:rPr lang="en-US" sz="3200" b="1" dirty="0" smtClean="0"/>
              <a:t>for Energy</a:t>
            </a:r>
            <a:br>
              <a:rPr lang="en-US" sz="3200" b="1" dirty="0" smtClean="0"/>
            </a:br>
            <a:r>
              <a:rPr lang="en-US" sz="1800" b="1" dirty="0"/>
              <a:t/>
            </a:r>
            <a:br>
              <a:rPr lang="en-US" sz="1800" b="1" dirty="0"/>
            </a:br>
            <a:r>
              <a:rPr lang="en-US" sz="3200" b="1" dirty="0"/>
              <a:t>MC1 </a:t>
            </a:r>
            <a:r>
              <a:rPr lang="en-US" sz="3200" b="1" dirty="0" smtClean="0"/>
              <a:t>discussions</a:t>
            </a:r>
            <a:endParaRPr lang="en-US" sz="3200" dirty="0"/>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5341811"/>
            <a:ext cx="5857404" cy="1136902"/>
          </a:xfrm>
        </p:spPr>
        <p:txBody>
          <a:bodyPr/>
          <a:lstStyle/>
          <a:p>
            <a:r>
              <a:rPr lang="fr-FR" b="1" dirty="0" smtClean="0"/>
              <a:t>Sawako Nakamae (Action Chair candidate)</a:t>
            </a:r>
          </a:p>
          <a:p>
            <a:r>
              <a:rPr lang="fr-FR" b="1" dirty="0" smtClean="0"/>
              <a:t>Commissariat à l’Energie Atomique et aux Energies Alternatives</a:t>
            </a:r>
            <a:endParaRPr lang="en-US" b="1" dirty="0"/>
          </a:p>
        </p:txBody>
      </p:sp>
      <p:sp>
        <p:nvSpPr>
          <p:cNvPr id="34" name="Rectangle 33">
            <a:extLst>
              <a:ext uri="{FF2B5EF4-FFF2-40B4-BE49-F238E27FC236}">
                <a16:creationId xmlns:a16="http://schemas.microsoft.com/office/drawing/2014/main" id="{106CDEB7-77E8-4351-9B76-07896E7317C0}"/>
              </a:ext>
              <a:ext uri="{C183D7F6-B498-43B3-948B-1728B52AA6E4}">
                <adec:decorative xmlns="" xmlns:adec="http://schemas.microsoft.com/office/drawing/2017/decorative"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stretch>
            <a:fillRect/>
          </a:stretch>
        </p:blipFill>
        <p:spPr>
          <a:xfrm>
            <a:off x="187031" y="173055"/>
            <a:ext cx="1508178" cy="666048"/>
          </a:xfrm>
          <a:prstGeom prst="rect">
            <a:avLst/>
          </a:prstGeom>
        </p:spPr>
      </p:pic>
    </p:spTree>
    <p:extLst>
      <p:ext uri="{BB962C8B-B14F-4D97-AF65-F5344CB8AC3E}">
        <p14:creationId xmlns:p14="http://schemas.microsoft.com/office/powerpoint/2010/main" val="972569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fr-FR" dirty="0" smtClean="0"/>
              <a:t>1st </a:t>
            </a:r>
            <a:r>
              <a:rPr lang="fr-FR" dirty="0" err="1" smtClean="0"/>
              <a:t>year</a:t>
            </a:r>
            <a:r>
              <a:rPr lang="fr-FR" dirty="0" smtClean="0"/>
              <a:t> Budget plan proposition: </a:t>
            </a:r>
            <a:br>
              <a:rPr lang="fr-FR" dirty="0" smtClean="0"/>
            </a:br>
            <a:r>
              <a:rPr lang="fr-FR" dirty="0" smtClean="0"/>
              <a:t>(total 125 k€)</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10</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graphicFrame>
        <p:nvGraphicFramePr>
          <p:cNvPr id="5" name="Tableau 4"/>
          <p:cNvGraphicFramePr>
            <a:graphicFrameLocks noGrp="1"/>
          </p:cNvGraphicFramePr>
          <p:nvPr>
            <p:extLst>
              <p:ext uri="{D42A27DB-BD31-4B8C-83A1-F6EECF244321}">
                <p14:modId xmlns:p14="http://schemas.microsoft.com/office/powerpoint/2010/main" val="3889693335"/>
              </p:ext>
            </p:extLst>
          </p:nvPr>
        </p:nvGraphicFramePr>
        <p:xfrm>
          <a:off x="655320" y="1451610"/>
          <a:ext cx="9113519" cy="4904740"/>
        </p:xfrm>
        <a:graphic>
          <a:graphicData uri="http://schemas.openxmlformats.org/drawingml/2006/table">
            <a:tbl>
              <a:tblPr firstRow="1" bandRow="1">
                <a:tableStyleId>{5C22544A-7EE6-4342-B048-85BDC9FD1C3A}</a:tableStyleId>
              </a:tblPr>
              <a:tblGrid>
                <a:gridCol w="3037840">
                  <a:extLst>
                    <a:ext uri="{9D8B030D-6E8A-4147-A177-3AD203B41FA5}">
                      <a16:colId xmlns:a16="http://schemas.microsoft.com/office/drawing/2014/main" val="3822205738"/>
                    </a:ext>
                  </a:extLst>
                </a:gridCol>
                <a:gridCol w="1758149">
                  <a:extLst>
                    <a:ext uri="{9D8B030D-6E8A-4147-A177-3AD203B41FA5}">
                      <a16:colId xmlns:a16="http://schemas.microsoft.com/office/drawing/2014/main" val="1051472631"/>
                    </a:ext>
                  </a:extLst>
                </a:gridCol>
                <a:gridCol w="4317530">
                  <a:extLst>
                    <a:ext uri="{9D8B030D-6E8A-4147-A177-3AD203B41FA5}">
                      <a16:colId xmlns:a16="http://schemas.microsoft.com/office/drawing/2014/main" val="671874037"/>
                    </a:ext>
                  </a:extLst>
                </a:gridCol>
              </a:tblGrid>
              <a:tr h="370840">
                <a:tc>
                  <a:txBody>
                    <a:bodyPr/>
                    <a:lstStyle/>
                    <a:p>
                      <a:pPr algn="l" fontAlgn="b"/>
                      <a:r>
                        <a:rPr lang="en-US" sz="1600" u="none" strike="noStrike" dirty="0" smtClean="0">
                          <a:solidFill>
                            <a:schemeClr val="tx1"/>
                          </a:solidFill>
                          <a:effectLst/>
                        </a:rPr>
                        <a:t>Activity type</a:t>
                      </a:r>
                      <a:endParaRPr lang="en-US" sz="16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r>
                        <a:rPr lang="en-US" sz="1600" u="none" strike="noStrike" dirty="0" smtClean="0">
                          <a:solidFill>
                            <a:schemeClr val="tx1"/>
                          </a:solidFill>
                          <a:effectLst/>
                        </a:rPr>
                        <a:t>Amount (€)</a:t>
                      </a:r>
                      <a:endParaRPr lang="en-US" sz="1600" b="0" i="0" u="none" strike="noStrike" dirty="0">
                        <a:solidFill>
                          <a:schemeClr val="tx1"/>
                        </a:solidFill>
                        <a:effectLst/>
                        <a:latin typeface="Calibri" panose="020F0502020204030204" pitchFamily="34" charset="0"/>
                      </a:endParaRPr>
                    </a:p>
                  </a:txBody>
                  <a:tcPr marL="6350" marR="6350" marT="6350" marB="0" anchor="b"/>
                </a:tc>
                <a:tc>
                  <a:txBody>
                    <a:bodyPr/>
                    <a:lstStyle/>
                    <a:p>
                      <a:pPr algn="l" fontAlgn="b"/>
                      <a:r>
                        <a:rPr lang="en-US" sz="1600" u="none" strike="noStrike" dirty="0" smtClean="0">
                          <a:solidFill>
                            <a:schemeClr val="tx1"/>
                          </a:solidFill>
                          <a:effectLst/>
                        </a:rPr>
                        <a:t>Note</a:t>
                      </a:r>
                      <a:endParaRPr lang="en-US" sz="16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08222280"/>
                  </a:ext>
                </a:extLst>
              </a:tr>
              <a:tr h="370840">
                <a:tc>
                  <a:txBody>
                    <a:bodyPr/>
                    <a:lstStyle/>
                    <a:p>
                      <a:pPr algn="l" fontAlgn="b"/>
                      <a:r>
                        <a:rPr lang="en-US" sz="1600" b="0" u="none" strike="noStrike" dirty="0">
                          <a:effectLst/>
                          <a:latin typeface="+mn-lt"/>
                        </a:rPr>
                        <a:t>MC meetings</a:t>
                      </a:r>
                      <a:endParaRPr lang="en-US" sz="1600" b="0" i="0" u="none" strike="noStrike" dirty="0">
                        <a:solidFill>
                          <a:srgbClr val="000000"/>
                        </a:solidFill>
                        <a:effectLst/>
                        <a:latin typeface="+mn-lt"/>
                      </a:endParaRPr>
                    </a:p>
                  </a:txBody>
                  <a:tcPr marL="6350" marR="6350" marT="6350" marB="0" anchor="ctr"/>
                </a:tc>
                <a:tc>
                  <a:txBody>
                    <a:bodyPr/>
                    <a:lstStyle/>
                    <a:p>
                      <a:pPr algn="r" fontAlgn="b"/>
                      <a:r>
                        <a:rPr lang="en-US" sz="1600" b="0" u="none" strike="noStrike" dirty="0">
                          <a:effectLst/>
                          <a:latin typeface="+mn-lt"/>
                        </a:rPr>
                        <a:t>44000</a:t>
                      </a:r>
                      <a:endParaRPr lang="en-US" sz="1600" b="0" i="0" u="none" strike="noStrike" dirty="0">
                        <a:solidFill>
                          <a:srgbClr val="000000"/>
                        </a:solidFill>
                        <a:effectLst/>
                        <a:latin typeface="+mn-lt"/>
                      </a:endParaRPr>
                    </a:p>
                  </a:txBody>
                  <a:tcPr marL="6350" marR="6350" marT="6350" marB="0" anchor="ctr"/>
                </a:tc>
                <a:tc>
                  <a:txBody>
                    <a:bodyPr/>
                    <a:lstStyle/>
                    <a:p>
                      <a:r>
                        <a:rPr lang="fr-FR" sz="1600" b="0" dirty="0" smtClean="0">
                          <a:solidFill>
                            <a:schemeClr val="tx1"/>
                          </a:solidFill>
                          <a:latin typeface="+mn-lt"/>
                        </a:rPr>
                        <a:t>MC2 </a:t>
                      </a:r>
                      <a:r>
                        <a:rPr lang="fr-FR" sz="1600" b="0" dirty="0" err="1" smtClean="0">
                          <a:solidFill>
                            <a:schemeClr val="tx1"/>
                          </a:solidFill>
                          <a:latin typeface="+mn-lt"/>
                        </a:rPr>
                        <a:t>with</a:t>
                      </a:r>
                      <a:r>
                        <a:rPr lang="fr-FR" sz="1600" b="0" baseline="0" dirty="0" smtClean="0">
                          <a:solidFill>
                            <a:schemeClr val="tx1"/>
                          </a:solidFill>
                          <a:latin typeface="+mn-lt"/>
                        </a:rPr>
                        <a:t> WS1, Rome (</a:t>
                      </a:r>
                      <a:r>
                        <a:rPr lang="fr-FR" sz="1600" b="1" baseline="0" dirty="0" smtClean="0">
                          <a:solidFill>
                            <a:srgbClr val="7030A0"/>
                          </a:solidFill>
                          <a:latin typeface="+mn-lt"/>
                        </a:rPr>
                        <a:t>max </a:t>
                      </a:r>
                      <a:r>
                        <a:rPr lang="fr-FR" sz="1600" b="1" baseline="0" dirty="0" err="1" smtClean="0">
                          <a:solidFill>
                            <a:srgbClr val="7030A0"/>
                          </a:solidFill>
                          <a:latin typeface="+mn-lt"/>
                        </a:rPr>
                        <a:t>traveil</a:t>
                      </a:r>
                      <a:r>
                        <a:rPr lang="fr-FR" sz="1600" b="1" baseline="0" dirty="0" smtClean="0">
                          <a:solidFill>
                            <a:srgbClr val="7030A0"/>
                          </a:solidFill>
                          <a:latin typeface="+mn-lt"/>
                        </a:rPr>
                        <a:t> </a:t>
                      </a:r>
                      <a:r>
                        <a:rPr lang="fr-FR" sz="1600" b="1" baseline="0" dirty="0" err="1" smtClean="0">
                          <a:solidFill>
                            <a:srgbClr val="7030A0"/>
                          </a:solidFill>
                          <a:latin typeface="+mn-lt"/>
                        </a:rPr>
                        <a:t>reimb</a:t>
                      </a:r>
                      <a:r>
                        <a:rPr lang="fr-FR" sz="1600" b="1" baseline="0" dirty="0" smtClean="0">
                          <a:solidFill>
                            <a:srgbClr val="7030A0"/>
                          </a:solidFill>
                          <a:latin typeface="+mn-lt"/>
                        </a:rPr>
                        <a:t>. </a:t>
                      </a:r>
                      <a:r>
                        <a:rPr lang="fr-FR" sz="1600" b="1" baseline="0" dirty="0" err="1" smtClean="0">
                          <a:solidFill>
                            <a:srgbClr val="7030A0"/>
                          </a:solidFill>
                          <a:latin typeface="+mn-lt"/>
                        </a:rPr>
                        <a:t>limit</a:t>
                      </a:r>
                      <a:r>
                        <a:rPr lang="fr-FR" sz="1600" b="0" baseline="0" dirty="0" smtClean="0">
                          <a:solidFill>
                            <a:schemeClr val="tx1"/>
                          </a:solidFill>
                          <a:latin typeface="+mn-lt"/>
                        </a:rPr>
                        <a:t>)</a:t>
                      </a:r>
                    </a:p>
                    <a:p>
                      <a:r>
                        <a:rPr lang="fr-FR" sz="1600" b="0" baseline="0" dirty="0" smtClean="0">
                          <a:solidFill>
                            <a:schemeClr val="tx1"/>
                          </a:solidFill>
                          <a:latin typeface="+mn-lt"/>
                        </a:rPr>
                        <a:t>MC3 </a:t>
                      </a:r>
                      <a:r>
                        <a:rPr lang="fr-FR" sz="1600" b="0" baseline="0" dirty="0" err="1" smtClean="0">
                          <a:solidFill>
                            <a:schemeClr val="tx1"/>
                          </a:solidFill>
                          <a:latin typeface="+mn-lt"/>
                        </a:rPr>
                        <a:t>with</a:t>
                      </a:r>
                      <a:r>
                        <a:rPr lang="fr-FR" sz="1600" b="0" baseline="0" dirty="0" smtClean="0">
                          <a:solidFill>
                            <a:schemeClr val="tx1"/>
                          </a:solidFill>
                          <a:latin typeface="+mn-lt"/>
                        </a:rPr>
                        <a:t> WG3/WG4 meetings</a:t>
                      </a:r>
                      <a:endParaRPr lang="en-US" sz="1600" b="0" dirty="0">
                        <a:solidFill>
                          <a:schemeClr val="tx1"/>
                        </a:solidFill>
                        <a:latin typeface="+mn-lt"/>
                      </a:endParaRPr>
                    </a:p>
                  </a:txBody>
                  <a:tcPr anchor="ctr"/>
                </a:tc>
                <a:extLst>
                  <a:ext uri="{0D108BD9-81ED-4DB2-BD59-A6C34878D82A}">
                    <a16:rowId xmlns:a16="http://schemas.microsoft.com/office/drawing/2014/main" val="2901314244"/>
                  </a:ext>
                </a:extLst>
              </a:tr>
              <a:tr h="370840">
                <a:tc>
                  <a:txBody>
                    <a:bodyPr/>
                    <a:lstStyle/>
                    <a:p>
                      <a:pPr algn="l" fontAlgn="b"/>
                      <a:r>
                        <a:rPr lang="en-US" sz="1600" b="0" u="none" strike="noStrike" dirty="0">
                          <a:effectLst/>
                          <a:latin typeface="+mn-lt"/>
                        </a:rPr>
                        <a:t>Workshop </a:t>
                      </a:r>
                      <a:r>
                        <a:rPr lang="en-US" sz="1600" b="0" u="none" strike="noStrike" dirty="0" smtClean="0">
                          <a:effectLst/>
                          <a:latin typeface="+mn-lt"/>
                        </a:rPr>
                        <a:t>1 (Mat </a:t>
                      </a:r>
                      <a:r>
                        <a:rPr lang="en-US" sz="1600" b="0" u="none" strike="noStrike" dirty="0" err="1" smtClean="0">
                          <a:effectLst/>
                          <a:latin typeface="+mn-lt"/>
                        </a:rPr>
                        <a:t>Integ</a:t>
                      </a:r>
                      <a:r>
                        <a:rPr lang="en-US" sz="1600" b="0" u="none" strike="noStrike" dirty="0" smtClean="0">
                          <a:effectLst/>
                          <a:latin typeface="+mn-lt"/>
                        </a:rPr>
                        <a:t>.) LOS + Invitation</a:t>
                      </a:r>
                      <a:endParaRPr lang="en-US" sz="1600" b="0" i="0" u="none" strike="noStrike" dirty="0">
                        <a:solidFill>
                          <a:srgbClr val="000000"/>
                        </a:solidFill>
                        <a:effectLst/>
                        <a:latin typeface="+mn-lt"/>
                      </a:endParaRPr>
                    </a:p>
                  </a:txBody>
                  <a:tcPr marL="6350" marR="6350" marT="6350" marB="0" anchor="ctr"/>
                </a:tc>
                <a:tc>
                  <a:txBody>
                    <a:bodyPr/>
                    <a:lstStyle/>
                    <a:p>
                      <a:pPr algn="r" fontAlgn="b"/>
                      <a:r>
                        <a:rPr lang="en-US" sz="1600" b="0" u="none" strike="noStrike" dirty="0" smtClean="0">
                          <a:effectLst/>
                          <a:latin typeface="+mn-lt"/>
                        </a:rPr>
                        <a:t>16000</a:t>
                      </a:r>
                      <a:endParaRPr lang="en-US" sz="1600" b="0" i="0" u="none" strike="noStrike" dirty="0">
                        <a:solidFill>
                          <a:srgbClr val="000000"/>
                        </a:solidFill>
                        <a:effectLst/>
                        <a:latin typeface="+mn-lt"/>
                      </a:endParaRPr>
                    </a:p>
                  </a:txBody>
                  <a:tcPr marL="6350" marR="6350" marT="6350" marB="0" anchor="ctr"/>
                </a:tc>
                <a:tc>
                  <a:txBody>
                    <a:bodyPr/>
                    <a:lstStyle/>
                    <a:p>
                      <a:r>
                        <a:rPr lang="fr-FR" sz="1600" b="0" dirty="0" smtClean="0">
                          <a:solidFill>
                            <a:schemeClr val="tx1"/>
                          </a:solidFill>
                          <a:latin typeface="+mn-lt"/>
                        </a:rPr>
                        <a:t>6K LOS + 10K Invitation </a:t>
                      </a:r>
                      <a:r>
                        <a:rPr lang="fr-FR" sz="1600" b="0" dirty="0" smtClean="0">
                          <a:solidFill>
                            <a:srgbClr val="7030A0"/>
                          </a:solidFill>
                          <a:latin typeface="+mn-lt"/>
                        </a:rPr>
                        <a:t>(</a:t>
                      </a:r>
                      <a:r>
                        <a:rPr lang="fr-FR" sz="1600" b="1" dirty="0" smtClean="0">
                          <a:solidFill>
                            <a:srgbClr val="7030A0"/>
                          </a:solidFill>
                          <a:latin typeface="+mn-lt"/>
                        </a:rPr>
                        <a:t>oral </a:t>
                      </a:r>
                      <a:r>
                        <a:rPr lang="fr-FR" sz="1600" b="1" dirty="0" err="1" smtClean="0">
                          <a:solidFill>
                            <a:srgbClr val="7030A0"/>
                          </a:solidFill>
                          <a:latin typeface="+mn-lt"/>
                        </a:rPr>
                        <a:t>presentations</a:t>
                      </a:r>
                      <a:r>
                        <a:rPr lang="fr-FR" sz="1600" b="0" dirty="0" smtClean="0">
                          <a:solidFill>
                            <a:srgbClr val="7030A0"/>
                          </a:solidFill>
                          <a:latin typeface="+mn-lt"/>
                        </a:rPr>
                        <a:t>)</a:t>
                      </a:r>
                      <a:endParaRPr lang="en-US" sz="1600" b="0" dirty="0">
                        <a:solidFill>
                          <a:srgbClr val="7030A0"/>
                        </a:solidFill>
                        <a:latin typeface="+mn-lt"/>
                      </a:endParaRPr>
                    </a:p>
                  </a:txBody>
                  <a:tcPr anchor="ctr"/>
                </a:tc>
                <a:extLst>
                  <a:ext uri="{0D108BD9-81ED-4DB2-BD59-A6C34878D82A}">
                    <a16:rowId xmlns:a16="http://schemas.microsoft.com/office/drawing/2014/main" val="1277108850"/>
                  </a:ext>
                </a:extLst>
              </a:tr>
              <a:tr h="370840">
                <a:tc>
                  <a:txBody>
                    <a:bodyPr/>
                    <a:lstStyle/>
                    <a:p>
                      <a:pPr algn="l" fontAlgn="b"/>
                      <a:r>
                        <a:rPr lang="en-US" sz="1600" b="0" u="none" strike="noStrike" dirty="0" smtClean="0">
                          <a:effectLst/>
                          <a:latin typeface="+mn-lt"/>
                        </a:rPr>
                        <a:t>WG3/WG4 </a:t>
                      </a:r>
                      <a:r>
                        <a:rPr lang="en-US" sz="1600" b="0" u="none" strike="noStrike" dirty="0">
                          <a:effectLst/>
                          <a:latin typeface="+mn-lt"/>
                        </a:rPr>
                        <a:t>meeting </a:t>
                      </a:r>
                      <a:r>
                        <a:rPr lang="en-US" sz="1600" b="0" u="none" strike="noStrike" dirty="0" smtClean="0">
                          <a:effectLst/>
                          <a:latin typeface="+mn-lt"/>
                        </a:rPr>
                        <a:t>LOS +</a:t>
                      </a:r>
                      <a:r>
                        <a:rPr lang="en-US" sz="1600" b="0" u="none" strike="noStrike" baseline="0" dirty="0" smtClean="0">
                          <a:effectLst/>
                          <a:latin typeface="+mn-lt"/>
                        </a:rPr>
                        <a:t> Invitation</a:t>
                      </a:r>
                      <a:endParaRPr lang="en-US" sz="1600" b="0" i="0" u="none" strike="noStrike" dirty="0">
                        <a:solidFill>
                          <a:srgbClr val="000000"/>
                        </a:solidFill>
                        <a:effectLst/>
                        <a:latin typeface="+mn-lt"/>
                      </a:endParaRPr>
                    </a:p>
                  </a:txBody>
                  <a:tcPr marL="6350" marR="6350" marT="6350" marB="0" anchor="ctr"/>
                </a:tc>
                <a:tc>
                  <a:txBody>
                    <a:bodyPr/>
                    <a:lstStyle/>
                    <a:p>
                      <a:pPr algn="r" fontAlgn="b"/>
                      <a:r>
                        <a:rPr lang="en-US" sz="1600" b="0" u="none" strike="noStrike" dirty="0">
                          <a:effectLst/>
                          <a:latin typeface="+mn-lt"/>
                        </a:rPr>
                        <a:t>8</a:t>
                      </a:r>
                      <a:r>
                        <a:rPr lang="en-US" sz="1600" b="0" u="none" strike="noStrike" dirty="0" smtClean="0">
                          <a:effectLst/>
                          <a:latin typeface="+mn-lt"/>
                        </a:rPr>
                        <a:t>000</a:t>
                      </a:r>
                      <a:endParaRPr lang="en-US" sz="1600" b="0" i="0" u="none" strike="noStrike" dirty="0">
                        <a:solidFill>
                          <a:srgbClr val="000000"/>
                        </a:solidFill>
                        <a:effectLst/>
                        <a:latin typeface="+mn-lt"/>
                      </a:endParaRPr>
                    </a:p>
                  </a:txBody>
                  <a:tcPr marL="6350" marR="6350" marT="6350" marB="0" anchor="ctr"/>
                </a:tc>
                <a:tc>
                  <a:txBody>
                    <a:bodyPr/>
                    <a:lstStyle/>
                    <a:p>
                      <a:r>
                        <a:rPr lang="fr-FR" sz="1600" b="0" dirty="0" smtClean="0">
                          <a:solidFill>
                            <a:schemeClr val="tx1"/>
                          </a:solidFill>
                          <a:latin typeface="+mn-lt"/>
                        </a:rPr>
                        <a:t>2K LOS + 6K Invitation </a:t>
                      </a:r>
                      <a:r>
                        <a:rPr lang="fr-FR" sz="1600" b="0" dirty="0" smtClean="0">
                          <a:solidFill>
                            <a:srgbClr val="7030A0"/>
                          </a:solidFill>
                          <a:latin typeface="+mn-lt"/>
                        </a:rPr>
                        <a:t>(</a:t>
                      </a:r>
                      <a:r>
                        <a:rPr lang="fr-FR" sz="1600" b="1" dirty="0" err="1" smtClean="0">
                          <a:solidFill>
                            <a:srgbClr val="7030A0"/>
                          </a:solidFill>
                          <a:latin typeface="+mn-lt"/>
                        </a:rPr>
                        <a:t>core</a:t>
                      </a:r>
                      <a:r>
                        <a:rPr lang="fr-FR" sz="1600" b="1" baseline="0" dirty="0" smtClean="0">
                          <a:solidFill>
                            <a:srgbClr val="7030A0"/>
                          </a:solidFill>
                          <a:latin typeface="+mn-lt"/>
                        </a:rPr>
                        <a:t> </a:t>
                      </a:r>
                      <a:r>
                        <a:rPr lang="fr-FR" sz="1600" b="1" baseline="0" dirty="0" err="1" smtClean="0">
                          <a:solidFill>
                            <a:srgbClr val="7030A0"/>
                          </a:solidFill>
                          <a:latin typeface="+mn-lt"/>
                        </a:rPr>
                        <a:t>members</a:t>
                      </a:r>
                      <a:r>
                        <a:rPr lang="fr-FR" sz="1600" b="0" baseline="0" dirty="0" smtClean="0">
                          <a:solidFill>
                            <a:srgbClr val="7030A0"/>
                          </a:solidFill>
                          <a:latin typeface="+mn-lt"/>
                        </a:rPr>
                        <a:t>)</a:t>
                      </a:r>
                      <a:endParaRPr lang="en-US" sz="1600" b="0" dirty="0">
                        <a:solidFill>
                          <a:srgbClr val="7030A0"/>
                        </a:solidFill>
                        <a:latin typeface="+mn-lt"/>
                      </a:endParaRPr>
                    </a:p>
                  </a:txBody>
                  <a:tcPr anchor="ctr"/>
                </a:tc>
                <a:extLst>
                  <a:ext uri="{0D108BD9-81ED-4DB2-BD59-A6C34878D82A}">
                    <a16:rowId xmlns:a16="http://schemas.microsoft.com/office/drawing/2014/main" val="699298705"/>
                  </a:ext>
                </a:extLst>
              </a:tr>
              <a:tr h="370840">
                <a:tc>
                  <a:txBody>
                    <a:bodyPr/>
                    <a:lstStyle/>
                    <a:p>
                      <a:pPr algn="l" fontAlgn="b"/>
                      <a:r>
                        <a:rPr lang="fr-FR" sz="1600" b="0" i="0" u="none" strike="noStrike" dirty="0" smtClean="0">
                          <a:solidFill>
                            <a:srgbClr val="000000"/>
                          </a:solidFill>
                          <a:effectLst/>
                          <a:latin typeface="+mn-lt"/>
                        </a:rPr>
                        <a:t>STSM</a:t>
                      </a:r>
                      <a:endParaRPr lang="en-US" sz="1600" b="0" i="0" u="none" strike="noStrike" dirty="0">
                        <a:solidFill>
                          <a:srgbClr val="000000"/>
                        </a:solidFill>
                        <a:effectLst/>
                        <a:latin typeface="+mn-lt"/>
                      </a:endParaRPr>
                    </a:p>
                  </a:txBody>
                  <a:tcPr marL="6350" marR="6350" marT="6350" marB="0" anchor="ctr"/>
                </a:tc>
                <a:tc>
                  <a:txBody>
                    <a:bodyPr/>
                    <a:lstStyle/>
                    <a:p>
                      <a:pPr algn="r" fontAlgn="b"/>
                      <a:r>
                        <a:rPr lang="fr-FR" sz="1600" b="0" i="0" u="none" strike="noStrike" dirty="0" smtClean="0">
                          <a:solidFill>
                            <a:srgbClr val="000000"/>
                          </a:solidFill>
                          <a:effectLst/>
                          <a:latin typeface="+mn-lt"/>
                        </a:rPr>
                        <a:t>24000</a:t>
                      </a:r>
                      <a:endParaRPr lang="en-US" sz="1600" b="0" i="0" u="none" strike="noStrike" dirty="0">
                        <a:solidFill>
                          <a:srgbClr val="000000"/>
                        </a:solidFill>
                        <a:effectLst/>
                        <a:latin typeface="+mn-lt"/>
                      </a:endParaRPr>
                    </a:p>
                  </a:txBody>
                  <a:tcPr marL="6350" marR="6350" marT="6350" marB="0" anchor="ctr"/>
                </a:tc>
                <a:tc>
                  <a:txBody>
                    <a:bodyPr/>
                    <a:lstStyle/>
                    <a:p>
                      <a:r>
                        <a:rPr lang="fr-FR" sz="1600" b="0" dirty="0" smtClean="0">
                          <a:solidFill>
                            <a:schemeClr val="tx1"/>
                          </a:solidFill>
                          <a:latin typeface="+mn-lt"/>
                        </a:rPr>
                        <a:t>Max 4k/mission (</a:t>
                      </a:r>
                      <a:r>
                        <a:rPr lang="fr-FR" sz="1600" b="1" dirty="0" smtClean="0">
                          <a:solidFill>
                            <a:srgbClr val="7030A0"/>
                          </a:solidFill>
                          <a:latin typeface="+mn-lt"/>
                        </a:rPr>
                        <a:t>n° of </a:t>
                      </a:r>
                      <a:r>
                        <a:rPr lang="fr-FR" sz="1600" b="1" dirty="0" err="1" smtClean="0">
                          <a:solidFill>
                            <a:srgbClr val="7030A0"/>
                          </a:solidFill>
                          <a:latin typeface="+mn-lt"/>
                        </a:rPr>
                        <a:t>supported</a:t>
                      </a:r>
                      <a:r>
                        <a:rPr lang="fr-FR" sz="1600" b="1" dirty="0" smtClean="0">
                          <a:solidFill>
                            <a:srgbClr val="7030A0"/>
                          </a:solidFill>
                          <a:latin typeface="+mn-lt"/>
                        </a:rPr>
                        <a:t> mission</a:t>
                      </a:r>
                      <a:r>
                        <a:rPr lang="fr-FR" sz="1600" b="0" dirty="0" smtClean="0">
                          <a:solidFill>
                            <a:schemeClr val="tx1"/>
                          </a:solidFill>
                          <a:latin typeface="+mn-lt"/>
                        </a:rPr>
                        <a:t>)</a:t>
                      </a:r>
                      <a:endParaRPr lang="en-US" sz="1600" b="0" dirty="0">
                        <a:solidFill>
                          <a:schemeClr val="tx1"/>
                        </a:solidFill>
                        <a:latin typeface="+mn-lt"/>
                      </a:endParaRPr>
                    </a:p>
                  </a:txBody>
                  <a:tcPr anchor="ctr"/>
                </a:tc>
                <a:extLst>
                  <a:ext uri="{0D108BD9-81ED-4DB2-BD59-A6C34878D82A}">
                    <a16:rowId xmlns:a16="http://schemas.microsoft.com/office/drawing/2014/main" val="1344452853"/>
                  </a:ext>
                </a:extLst>
              </a:tr>
              <a:tr h="370840">
                <a:tc>
                  <a:txBody>
                    <a:bodyPr/>
                    <a:lstStyle/>
                    <a:p>
                      <a:r>
                        <a:rPr lang="fr-FR" sz="1600" b="0" dirty="0" smtClean="0">
                          <a:solidFill>
                            <a:schemeClr val="tx1"/>
                          </a:solidFill>
                          <a:latin typeface="+mn-lt"/>
                        </a:rPr>
                        <a:t>ITC </a:t>
                      </a:r>
                      <a:r>
                        <a:rPr lang="fr-FR" sz="1600" b="0" dirty="0" err="1" smtClean="0">
                          <a:solidFill>
                            <a:schemeClr val="tx1"/>
                          </a:solidFill>
                          <a:latin typeface="+mn-lt"/>
                        </a:rPr>
                        <a:t>Conference</a:t>
                      </a:r>
                      <a:r>
                        <a:rPr lang="fr-FR" sz="1600" b="0" dirty="0" smtClean="0">
                          <a:solidFill>
                            <a:schemeClr val="tx1"/>
                          </a:solidFill>
                          <a:latin typeface="+mn-lt"/>
                        </a:rPr>
                        <a:t> Grant</a:t>
                      </a:r>
                      <a:endParaRPr lang="en-US" sz="1600" b="0" dirty="0">
                        <a:solidFill>
                          <a:schemeClr val="tx1"/>
                        </a:solidFill>
                        <a:latin typeface="+mn-lt"/>
                      </a:endParaRPr>
                    </a:p>
                  </a:txBody>
                  <a:tcPr anchor="ctr"/>
                </a:tc>
                <a:tc>
                  <a:txBody>
                    <a:bodyPr/>
                    <a:lstStyle/>
                    <a:p>
                      <a:pPr algn="r"/>
                      <a:r>
                        <a:rPr lang="fr-FR" sz="1600" b="0" dirty="0" smtClean="0">
                          <a:solidFill>
                            <a:schemeClr val="tx1"/>
                          </a:solidFill>
                          <a:latin typeface="+mn-lt"/>
                        </a:rPr>
                        <a:t>4000</a:t>
                      </a:r>
                      <a:endParaRPr lang="en-US" sz="1600" b="0" dirty="0">
                        <a:solidFill>
                          <a:schemeClr val="tx1"/>
                        </a:solidFill>
                        <a:latin typeface="+mn-lt"/>
                      </a:endParaRPr>
                    </a:p>
                  </a:txBody>
                  <a:tcPr anchor="ctr"/>
                </a:tc>
                <a:tc>
                  <a:txBody>
                    <a:bodyPr/>
                    <a:lstStyle/>
                    <a:p>
                      <a:r>
                        <a:rPr lang="fr-FR" sz="1600" b="1" dirty="0" smtClean="0">
                          <a:solidFill>
                            <a:srgbClr val="7030A0"/>
                          </a:solidFill>
                          <a:latin typeface="+mn-lt"/>
                        </a:rPr>
                        <a:t>Max </a:t>
                      </a:r>
                      <a:r>
                        <a:rPr lang="fr-FR" sz="1600" b="1" dirty="0" err="1" smtClean="0">
                          <a:solidFill>
                            <a:srgbClr val="7030A0"/>
                          </a:solidFill>
                          <a:latin typeface="+mn-lt"/>
                        </a:rPr>
                        <a:t>amount</a:t>
                      </a:r>
                      <a:r>
                        <a:rPr lang="fr-FR" sz="1600" b="1" dirty="0" smtClean="0">
                          <a:solidFill>
                            <a:srgbClr val="7030A0"/>
                          </a:solidFill>
                          <a:latin typeface="+mn-lt"/>
                        </a:rPr>
                        <a:t> to </a:t>
                      </a:r>
                      <a:r>
                        <a:rPr lang="fr-FR" sz="1600" b="1" dirty="0" err="1" smtClean="0">
                          <a:solidFill>
                            <a:srgbClr val="7030A0"/>
                          </a:solidFill>
                          <a:latin typeface="+mn-lt"/>
                        </a:rPr>
                        <a:t>be</a:t>
                      </a:r>
                      <a:r>
                        <a:rPr lang="fr-FR" sz="1600" b="1" dirty="0" smtClean="0">
                          <a:solidFill>
                            <a:srgbClr val="7030A0"/>
                          </a:solidFill>
                          <a:latin typeface="+mn-lt"/>
                        </a:rPr>
                        <a:t> </a:t>
                      </a:r>
                      <a:r>
                        <a:rPr lang="fr-FR" sz="1600" b="1" dirty="0" err="1" smtClean="0">
                          <a:solidFill>
                            <a:srgbClr val="7030A0"/>
                          </a:solidFill>
                          <a:latin typeface="+mn-lt"/>
                        </a:rPr>
                        <a:t>decided</a:t>
                      </a:r>
                      <a:endParaRPr lang="en-US" sz="1600" b="1" dirty="0">
                        <a:solidFill>
                          <a:srgbClr val="7030A0"/>
                        </a:solidFill>
                        <a:latin typeface="+mn-lt"/>
                      </a:endParaRPr>
                    </a:p>
                  </a:txBody>
                  <a:tcPr anchor="ctr"/>
                </a:tc>
                <a:extLst>
                  <a:ext uri="{0D108BD9-81ED-4DB2-BD59-A6C34878D82A}">
                    <a16:rowId xmlns:a16="http://schemas.microsoft.com/office/drawing/2014/main" val="3270408910"/>
                  </a:ext>
                </a:extLst>
              </a:tr>
              <a:tr h="370840">
                <a:tc>
                  <a:txBody>
                    <a:bodyPr/>
                    <a:lstStyle/>
                    <a:p>
                      <a:r>
                        <a:rPr lang="fr-FR" sz="1600" b="0" dirty="0" err="1" smtClean="0">
                          <a:solidFill>
                            <a:schemeClr val="tx1"/>
                          </a:solidFill>
                          <a:latin typeface="+mn-lt"/>
                        </a:rPr>
                        <a:t>Dissem</a:t>
                      </a:r>
                      <a:r>
                        <a:rPr lang="fr-FR" sz="1600" b="0" dirty="0" smtClean="0">
                          <a:solidFill>
                            <a:schemeClr val="tx1"/>
                          </a:solidFill>
                          <a:latin typeface="+mn-lt"/>
                        </a:rPr>
                        <a:t>. </a:t>
                      </a:r>
                      <a:r>
                        <a:rPr lang="fr-FR" sz="1600" b="0" dirty="0" err="1" smtClean="0">
                          <a:solidFill>
                            <a:schemeClr val="tx1"/>
                          </a:solidFill>
                          <a:latin typeface="+mn-lt"/>
                        </a:rPr>
                        <a:t>Comm</a:t>
                      </a:r>
                      <a:endParaRPr lang="en-US" sz="1600" b="0" dirty="0">
                        <a:solidFill>
                          <a:schemeClr val="tx1"/>
                        </a:solidFill>
                        <a:latin typeface="+mn-lt"/>
                      </a:endParaRPr>
                    </a:p>
                  </a:txBody>
                  <a:tcPr anchor="ctr"/>
                </a:tc>
                <a:tc>
                  <a:txBody>
                    <a:bodyPr/>
                    <a:lstStyle/>
                    <a:p>
                      <a:pPr algn="r"/>
                      <a:r>
                        <a:rPr lang="fr-FR" sz="1600" b="0" dirty="0" smtClean="0">
                          <a:solidFill>
                            <a:schemeClr val="tx1"/>
                          </a:solidFill>
                          <a:latin typeface="+mn-lt"/>
                        </a:rPr>
                        <a:t>5600</a:t>
                      </a:r>
                      <a:endParaRPr lang="en-US" sz="1600" b="0" dirty="0">
                        <a:solidFill>
                          <a:schemeClr val="tx1"/>
                        </a:solidFill>
                        <a:latin typeface="+mn-lt"/>
                      </a:endParaRPr>
                    </a:p>
                  </a:txBody>
                  <a:tcPr anchor="ctr"/>
                </a:tc>
                <a:tc>
                  <a:txBody>
                    <a:bodyPr/>
                    <a:lstStyle/>
                    <a:p>
                      <a:r>
                        <a:rPr lang="fr-FR" sz="1600" b="0" dirty="0" err="1" smtClean="0">
                          <a:solidFill>
                            <a:schemeClr val="tx1"/>
                          </a:solidFill>
                          <a:latin typeface="+mn-lt"/>
                        </a:rPr>
                        <a:t>Conference</a:t>
                      </a:r>
                      <a:r>
                        <a:rPr lang="fr-FR" sz="1600" b="0" dirty="0" smtClean="0">
                          <a:solidFill>
                            <a:schemeClr val="tx1"/>
                          </a:solidFill>
                          <a:latin typeface="+mn-lt"/>
                        </a:rPr>
                        <a:t> </a:t>
                      </a:r>
                      <a:r>
                        <a:rPr lang="fr-FR" sz="1600" b="0" dirty="0" err="1" smtClean="0">
                          <a:solidFill>
                            <a:schemeClr val="tx1"/>
                          </a:solidFill>
                          <a:latin typeface="+mn-lt"/>
                        </a:rPr>
                        <a:t>prez</a:t>
                      </a:r>
                      <a:r>
                        <a:rPr lang="fr-FR" sz="1600" b="0" dirty="0" smtClean="0">
                          <a:solidFill>
                            <a:schemeClr val="tx1"/>
                          </a:solidFill>
                          <a:latin typeface="+mn-lt"/>
                        </a:rPr>
                        <a:t> (2k) &amp; OA (3600€)</a:t>
                      </a:r>
                      <a:endParaRPr lang="en-US" sz="1600" b="0" dirty="0">
                        <a:solidFill>
                          <a:schemeClr val="tx1"/>
                        </a:solidFill>
                        <a:latin typeface="+mn-lt"/>
                      </a:endParaRPr>
                    </a:p>
                  </a:txBody>
                  <a:tcPr anchor="ctr"/>
                </a:tc>
                <a:extLst>
                  <a:ext uri="{0D108BD9-81ED-4DB2-BD59-A6C34878D82A}">
                    <a16:rowId xmlns:a16="http://schemas.microsoft.com/office/drawing/2014/main" val="916966171"/>
                  </a:ext>
                </a:extLst>
              </a:tr>
              <a:tr h="370840">
                <a:tc>
                  <a:txBody>
                    <a:bodyPr/>
                    <a:lstStyle/>
                    <a:p>
                      <a:r>
                        <a:rPr lang="fr-FR" sz="1600" b="0" dirty="0" smtClean="0">
                          <a:solidFill>
                            <a:schemeClr val="tx1"/>
                          </a:solidFill>
                          <a:latin typeface="+mn-lt"/>
                        </a:rPr>
                        <a:t>Web/logo/SNS</a:t>
                      </a:r>
                      <a:endParaRPr lang="en-US" sz="1600" b="0" dirty="0">
                        <a:solidFill>
                          <a:schemeClr val="tx1"/>
                        </a:solidFill>
                        <a:latin typeface="+mn-lt"/>
                      </a:endParaRPr>
                    </a:p>
                  </a:txBody>
                  <a:tcPr anchor="ctr"/>
                </a:tc>
                <a:tc>
                  <a:txBody>
                    <a:bodyPr/>
                    <a:lstStyle/>
                    <a:p>
                      <a:pPr algn="r"/>
                      <a:r>
                        <a:rPr lang="fr-FR" sz="1600" b="0" dirty="0" smtClean="0">
                          <a:solidFill>
                            <a:schemeClr val="tx1"/>
                          </a:solidFill>
                          <a:latin typeface="+mn-lt"/>
                        </a:rPr>
                        <a:t>6000</a:t>
                      </a:r>
                      <a:endParaRPr lang="en-US" sz="1600" b="0" dirty="0">
                        <a:solidFill>
                          <a:schemeClr val="tx1"/>
                        </a:solidFill>
                        <a:latin typeface="+mn-lt"/>
                      </a:endParaRPr>
                    </a:p>
                  </a:txBody>
                  <a:tcPr anchor="ctr"/>
                </a:tc>
                <a:tc>
                  <a:txBody>
                    <a:bodyPr/>
                    <a:lstStyle/>
                    <a:p>
                      <a:r>
                        <a:rPr lang="fr-FR" sz="1600" b="0" dirty="0" smtClean="0">
                          <a:solidFill>
                            <a:schemeClr val="tx1"/>
                          </a:solidFill>
                          <a:latin typeface="+mn-lt"/>
                        </a:rPr>
                        <a:t>(total 12K</a:t>
                      </a:r>
                      <a:r>
                        <a:rPr lang="fr-FR" sz="1600" b="0" baseline="0" dirty="0" smtClean="0">
                          <a:solidFill>
                            <a:schemeClr val="tx1"/>
                          </a:solidFill>
                          <a:latin typeface="+mn-lt"/>
                        </a:rPr>
                        <a:t> for 4 </a:t>
                      </a:r>
                      <a:r>
                        <a:rPr lang="fr-FR" sz="1600" b="0" baseline="0" dirty="0" err="1" smtClean="0">
                          <a:solidFill>
                            <a:schemeClr val="tx1"/>
                          </a:solidFill>
                          <a:latin typeface="+mn-lt"/>
                        </a:rPr>
                        <a:t>years</a:t>
                      </a:r>
                      <a:r>
                        <a:rPr lang="fr-FR" sz="1600" b="0" baseline="0" dirty="0" smtClean="0">
                          <a:solidFill>
                            <a:schemeClr val="tx1"/>
                          </a:solidFill>
                          <a:latin typeface="+mn-lt"/>
                        </a:rPr>
                        <a:t>)</a:t>
                      </a:r>
                      <a:endParaRPr lang="en-US" sz="1600" b="0" dirty="0">
                        <a:solidFill>
                          <a:schemeClr val="tx1"/>
                        </a:solidFill>
                        <a:latin typeface="+mn-lt"/>
                      </a:endParaRPr>
                    </a:p>
                  </a:txBody>
                  <a:tcPr anchor="ctr"/>
                </a:tc>
                <a:extLst>
                  <a:ext uri="{0D108BD9-81ED-4DB2-BD59-A6C34878D82A}">
                    <a16:rowId xmlns:a16="http://schemas.microsoft.com/office/drawing/2014/main" val="581460169"/>
                  </a:ext>
                </a:extLst>
              </a:tr>
              <a:tr h="370840">
                <a:tc>
                  <a:txBody>
                    <a:bodyPr/>
                    <a:lstStyle/>
                    <a:p>
                      <a:r>
                        <a:rPr lang="fr-FR" sz="1600" b="0" dirty="0" smtClean="0">
                          <a:solidFill>
                            <a:schemeClr val="tx1"/>
                          </a:solidFill>
                          <a:latin typeface="+mn-lt"/>
                        </a:rPr>
                        <a:t>OERSA</a:t>
                      </a:r>
                      <a:endParaRPr lang="en-US" sz="1600" b="0" dirty="0">
                        <a:solidFill>
                          <a:schemeClr val="tx1"/>
                        </a:solidFill>
                        <a:latin typeface="+mn-lt"/>
                      </a:endParaRPr>
                    </a:p>
                  </a:txBody>
                  <a:tcPr anchor="ctr"/>
                </a:tc>
                <a:tc>
                  <a:txBody>
                    <a:bodyPr/>
                    <a:lstStyle/>
                    <a:p>
                      <a:pPr algn="r"/>
                      <a:r>
                        <a:rPr lang="fr-FR" sz="1600" b="0" dirty="0" smtClean="0">
                          <a:solidFill>
                            <a:schemeClr val="tx1"/>
                          </a:solidFill>
                          <a:latin typeface="+mn-lt"/>
                        </a:rPr>
                        <a:t>1000</a:t>
                      </a:r>
                      <a:endParaRPr lang="en-US" sz="1600" b="0" dirty="0">
                        <a:solidFill>
                          <a:schemeClr val="tx1"/>
                        </a:solidFill>
                        <a:latin typeface="+mn-lt"/>
                      </a:endParaRPr>
                    </a:p>
                  </a:txBody>
                  <a:tcPr anchor="ctr"/>
                </a:tc>
                <a:tc>
                  <a:txBody>
                    <a:bodyPr/>
                    <a:lstStyle/>
                    <a:p>
                      <a:r>
                        <a:rPr lang="fr-FR" sz="1600" b="0" dirty="0" smtClean="0">
                          <a:solidFill>
                            <a:schemeClr val="tx1"/>
                          </a:solidFill>
                          <a:latin typeface="+mn-lt"/>
                        </a:rPr>
                        <a:t>Bank charges, shipping</a:t>
                      </a:r>
                      <a:endParaRPr lang="en-US" sz="1600" b="0" dirty="0">
                        <a:solidFill>
                          <a:schemeClr val="tx1"/>
                        </a:solidFill>
                        <a:latin typeface="+mn-lt"/>
                      </a:endParaRPr>
                    </a:p>
                  </a:txBody>
                  <a:tcPr anchor="ctr"/>
                </a:tc>
                <a:extLst>
                  <a:ext uri="{0D108BD9-81ED-4DB2-BD59-A6C34878D82A}">
                    <a16:rowId xmlns:a16="http://schemas.microsoft.com/office/drawing/2014/main" val="898155722"/>
                  </a:ext>
                </a:extLst>
              </a:tr>
              <a:tr h="370840">
                <a:tc>
                  <a:txBody>
                    <a:bodyPr/>
                    <a:lstStyle/>
                    <a:p>
                      <a:r>
                        <a:rPr lang="fr-FR" sz="1600" b="1" dirty="0" smtClean="0">
                          <a:solidFill>
                            <a:schemeClr val="tx1"/>
                          </a:solidFill>
                        </a:rPr>
                        <a:t>Subtotal</a:t>
                      </a:r>
                      <a:endParaRPr lang="en-US" sz="1600" b="1" dirty="0">
                        <a:solidFill>
                          <a:schemeClr val="tx1"/>
                        </a:solidFill>
                      </a:endParaRPr>
                    </a:p>
                  </a:txBody>
                  <a:tcPr anchor="ctr"/>
                </a:tc>
                <a:tc>
                  <a:txBody>
                    <a:bodyPr/>
                    <a:lstStyle/>
                    <a:p>
                      <a:pPr algn="r"/>
                      <a:r>
                        <a:rPr lang="fr-FR" sz="1600" b="1" dirty="0" smtClean="0">
                          <a:solidFill>
                            <a:schemeClr val="tx1"/>
                          </a:solidFill>
                        </a:rPr>
                        <a:t>108600</a:t>
                      </a:r>
                      <a:endParaRPr lang="en-US" sz="1600" b="1" dirty="0">
                        <a:solidFill>
                          <a:schemeClr val="tx1"/>
                        </a:solidFill>
                      </a:endParaRPr>
                    </a:p>
                  </a:txBody>
                  <a:tcPr anchor="ctr"/>
                </a:tc>
                <a:tc>
                  <a:txBody>
                    <a:bodyPr/>
                    <a:lstStyle/>
                    <a:p>
                      <a:endParaRPr lang="en-US" sz="1600" dirty="0">
                        <a:solidFill>
                          <a:schemeClr val="tx1"/>
                        </a:solidFill>
                      </a:endParaRPr>
                    </a:p>
                  </a:txBody>
                  <a:tcPr anchor="ctr"/>
                </a:tc>
                <a:extLst>
                  <a:ext uri="{0D108BD9-81ED-4DB2-BD59-A6C34878D82A}">
                    <a16:rowId xmlns:a16="http://schemas.microsoft.com/office/drawing/2014/main" val="2901341957"/>
                  </a:ext>
                </a:extLst>
              </a:tr>
              <a:tr h="370840">
                <a:tc>
                  <a:txBody>
                    <a:bodyPr/>
                    <a:lstStyle/>
                    <a:p>
                      <a:r>
                        <a:rPr lang="fr-FR" sz="1600" b="1" dirty="0" smtClean="0">
                          <a:solidFill>
                            <a:schemeClr val="tx1"/>
                          </a:solidFill>
                        </a:rPr>
                        <a:t>FSAC (GH management)</a:t>
                      </a:r>
                      <a:endParaRPr lang="en-US" sz="1600" b="1" dirty="0">
                        <a:solidFill>
                          <a:schemeClr val="tx1"/>
                        </a:solidFill>
                      </a:endParaRPr>
                    </a:p>
                  </a:txBody>
                  <a:tcPr anchor="ctr"/>
                </a:tc>
                <a:tc>
                  <a:txBody>
                    <a:bodyPr/>
                    <a:lstStyle/>
                    <a:p>
                      <a:pPr algn="r"/>
                      <a:r>
                        <a:rPr lang="fr-FR" sz="1600" b="1" dirty="0" smtClean="0">
                          <a:solidFill>
                            <a:schemeClr val="tx1"/>
                          </a:solidFill>
                        </a:rPr>
                        <a:t>16304</a:t>
                      </a:r>
                      <a:endParaRPr lang="en-US" sz="1600" b="1" dirty="0">
                        <a:solidFill>
                          <a:schemeClr val="tx1"/>
                        </a:solidFill>
                      </a:endParaRPr>
                    </a:p>
                  </a:txBody>
                  <a:tcPr anchor="ctr"/>
                </a:tc>
                <a:tc>
                  <a:txBody>
                    <a:bodyPr/>
                    <a:lstStyle/>
                    <a:p>
                      <a:endParaRPr lang="en-US" sz="1600" dirty="0">
                        <a:solidFill>
                          <a:schemeClr val="tx1"/>
                        </a:solidFill>
                      </a:endParaRPr>
                    </a:p>
                  </a:txBody>
                  <a:tcPr anchor="ctr"/>
                </a:tc>
                <a:extLst>
                  <a:ext uri="{0D108BD9-81ED-4DB2-BD59-A6C34878D82A}">
                    <a16:rowId xmlns:a16="http://schemas.microsoft.com/office/drawing/2014/main" val="1100619909"/>
                  </a:ext>
                </a:extLst>
              </a:tr>
              <a:tr h="370840">
                <a:tc>
                  <a:txBody>
                    <a:bodyPr/>
                    <a:lstStyle/>
                    <a:p>
                      <a:r>
                        <a:rPr lang="fr-FR" sz="1600" b="1" dirty="0" smtClean="0">
                          <a:solidFill>
                            <a:schemeClr val="tx1"/>
                          </a:solidFill>
                        </a:rPr>
                        <a:t>Total</a:t>
                      </a:r>
                      <a:endParaRPr lang="en-US" sz="1600" b="1" dirty="0">
                        <a:solidFill>
                          <a:schemeClr val="tx1"/>
                        </a:solidFill>
                      </a:endParaRPr>
                    </a:p>
                  </a:txBody>
                  <a:tcPr anchor="ctr"/>
                </a:tc>
                <a:tc>
                  <a:txBody>
                    <a:bodyPr/>
                    <a:lstStyle/>
                    <a:p>
                      <a:pPr algn="r"/>
                      <a:r>
                        <a:rPr lang="fr-FR" sz="1600" b="1" dirty="0" smtClean="0">
                          <a:solidFill>
                            <a:schemeClr val="tx1"/>
                          </a:solidFill>
                        </a:rPr>
                        <a:t>124904</a:t>
                      </a:r>
                      <a:endParaRPr lang="en-US" sz="1600" b="1" dirty="0">
                        <a:solidFill>
                          <a:schemeClr val="tx1"/>
                        </a:solidFill>
                      </a:endParaRPr>
                    </a:p>
                  </a:txBody>
                  <a:tcPr anchor="ctr"/>
                </a:tc>
                <a:tc>
                  <a:txBody>
                    <a:bodyPr/>
                    <a:lstStyle/>
                    <a:p>
                      <a:endParaRPr lang="en-US" sz="1600" dirty="0">
                        <a:solidFill>
                          <a:schemeClr val="tx1"/>
                        </a:solidFill>
                      </a:endParaRPr>
                    </a:p>
                  </a:txBody>
                  <a:tcPr anchor="ctr"/>
                </a:tc>
                <a:extLst>
                  <a:ext uri="{0D108BD9-81ED-4DB2-BD59-A6C34878D82A}">
                    <a16:rowId xmlns:a16="http://schemas.microsoft.com/office/drawing/2014/main" val="1792682432"/>
                  </a:ext>
                </a:extLst>
              </a:tr>
            </a:tbl>
          </a:graphicData>
        </a:graphic>
      </p:graphicFrame>
      <p:sp>
        <p:nvSpPr>
          <p:cNvPr id="16" name="Rectangle 15"/>
          <p:cNvSpPr/>
          <p:nvPr/>
        </p:nvSpPr>
        <p:spPr>
          <a:xfrm>
            <a:off x="9905573" y="2659114"/>
            <a:ext cx="1849547"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1200"/>
              </a:spcBef>
            </a:pPr>
            <a:r>
              <a:rPr lang="fr-FR" sz="1400" dirty="0" smtClean="0"/>
              <a:t>LOS: local </a:t>
            </a:r>
            <a:r>
              <a:rPr lang="fr-FR" sz="1400" dirty="0" err="1" smtClean="0"/>
              <a:t>organization</a:t>
            </a:r>
            <a:r>
              <a:rPr lang="fr-FR" sz="1400" dirty="0" smtClean="0"/>
              <a:t> support</a:t>
            </a:r>
            <a:endParaRPr lang="fr-FR" sz="1400" dirty="0"/>
          </a:p>
        </p:txBody>
      </p:sp>
      <p:sp>
        <p:nvSpPr>
          <p:cNvPr id="17" name="Rectangle 16"/>
          <p:cNvSpPr/>
          <p:nvPr/>
        </p:nvSpPr>
        <p:spPr>
          <a:xfrm>
            <a:off x="9905573" y="5410852"/>
            <a:ext cx="1849547" cy="86177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1200"/>
              </a:spcBef>
            </a:pPr>
            <a:r>
              <a:rPr lang="fr-FR" sz="2000" dirty="0" smtClean="0"/>
              <a:t>No VN support </a:t>
            </a:r>
          </a:p>
          <a:p>
            <a:pPr>
              <a:spcBef>
                <a:spcPts val="1200"/>
              </a:spcBef>
            </a:pPr>
            <a:r>
              <a:rPr lang="fr-FR" sz="2000" dirty="0" err="1" smtClean="0"/>
              <a:t>provided</a:t>
            </a:r>
            <a:endParaRPr lang="fr-FR" sz="2000" dirty="0"/>
          </a:p>
        </p:txBody>
      </p:sp>
    </p:spTree>
    <p:extLst>
      <p:ext uri="{BB962C8B-B14F-4D97-AF65-F5344CB8AC3E}">
        <p14:creationId xmlns:p14="http://schemas.microsoft.com/office/powerpoint/2010/main" val="164318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dirty="0" smtClean="0"/>
              <a:t>Meetings/workshops/schools</a:t>
            </a:r>
            <a:endParaRPr lang="en-US" dirty="0"/>
          </a:p>
        </p:txBody>
      </p:sp>
      <p:sp>
        <p:nvSpPr>
          <p:cNvPr id="6" name="Espace réservé du pied de page 5"/>
          <p:cNvSpPr>
            <a:spLocks noGrp="1"/>
          </p:cNvSpPr>
          <p:nvPr>
            <p:ph type="ftr" sz="quarter" idx="11"/>
          </p:nvPr>
        </p:nvSpPr>
        <p:spPr>
          <a:xfrm>
            <a:off x="4038600" y="6356349"/>
            <a:ext cx="4114800" cy="365125"/>
          </a:xfrm>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11</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grpSp>
        <p:nvGrpSpPr>
          <p:cNvPr id="17" name="Groupe 16"/>
          <p:cNvGrpSpPr/>
          <p:nvPr/>
        </p:nvGrpSpPr>
        <p:grpSpPr>
          <a:xfrm>
            <a:off x="252042" y="1480105"/>
            <a:ext cx="7258763" cy="2850118"/>
            <a:chOff x="107237" y="1376093"/>
            <a:chExt cx="7258763" cy="2850118"/>
          </a:xfrm>
        </p:grpSpPr>
        <p:pic>
          <p:nvPicPr>
            <p:cNvPr id="4" name="Image 3"/>
            <p:cNvPicPr>
              <a:picLocks noChangeAspect="1"/>
            </p:cNvPicPr>
            <p:nvPr/>
          </p:nvPicPr>
          <p:blipFill rotWithShape="1">
            <a:blip r:embed="rId3"/>
            <a:srcRect r="38936" b="59177"/>
            <a:stretch/>
          </p:blipFill>
          <p:spPr>
            <a:xfrm>
              <a:off x="107237" y="1376093"/>
              <a:ext cx="7258763" cy="2850118"/>
            </a:xfrm>
            <a:prstGeom prst="rect">
              <a:avLst/>
            </a:prstGeom>
          </p:spPr>
        </p:pic>
        <p:grpSp>
          <p:nvGrpSpPr>
            <p:cNvPr id="5" name="Groupe 4"/>
            <p:cNvGrpSpPr/>
            <p:nvPr/>
          </p:nvGrpSpPr>
          <p:grpSpPr>
            <a:xfrm>
              <a:off x="3505200" y="1993833"/>
              <a:ext cx="863600" cy="1464800"/>
              <a:chOff x="3505200" y="1993833"/>
              <a:chExt cx="863600" cy="1464800"/>
            </a:xfrm>
          </p:grpSpPr>
          <p:sp>
            <p:nvSpPr>
              <p:cNvPr id="3" name="Flèche droite 2"/>
              <p:cNvSpPr/>
              <p:nvPr/>
            </p:nvSpPr>
            <p:spPr>
              <a:xfrm rot="10800000">
                <a:off x="3505200" y="3314633"/>
                <a:ext cx="863600" cy="144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èche droite 13"/>
              <p:cNvSpPr/>
              <p:nvPr/>
            </p:nvSpPr>
            <p:spPr>
              <a:xfrm rot="10800000">
                <a:off x="3505200" y="1993833"/>
                <a:ext cx="863600" cy="144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lèche droite 15"/>
            <p:cNvSpPr/>
            <p:nvPr/>
          </p:nvSpPr>
          <p:spPr>
            <a:xfrm>
              <a:off x="4582160" y="3690209"/>
              <a:ext cx="1584000" cy="144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196162" y="4651018"/>
            <a:ext cx="8060796" cy="1443024"/>
          </a:xfrm>
          <a:prstGeom prst="rect">
            <a:avLst/>
          </a:prstGeom>
        </p:spPr>
        <p:txBody>
          <a:bodyPr wrap="none">
            <a:spAutoFit/>
          </a:bodyPr>
          <a:lstStyle/>
          <a:p>
            <a:pPr>
              <a:lnSpc>
                <a:spcPct val="125000"/>
              </a:lnSpc>
            </a:pPr>
            <a:r>
              <a:rPr lang="en-US" u="sng" dirty="0" smtClean="0">
                <a:effectLst>
                  <a:outerShdw blurRad="38100" dist="38100" dir="2700000" algn="tl">
                    <a:srgbClr val="000000">
                      <a:alpha val="43137"/>
                    </a:srgbClr>
                  </a:outerShdw>
                </a:effectLst>
                <a:ea typeface="Yu Gothic" panose="020B0400000000000000" pitchFamily="34" charset="-128"/>
              </a:rPr>
              <a:t>Joint workshop on:</a:t>
            </a:r>
            <a:r>
              <a:rPr lang="en-US" b="1" dirty="0" smtClean="0">
                <a:effectLst>
                  <a:outerShdw blurRad="38100" dist="38100" dir="2700000" algn="tl">
                    <a:srgbClr val="000000">
                      <a:alpha val="43137"/>
                    </a:srgbClr>
                  </a:outerShdw>
                </a:effectLst>
                <a:ea typeface="Yu Gothic" panose="020B0400000000000000" pitchFamily="34" charset="-128"/>
              </a:rPr>
              <a:t> Digitalization </a:t>
            </a:r>
            <a:r>
              <a:rPr lang="en-US" b="1" dirty="0">
                <a:effectLst>
                  <a:outerShdw blurRad="38100" dist="38100" dir="2700000" algn="tl">
                    <a:srgbClr val="000000">
                      <a:alpha val="43137"/>
                    </a:srgbClr>
                  </a:outerShdw>
                </a:effectLst>
                <a:ea typeface="Yu Gothic" panose="020B0400000000000000" pitchFamily="34" charset="-128"/>
              </a:rPr>
              <a:t>and automation boost energy materials </a:t>
            </a:r>
            <a:r>
              <a:rPr lang="en-US" b="1" dirty="0" smtClean="0">
                <a:effectLst>
                  <a:outerShdw blurRad="38100" dist="38100" dir="2700000" algn="tl">
                    <a:srgbClr val="000000">
                      <a:alpha val="43137"/>
                    </a:srgbClr>
                  </a:outerShdw>
                </a:effectLst>
                <a:ea typeface="Yu Gothic" panose="020B0400000000000000" pitchFamily="34" charset="-128"/>
              </a:rPr>
              <a:t>research</a:t>
            </a:r>
          </a:p>
          <a:p>
            <a:pPr>
              <a:lnSpc>
                <a:spcPct val="125000"/>
              </a:lnSpc>
            </a:pPr>
            <a:r>
              <a:rPr lang="fr-FR" u="sng" dirty="0" err="1" smtClean="0">
                <a:effectLst>
                  <a:outerShdw blurRad="38100" dist="38100" dir="2700000" algn="tl">
                    <a:srgbClr val="000000">
                      <a:alpha val="43137"/>
                    </a:srgbClr>
                  </a:outerShdw>
                </a:effectLst>
                <a:ea typeface="Yu Gothic" panose="020B0400000000000000" pitchFamily="34" charset="-128"/>
              </a:rPr>
              <a:t>When</a:t>
            </a:r>
            <a:r>
              <a:rPr lang="fr-FR" u="sng" dirty="0" smtClean="0">
                <a:ea typeface="Yu Gothic" panose="020B0400000000000000" pitchFamily="34" charset="-128"/>
              </a:rPr>
              <a:t>:</a:t>
            </a:r>
            <a:r>
              <a:rPr lang="fr-FR" b="1" dirty="0" smtClean="0">
                <a:effectLst>
                  <a:outerShdw blurRad="38100" dist="38100" dir="2700000" algn="tl">
                    <a:srgbClr val="000000">
                      <a:alpha val="43137"/>
                    </a:srgbClr>
                  </a:outerShdw>
                </a:effectLst>
                <a:ea typeface="Yu Gothic" panose="020B0400000000000000" pitchFamily="34" charset="-128"/>
              </a:rPr>
              <a:t> 23-24 or 24-25/01/2024 (1.5 </a:t>
            </a:r>
            <a:r>
              <a:rPr lang="fr-FR" b="1" dirty="0" err="1" smtClean="0">
                <a:effectLst>
                  <a:outerShdw blurRad="38100" dist="38100" dir="2700000" algn="tl">
                    <a:srgbClr val="000000">
                      <a:alpha val="43137"/>
                    </a:srgbClr>
                  </a:outerShdw>
                </a:effectLst>
                <a:ea typeface="Yu Gothic" panose="020B0400000000000000" pitchFamily="34" charset="-128"/>
              </a:rPr>
              <a:t>days</a:t>
            </a:r>
            <a:r>
              <a:rPr lang="fr-FR" b="1" dirty="0" smtClean="0">
                <a:effectLst>
                  <a:outerShdw blurRad="38100" dist="38100" dir="2700000" algn="tl">
                    <a:srgbClr val="000000">
                      <a:alpha val="43137"/>
                    </a:srgbClr>
                  </a:outerShdw>
                </a:effectLst>
                <a:ea typeface="Yu Gothic" panose="020B0400000000000000" pitchFamily="34" charset="-128"/>
              </a:rPr>
              <a:t> </a:t>
            </a:r>
            <a:r>
              <a:rPr lang="fr-FR" b="1" dirty="0" err="1" smtClean="0">
                <a:effectLst>
                  <a:outerShdw blurRad="38100" dist="38100" dir="2700000" algn="tl">
                    <a:srgbClr val="000000">
                      <a:alpha val="43137"/>
                    </a:srgbClr>
                  </a:outerShdw>
                </a:effectLst>
                <a:ea typeface="Yu Gothic" panose="020B0400000000000000" pitchFamily="34" charset="-128"/>
              </a:rPr>
              <a:t>with</a:t>
            </a:r>
            <a:r>
              <a:rPr lang="fr-FR" b="1" dirty="0" smtClean="0">
                <a:effectLst>
                  <a:outerShdw blurRad="38100" dist="38100" dir="2700000" algn="tl">
                    <a:srgbClr val="000000">
                      <a:alpha val="43137"/>
                    </a:srgbClr>
                  </a:outerShdw>
                </a:effectLst>
                <a:ea typeface="Yu Gothic" panose="020B0400000000000000" pitchFamily="34" charset="-128"/>
              </a:rPr>
              <a:t> 0.5 </a:t>
            </a:r>
            <a:r>
              <a:rPr lang="fr-FR" b="1" dirty="0" err="1" smtClean="0">
                <a:effectLst>
                  <a:outerShdw blurRad="38100" dist="38100" dir="2700000" algn="tl">
                    <a:srgbClr val="000000">
                      <a:alpha val="43137"/>
                    </a:srgbClr>
                  </a:outerShdw>
                </a:effectLst>
                <a:ea typeface="Yu Gothic" panose="020B0400000000000000" pitchFamily="34" charset="-128"/>
              </a:rPr>
              <a:t>day</a:t>
            </a:r>
            <a:r>
              <a:rPr lang="fr-FR" b="1" dirty="0" smtClean="0">
                <a:effectLst>
                  <a:outerShdw blurRad="38100" dist="38100" dir="2700000" algn="tl">
                    <a:srgbClr val="000000">
                      <a:alpha val="43137"/>
                    </a:srgbClr>
                  </a:outerShdw>
                </a:effectLst>
                <a:ea typeface="Yu Gothic" panose="020B0400000000000000" pitchFamily="34" charset="-128"/>
              </a:rPr>
              <a:t> of MC meeting)</a:t>
            </a:r>
          </a:p>
          <a:p>
            <a:pPr>
              <a:lnSpc>
                <a:spcPct val="125000"/>
              </a:lnSpc>
            </a:pPr>
            <a:r>
              <a:rPr lang="fr-FR" u="sng" dirty="0" err="1" smtClean="0">
                <a:effectLst>
                  <a:outerShdw blurRad="38100" dist="38100" dir="2700000" algn="tl">
                    <a:srgbClr val="000000">
                      <a:alpha val="43137"/>
                    </a:srgbClr>
                  </a:outerShdw>
                </a:effectLst>
                <a:ea typeface="Yu Gothic" panose="020B0400000000000000" pitchFamily="34" charset="-128"/>
              </a:rPr>
              <a:t>With</a:t>
            </a:r>
            <a:r>
              <a:rPr lang="fr-FR" u="sng" dirty="0" smtClean="0">
                <a:effectLst>
                  <a:outerShdw blurRad="38100" dist="38100" dir="2700000" algn="tl">
                    <a:srgbClr val="000000">
                      <a:alpha val="43137"/>
                    </a:srgbClr>
                  </a:outerShdw>
                </a:effectLst>
                <a:ea typeface="Yu Gothic" panose="020B0400000000000000" pitchFamily="34" charset="-128"/>
              </a:rPr>
              <a:t> </a:t>
            </a:r>
            <a:r>
              <a:rPr lang="fr-FR" u="sng" dirty="0" err="1" smtClean="0">
                <a:effectLst>
                  <a:outerShdw blurRad="38100" dist="38100" dir="2700000" algn="tl">
                    <a:srgbClr val="000000">
                      <a:alpha val="43137"/>
                    </a:srgbClr>
                  </a:outerShdw>
                </a:effectLst>
                <a:ea typeface="Yu Gothic" panose="020B0400000000000000" pitchFamily="34" charset="-128"/>
              </a:rPr>
              <a:t>whom</a:t>
            </a:r>
            <a:r>
              <a:rPr lang="fr-FR" u="sng" dirty="0" smtClean="0">
                <a:effectLst>
                  <a:outerShdw blurRad="38100" dist="38100" dir="2700000" algn="tl">
                    <a:srgbClr val="000000">
                      <a:alpha val="43137"/>
                    </a:srgbClr>
                  </a:outerShdw>
                </a:effectLst>
                <a:ea typeface="Yu Gothic" panose="020B0400000000000000" pitchFamily="34" charset="-128"/>
              </a:rPr>
              <a:t>?:</a:t>
            </a:r>
            <a:r>
              <a:rPr lang="fr-FR" b="1" dirty="0" smtClean="0">
                <a:effectLst>
                  <a:outerShdw blurRad="38100" dist="38100" dir="2700000" algn="tl">
                    <a:srgbClr val="000000">
                      <a:alpha val="43137"/>
                    </a:srgbClr>
                  </a:outerShdw>
                </a:effectLst>
                <a:ea typeface="Yu Gothic" panose="020B0400000000000000" pitchFamily="34" charset="-128"/>
              </a:rPr>
              <a:t> </a:t>
            </a:r>
            <a:r>
              <a:rPr lang="fr-FR" b="1" dirty="0" err="1" smtClean="0">
                <a:effectLst>
                  <a:outerShdw blurRad="38100" dist="38100" dir="2700000" algn="tl">
                    <a:srgbClr val="000000">
                      <a:alpha val="43137"/>
                    </a:srgbClr>
                  </a:outerShdw>
                </a:effectLst>
                <a:ea typeface="Yu Gothic" panose="020B0400000000000000" pitchFamily="34" charset="-128"/>
              </a:rPr>
              <a:t>European</a:t>
            </a:r>
            <a:r>
              <a:rPr lang="fr-FR" b="1" dirty="0" smtClean="0">
                <a:effectLst>
                  <a:outerShdw blurRad="38100" dist="38100" dir="2700000" algn="tl">
                    <a:srgbClr val="000000">
                      <a:alpha val="43137"/>
                    </a:srgbClr>
                  </a:outerShdw>
                </a:effectLst>
                <a:ea typeface="Yu Gothic" panose="020B0400000000000000" pitchFamily="34" charset="-128"/>
              </a:rPr>
              <a:t> </a:t>
            </a:r>
            <a:r>
              <a:rPr lang="fr-FR" b="1" dirty="0" err="1" smtClean="0">
                <a:effectLst>
                  <a:outerShdw blurRad="38100" dist="38100" dir="2700000" algn="tl">
                    <a:srgbClr val="000000">
                      <a:alpha val="43137"/>
                    </a:srgbClr>
                  </a:outerShdw>
                </a:effectLst>
                <a:ea typeface="Yu Gothic" panose="020B0400000000000000" pitchFamily="34" charset="-128"/>
              </a:rPr>
              <a:t>Energy</a:t>
            </a:r>
            <a:r>
              <a:rPr lang="fr-FR" b="1" dirty="0" smtClean="0">
                <a:effectLst>
                  <a:outerShdw blurRad="38100" dist="38100" dir="2700000" algn="tl">
                    <a:srgbClr val="000000">
                      <a:alpha val="43137"/>
                    </a:srgbClr>
                  </a:outerShdw>
                </a:effectLst>
                <a:ea typeface="Yu Gothic" panose="020B0400000000000000" pitchFamily="34" charset="-128"/>
              </a:rPr>
              <a:t> </a:t>
            </a:r>
            <a:r>
              <a:rPr lang="fr-FR" b="1" dirty="0" err="1" smtClean="0">
                <a:effectLst>
                  <a:outerShdw blurRad="38100" dist="38100" dir="2700000" algn="tl">
                    <a:srgbClr val="000000">
                      <a:alpha val="43137"/>
                    </a:srgbClr>
                  </a:outerShdw>
                </a:effectLst>
                <a:ea typeface="Yu Gothic" panose="020B0400000000000000" pitchFamily="34" charset="-128"/>
              </a:rPr>
              <a:t>Research</a:t>
            </a:r>
            <a:r>
              <a:rPr lang="fr-FR" b="1" dirty="0" smtClean="0">
                <a:effectLst>
                  <a:outerShdw blurRad="38100" dist="38100" dir="2700000" algn="tl">
                    <a:srgbClr val="000000">
                      <a:alpha val="43137"/>
                    </a:srgbClr>
                  </a:outerShdw>
                </a:effectLst>
                <a:ea typeface="Yu Gothic" panose="020B0400000000000000" pitchFamily="34" charset="-128"/>
              </a:rPr>
              <a:t> Alliance (</a:t>
            </a:r>
            <a:r>
              <a:rPr lang="fr-FR" b="1" dirty="0" err="1" smtClean="0">
                <a:effectLst>
                  <a:outerShdw blurRad="38100" dist="38100" dir="2700000" algn="tl">
                    <a:srgbClr val="000000">
                      <a:alpha val="43137"/>
                    </a:srgbClr>
                  </a:outerShdw>
                </a:effectLst>
                <a:ea typeface="Yu Gothic" panose="020B0400000000000000" pitchFamily="34" charset="-128"/>
              </a:rPr>
              <a:t>DfE</a:t>
            </a:r>
            <a:r>
              <a:rPr lang="fr-FR" b="1" dirty="0" smtClean="0">
                <a:effectLst>
                  <a:outerShdw blurRad="38100" dist="38100" dir="2700000" algn="tl">
                    <a:srgbClr val="000000">
                      <a:alpha val="43137"/>
                    </a:srgbClr>
                  </a:outerShdw>
                </a:effectLst>
                <a:ea typeface="Yu Gothic" panose="020B0400000000000000" pitchFamily="34" charset="-128"/>
              </a:rPr>
              <a:t> and AMPEA)</a:t>
            </a:r>
          </a:p>
          <a:p>
            <a:pPr>
              <a:lnSpc>
                <a:spcPct val="125000"/>
              </a:lnSpc>
            </a:pPr>
            <a:r>
              <a:rPr lang="fr-FR" u="sng" dirty="0" smtClean="0">
                <a:effectLst>
                  <a:outerShdw blurRad="38100" dist="38100" dir="2700000" algn="tl">
                    <a:srgbClr val="000000">
                      <a:alpha val="43137"/>
                    </a:srgbClr>
                  </a:outerShdw>
                </a:effectLst>
                <a:ea typeface="Yu Gothic" panose="020B0400000000000000" pitchFamily="34" charset="-128"/>
              </a:rPr>
              <a:t>Size (</a:t>
            </a:r>
            <a:r>
              <a:rPr lang="fr-FR" u="sng" dirty="0" err="1" smtClean="0">
                <a:effectLst>
                  <a:outerShdw blurRad="38100" dist="38100" dir="2700000" algn="tl">
                    <a:srgbClr val="000000">
                      <a:alpha val="43137"/>
                    </a:srgbClr>
                  </a:outerShdw>
                </a:effectLst>
                <a:ea typeface="Yu Gothic" panose="020B0400000000000000" pitchFamily="34" charset="-128"/>
              </a:rPr>
              <a:t>estimate</a:t>
            </a:r>
            <a:r>
              <a:rPr lang="fr-FR" u="sng" dirty="0" smtClean="0">
                <a:effectLst>
                  <a:outerShdw blurRad="38100" dist="38100" dir="2700000" algn="tl">
                    <a:srgbClr val="000000">
                      <a:alpha val="43137"/>
                    </a:srgbClr>
                  </a:outerShdw>
                </a:effectLst>
                <a:ea typeface="Yu Gothic" panose="020B0400000000000000" pitchFamily="34" charset="-128"/>
              </a:rPr>
              <a:t>)</a:t>
            </a:r>
            <a:r>
              <a:rPr lang="fr-FR" b="1" dirty="0" smtClean="0">
                <a:effectLst>
                  <a:outerShdw blurRad="38100" dist="38100" dir="2700000" algn="tl">
                    <a:srgbClr val="000000">
                      <a:alpha val="43137"/>
                    </a:srgbClr>
                  </a:outerShdw>
                </a:effectLst>
                <a:ea typeface="Yu Gothic" panose="020B0400000000000000" pitchFamily="34" charset="-128"/>
              </a:rPr>
              <a:t>: total 25 </a:t>
            </a:r>
            <a:r>
              <a:rPr lang="fr-FR" b="1" dirty="0" err="1" smtClean="0">
                <a:effectLst>
                  <a:outerShdw blurRad="38100" dist="38100" dir="2700000" algn="tl">
                    <a:srgbClr val="000000">
                      <a:alpha val="43137"/>
                    </a:srgbClr>
                  </a:outerShdw>
                </a:effectLst>
                <a:ea typeface="Yu Gothic" panose="020B0400000000000000" pitchFamily="34" charset="-128"/>
              </a:rPr>
              <a:t>presentations</a:t>
            </a:r>
            <a:r>
              <a:rPr lang="fr-FR" b="1" dirty="0" smtClean="0">
                <a:effectLst>
                  <a:outerShdw blurRad="38100" dist="38100" dir="2700000" algn="tl">
                    <a:srgbClr val="000000">
                      <a:alpha val="43137"/>
                    </a:srgbClr>
                  </a:outerShdw>
                </a:effectLst>
                <a:ea typeface="Yu Gothic" panose="020B0400000000000000" pitchFamily="34" charset="-128"/>
              </a:rPr>
              <a:t> participants (~10-15 </a:t>
            </a:r>
            <a:r>
              <a:rPr lang="fr-FR" b="1" dirty="0" err="1" smtClean="0">
                <a:effectLst>
                  <a:outerShdw blurRad="38100" dist="38100" dir="2700000" algn="tl">
                    <a:srgbClr val="000000">
                      <a:alpha val="43137"/>
                    </a:srgbClr>
                  </a:outerShdw>
                </a:effectLst>
                <a:ea typeface="Yu Gothic" panose="020B0400000000000000" pitchFamily="34" charset="-128"/>
              </a:rPr>
              <a:t>from</a:t>
            </a:r>
            <a:r>
              <a:rPr lang="fr-FR" b="1" dirty="0" smtClean="0">
                <a:effectLst>
                  <a:outerShdw blurRad="38100" dist="38100" dir="2700000" algn="tl">
                    <a:srgbClr val="000000">
                      <a:alpha val="43137"/>
                    </a:srgbClr>
                  </a:outerShdw>
                </a:effectLst>
                <a:ea typeface="Yu Gothic" panose="020B0400000000000000" pitchFamily="34" charset="-128"/>
              </a:rPr>
              <a:t> EU-MACE)</a:t>
            </a:r>
          </a:p>
        </p:txBody>
      </p:sp>
      <p:pic>
        <p:nvPicPr>
          <p:cNvPr id="18" name="Image 17"/>
          <p:cNvPicPr>
            <a:picLocks noChangeAspect="1"/>
          </p:cNvPicPr>
          <p:nvPr/>
        </p:nvPicPr>
        <p:blipFill>
          <a:blip r:embed="rId4"/>
          <a:stretch>
            <a:fillRect/>
          </a:stretch>
        </p:blipFill>
        <p:spPr>
          <a:xfrm>
            <a:off x="9058433" y="2767254"/>
            <a:ext cx="1847533" cy="873379"/>
          </a:xfrm>
          <a:prstGeom prst="rect">
            <a:avLst/>
          </a:prstGeom>
        </p:spPr>
      </p:pic>
      <p:sp>
        <p:nvSpPr>
          <p:cNvPr id="19" name="ZoneTexte 18"/>
          <p:cNvSpPr txBox="1"/>
          <p:nvPr/>
        </p:nvSpPr>
        <p:spPr>
          <a:xfrm>
            <a:off x="9224723" y="2364619"/>
            <a:ext cx="1736566" cy="369332"/>
          </a:xfrm>
          <a:prstGeom prst="rect">
            <a:avLst/>
          </a:prstGeom>
          <a:noFill/>
        </p:spPr>
        <p:txBody>
          <a:bodyPr wrap="none" rtlCol="0">
            <a:spAutoFit/>
          </a:bodyPr>
          <a:lstStyle/>
          <a:p>
            <a:r>
              <a:rPr lang="fr-FR" dirty="0" smtClean="0"/>
              <a:t>A few </a:t>
            </a:r>
            <a:r>
              <a:rPr lang="fr-FR" dirty="0" err="1" smtClean="0"/>
              <a:t>words</a:t>
            </a:r>
            <a:r>
              <a:rPr lang="fr-FR" dirty="0" smtClean="0"/>
              <a:t> on:</a:t>
            </a:r>
            <a:endParaRPr lang="en-US" dirty="0"/>
          </a:p>
        </p:txBody>
      </p:sp>
      <p:sp>
        <p:nvSpPr>
          <p:cNvPr id="22" name="ZoneTexte 21"/>
          <p:cNvSpPr txBox="1"/>
          <p:nvPr/>
        </p:nvSpPr>
        <p:spPr>
          <a:xfrm>
            <a:off x="8610600" y="4175818"/>
            <a:ext cx="3240502" cy="1200329"/>
          </a:xfrm>
          <a:prstGeom prst="rect">
            <a:avLst/>
          </a:prstGeom>
          <a:noFill/>
        </p:spPr>
        <p:txBody>
          <a:bodyPr wrap="none" rtlCol="0">
            <a:spAutoFit/>
          </a:bodyPr>
          <a:lstStyle/>
          <a:p>
            <a:r>
              <a:rPr lang="fr-FR" dirty="0" smtClean="0"/>
              <a:t>Network expansion </a:t>
            </a:r>
            <a:r>
              <a:rPr lang="fr-FR" dirty="0" err="1" smtClean="0"/>
              <a:t>opportunity</a:t>
            </a:r>
            <a:endParaRPr lang="fr-FR" dirty="0" smtClean="0"/>
          </a:p>
          <a:p>
            <a:pPr marL="285750" indent="-285750">
              <a:buFontTx/>
              <a:buChar char="-"/>
            </a:pPr>
            <a:r>
              <a:rPr lang="fr-FR" dirty="0" smtClean="0"/>
              <a:t>For EU-MACE</a:t>
            </a:r>
          </a:p>
          <a:p>
            <a:pPr marL="285750" indent="-285750">
              <a:buFontTx/>
              <a:buChar char="-"/>
            </a:pPr>
            <a:r>
              <a:rPr lang="fr-FR" dirty="0" smtClean="0"/>
              <a:t>For </a:t>
            </a:r>
            <a:r>
              <a:rPr lang="fr-FR" dirty="0" err="1" smtClean="0"/>
              <a:t>individual</a:t>
            </a:r>
            <a:r>
              <a:rPr lang="fr-FR" dirty="0" smtClean="0"/>
              <a:t> </a:t>
            </a:r>
            <a:r>
              <a:rPr lang="fr-FR" dirty="0" err="1" smtClean="0"/>
              <a:t>researchers</a:t>
            </a:r>
            <a:endParaRPr lang="fr-FR" dirty="0" smtClean="0"/>
          </a:p>
          <a:p>
            <a:pPr marL="285750" indent="-285750">
              <a:buFontTx/>
              <a:buChar char="-"/>
            </a:pPr>
            <a:r>
              <a:rPr lang="fr-FR" dirty="0" err="1" smtClean="0"/>
              <a:t>Research</a:t>
            </a:r>
            <a:r>
              <a:rPr lang="fr-FR" dirty="0" smtClean="0"/>
              <a:t> &amp; </a:t>
            </a:r>
            <a:r>
              <a:rPr lang="fr-FR" dirty="0" err="1" smtClean="0"/>
              <a:t>Researc</a:t>
            </a:r>
            <a:r>
              <a:rPr lang="fr-FR" dirty="0" smtClean="0"/>
              <a:t> </a:t>
            </a:r>
            <a:r>
              <a:rPr lang="fr-FR" dirty="0" err="1" smtClean="0"/>
              <a:t>policy</a:t>
            </a:r>
            <a:endParaRPr lang="en-US" dirty="0"/>
          </a:p>
        </p:txBody>
      </p:sp>
    </p:spTree>
    <p:extLst>
      <p:ext uri="{BB962C8B-B14F-4D97-AF65-F5344CB8AC3E}">
        <p14:creationId xmlns:p14="http://schemas.microsoft.com/office/powerpoint/2010/main" val="1598906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355600" y="649956"/>
            <a:ext cx="11419840" cy="726137"/>
          </a:xfrm>
        </p:spPr>
        <p:txBody>
          <a:bodyPr/>
          <a:lstStyle/>
          <a:p>
            <a:r>
              <a:rPr lang="en-US" dirty="0" smtClean="0"/>
              <a:t>Delegation of powers to Core Group - proposal</a:t>
            </a:r>
            <a:endParaRPr lang="en-US" dirty="0"/>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892098" y="1448364"/>
            <a:ext cx="10507422" cy="422365"/>
          </a:xfrm>
        </p:spPr>
        <p:txBody>
          <a:bodyPr>
            <a:normAutofit fontScale="85000" lnSpcReduction="10000"/>
          </a:bodyPr>
          <a:lstStyle/>
          <a:p>
            <a:r>
              <a:rPr lang="en-US" dirty="0" smtClean="0">
                <a:solidFill>
                  <a:schemeClr val="tx1"/>
                </a:solidFill>
              </a:rPr>
              <a:t>To expedite the decision making process without necessitating ad-hoc MC meetings​</a:t>
            </a:r>
            <a:endParaRPr lang="en-US" dirty="0">
              <a:solidFill>
                <a:schemeClr val="tx1"/>
              </a:solidFill>
            </a:endParaRPr>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12</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graphicFrame>
        <p:nvGraphicFramePr>
          <p:cNvPr id="14" name="Tableau 13"/>
          <p:cNvGraphicFramePr>
            <a:graphicFrameLocks noGrp="1"/>
          </p:cNvGraphicFramePr>
          <p:nvPr>
            <p:extLst>
              <p:ext uri="{D42A27DB-BD31-4B8C-83A1-F6EECF244321}">
                <p14:modId xmlns:p14="http://schemas.microsoft.com/office/powerpoint/2010/main" val="3449877617"/>
              </p:ext>
            </p:extLst>
          </p:nvPr>
        </p:nvGraphicFramePr>
        <p:xfrm>
          <a:off x="436880" y="1776306"/>
          <a:ext cx="11480800" cy="4216400"/>
        </p:xfrm>
        <a:graphic>
          <a:graphicData uri="http://schemas.openxmlformats.org/drawingml/2006/table">
            <a:tbl>
              <a:tblPr firstRow="1" bandRow="1">
                <a:tableStyleId>{5C22544A-7EE6-4342-B048-85BDC9FD1C3A}</a:tableStyleId>
              </a:tblPr>
              <a:tblGrid>
                <a:gridCol w="2317996">
                  <a:extLst>
                    <a:ext uri="{9D8B030D-6E8A-4147-A177-3AD203B41FA5}">
                      <a16:colId xmlns:a16="http://schemas.microsoft.com/office/drawing/2014/main" val="594456648"/>
                    </a:ext>
                  </a:extLst>
                </a:gridCol>
                <a:gridCol w="5335871">
                  <a:extLst>
                    <a:ext uri="{9D8B030D-6E8A-4147-A177-3AD203B41FA5}">
                      <a16:colId xmlns:a16="http://schemas.microsoft.com/office/drawing/2014/main" val="559781782"/>
                    </a:ext>
                  </a:extLst>
                </a:gridCol>
                <a:gridCol w="3826933">
                  <a:extLst>
                    <a:ext uri="{9D8B030D-6E8A-4147-A177-3AD203B41FA5}">
                      <a16:colId xmlns:a16="http://schemas.microsoft.com/office/drawing/2014/main" val="270397442"/>
                    </a:ext>
                  </a:extLst>
                </a:gridCol>
              </a:tblGrid>
              <a:tr h="370840">
                <a:tc>
                  <a:txBody>
                    <a:bodyPr/>
                    <a:lstStyle/>
                    <a:p>
                      <a:r>
                        <a:rPr lang="fr-FR" b="1" baseline="0" dirty="0" err="1" smtClean="0">
                          <a:solidFill>
                            <a:sysClr val="windowText" lastClr="000000"/>
                          </a:solidFill>
                          <a:effectLst>
                            <a:outerShdw blurRad="38100" dist="38100" dir="2700000" algn="tl">
                              <a:srgbClr val="000000">
                                <a:alpha val="43137"/>
                              </a:srgbClr>
                            </a:outerShdw>
                          </a:effectLst>
                        </a:rPr>
                        <a:t>Category</a:t>
                      </a:r>
                      <a:endParaRPr lang="en-US" b="1" dirty="0">
                        <a:solidFill>
                          <a:sysClr val="windowText" lastClr="000000"/>
                        </a:solidFill>
                        <a:effectLst>
                          <a:outerShdw blurRad="38100" dist="38100" dir="2700000" algn="tl">
                            <a:srgbClr val="000000">
                              <a:alpha val="43137"/>
                            </a:srgbClr>
                          </a:outerShdw>
                        </a:effectLst>
                      </a:endParaRPr>
                    </a:p>
                  </a:txBody>
                  <a:tcPr>
                    <a:lnB w="12700" cap="flat" cmpd="sng" algn="ctr">
                      <a:solidFill>
                        <a:schemeClr val="tx1"/>
                      </a:solidFill>
                      <a:prstDash val="solid"/>
                      <a:round/>
                      <a:headEnd type="none" w="med" len="med"/>
                      <a:tailEnd type="none" w="med" len="med"/>
                    </a:lnB>
                  </a:tcPr>
                </a:tc>
                <a:tc>
                  <a:txBody>
                    <a:bodyPr/>
                    <a:lstStyle/>
                    <a:p>
                      <a:r>
                        <a:rPr lang="fr-FR" b="1" dirty="0" err="1" smtClean="0">
                          <a:solidFill>
                            <a:sysClr val="windowText" lastClr="000000"/>
                          </a:solidFill>
                          <a:effectLst>
                            <a:outerShdw blurRad="38100" dist="38100" dir="2700000" algn="tl">
                              <a:srgbClr val="000000">
                                <a:alpha val="43137"/>
                              </a:srgbClr>
                            </a:outerShdw>
                          </a:effectLst>
                        </a:rPr>
                        <a:t>Decisions</a:t>
                      </a:r>
                      <a:endParaRPr lang="en-US" b="1" dirty="0">
                        <a:solidFill>
                          <a:sysClr val="windowText" lastClr="000000"/>
                        </a:solidFill>
                        <a:effectLst>
                          <a:outerShdw blurRad="38100" dist="38100" dir="2700000" algn="tl">
                            <a:srgbClr val="000000">
                              <a:alpha val="43137"/>
                            </a:srgbClr>
                          </a:outerShdw>
                        </a:effectLst>
                      </a:endParaRPr>
                    </a:p>
                  </a:txBody>
                  <a:tcPr>
                    <a:lnB w="12700" cap="flat" cmpd="sng" algn="ctr">
                      <a:solidFill>
                        <a:schemeClr val="tx1"/>
                      </a:solidFill>
                      <a:prstDash val="solid"/>
                      <a:round/>
                      <a:headEnd type="none" w="med" len="med"/>
                      <a:tailEnd type="none" w="med" len="med"/>
                    </a:lnB>
                  </a:tcPr>
                </a:tc>
                <a:tc>
                  <a:txBody>
                    <a:bodyPr/>
                    <a:lstStyle/>
                    <a:p>
                      <a:r>
                        <a:rPr lang="fr-FR" b="1" dirty="0" err="1" smtClean="0">
                          <a:solidFill>
                            <a:sysClr val="windowText" lastClr="000000"/>
                          </a:solidFill>
                          <a:effectLst>
                            <a:outerShdw blurRad="38100" dist="38100" dir="2700000" algn="tl">
                              <a:srgbClr val="000000">
                                <a:alpha val="43137"/>
                              </a:srgbClr>
                            </a:outerShdw>
                          </a:effectLst>
                        </a:rPr>
                        <a:t>Delegation</a:t>
                      </a:r>
                      <a:endParaRPr lang="en-US" b="1" dirty="0">
                        <a:solidFill>
                          <a:sysClr val="windowText" lastClr="000000"/>
                        </a:solidFill>
                        <a:effectLst>
                          <a:outerShdw blurRad="38100" dist="38100" dir="2700000" algn="tl">
                            <a:srgbClr val="000000">
                              <a:alpha val="43137"/>
                            </a:srgbClr>
                          </a:outerShdw>
                        </a:effectLs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8226332"/>
                  </a:ext>
                </a:extLst>
              </a:tr>
              <a:tr h="370840">
                <a:tc rowSpan="3">
                  <a:txBody>
                    <a:bodyPr/>
                    <a:lstStyle/>
                    <a:p>
                      <a:r>
                        <a:rPr lang="fr-FR" dirty="0" smtClean="0"/>
                        <a:t>Event </a:t>
                      </a:r>
                      <a:r>
                        <a:rPr lang="fr-FR" dirty="0" err="1" smtClean="0"/>
                        <a:t>organization</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smtClean="0"/>
                        <a:t>Selection</a:t>
                      </a:r>
                      <a:r>
                        <a:rPr lang="fr-FR" dirty="0" smtClean="0"/>
                        <a:t> of </a:t>
                      </a:r>
                      <a:r>
                        <a:rPr lang="fr-FR" dirty="0" err="1" smtClean="0"/>
                        <a:t>invitees</a:t>
                      </a:r>
                      <a:r>
                        <a:rPr lang="fr-FR" dirty="0" smtClean="0"/>
                        <a:t>,</a:t>
                      </a:r>
                      <a:r>
                        <a:rPr lang="fr-FR" baseline="0" dirty="0" smtClean="0"/>
                        <a:t> </a:t>
                      </a:r>
                      <a:r>
                        <a:rPr lang="fr-FR" baseline="0" dirty="0" err="1" smtClean="0"/>
                        <a:t>reimbursed</a:t>
                      </a:r>
                      <a:r>
                        <a:rPr lang="fr-FR" baseline="0" dirty="0" smtClean="0"/>
                        <a:t> participants and </a:t>
                      </a:r>
                      <a:r>
                        <a:rPr lang="fr-FR" baseline="0" dirty="0" err="1" smtClean="0"/>
                        <a:t>trainers</a:t>
                      </a:r>
                      <a:r>
                        <a:rPr lang="fr-FR" baseline="0" dirty="0" smtClean="0"/>
                        <a:t> </a:t>
                      </a:r>
                      <a:endParaRPr lang="en-US" dirty="0"/>
                    </a:p>
                  </a:txBody>
                  <a:tcPr>
                    <a:lnT w="12700" cap="flat" cmpd="sng" algn="ctr">
                      <a:solidFill>
                        <a:schemeClr val="tx1"/>
                      </a:solidFill>
                      <a:prstDash val="solid"/>
                      <a:round/>
                      <a:headEnd type="none" w="med" len="med"/>
                      <a:tailEnd type="none" w="med" len="med"/>
                    </a:lnT>
                  </a:tcPr>
                </a:tc>
                <a:tc rowSpan="3">
                  <a:txBody>
                    <a:bodyPr/>
                    <a:lstStyle/>
                    <a:p>
                      <a:r>
                        <a:rPr lang="fr-FR" dirty="0" smtClean="0"/>
                        <a:t>Event </a:t>
                      </a:r>
                      <a:r>
                        <a:rPr lang="fr-FR" dirty="0" err="1" smtClean="0"/>
                        <a:t>Core</a:t>
                      </a:r>
                      <a:r>
                        <a:rPr lang="fr-FR" dirty="0" smtClean="0"/>
                        <a:t> Group*</a:t>
                      </a:r>
                      <a:r>
                        <a:rPr lang="fr-FR" baseline="0" dirty="0" smtClean="0"/>
                        <a:t> and the local </a:t>
                      </a:r>
                      <a:r>
                        <a:rPr lang="fr-FR" baseline="0" dirty="0" err="1" smtClean="0"/>
                        <a:t>organization</a:t>
                      </a:r>
                      <a:r>
                        <a:rPr lang="fr-FR" baseline="0" dirty="0" smtClean="0"/>
                        <a:t> support </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5778831"/>
                  </a:ext>
                </a:extLst>
              </a:tr>
              <a:tr h="370840">
                <a:tc vMerge="1">
                  <a:txBody>
                    <a:bodyPr/>
                    <a:lstStyle/>
                    <a:p>
                      <a:endParaRPr lang="en-US" dirty="0"/>
                    </a:p>
                  </a:txBody>
                  <a:tcPr/>
                </a:tc>
                <a:tc>
                  <a:txBody>
                    <a:bodyPr/>
                    <a:lstStyle/>
                    <a:p>
                      <a:r>
                        <a:rPr lang="fr-FR" dirty="0" smtClean="0"/>
                        <a:t>Scientific</a:t>
                      </a:r>
                      <a:r>
                        <a:rPr lang="fr-FR" baseline="0" dirty="0" smtClean="0"/>
                        <a:t> program </a:t>
                      </a:r>
                      <a:r>
                        <a:rPr lang="fr-FR" baseline="0" dirty="0" err="1" smtClean="0"/>
                        <a:t>definition</a:t>
                      </a:r>
                      <a:endParaRPr lang="en-US" dirty="0"/>
                    </a:p>
                  </a:txBody>
                  <a:tcPr/>
                </a:tc>
                <a:tc vMerge="1">
                  <a:txBody>
                    <a:bodyPr/>
                    <a:lstStyle/>
                    <a:p>
                      <a:endParaRPr lang="en-US" dirty="0"/>
                    </a:p>
                  </a:txBody>
                  <a:tcPr/>
                </a:tc>
                <a:extLst>
                  <a:ext uri="{0D108BD9-81ED-4DB2-BD59-A6C34878D82A}">
                    <a16:rowId xmlns:a16="http://schemas.microsoft.com/office/drawing/2014/main" val="4058624971"/>
                  </a:ext>
                </a:extLst>
              </a:tr>
              <a:tr h="370840">
                <a:tc vMerge="1">
                  <a:txBody>
                    <a:bodyPr/>
                    <a:lstStyle/>
                    <a:p>
                      <a:endParaRPr lang="en-US" dirty="0"/>
                    </a:p>
                  </a:txBody>
                  <a:tcPr/>
                </a:tc>
                <a:tc>
                  <a:txBody>
                    <a:bodyPr/>
                    <a:lstStyle/>
                    <a:p>
                      <a:r>
                        <a:rPr lang="fr-FR" dirty="0" err="1" smtClean="0"/>
                        <a:t>Logistic</a:t>
                      </a:r>
                      <a:r>
                        <a:rPr lang="fr-FR" dirty="0" smtClean="0"/>
                        <a:t> </a:t>
                      </a:r>
                      <a:r>
                        <a:rPr lang="fr-FR" dirty="0" err="1" smtClean="0"/>
                        <a:t>decisions</a:t>
                      </a:r>
                      <a:r>
                        <a:rPr lang="fr-FR" dirty="0" smtClean="0"/>
                        <a:t>:</a:t>
                      </a:r>
                      <a:r>
                        <a:rPr lang="fr-FR" baseline="0" dirty="0" smtClean="0"/>
                        <a:t> venue, </a:t>
                      </a:r>
                      <a:r>
                        <a:rPr lang="fr-FR" baseline="0" dirty="0" err="1" smtClean="0"/>
                        <a:t>schedule</a:t>
                      </a:r>
                      <a:r>
                        <a:rPr lang="fr-FR" baseline="0" dirty="0" smtClean="0"/>
                        <a:t>, social </a:t>
                      </a:r>
                      <a:r>
                        <a:rPr lang="fr-FR" baseline="0" dirty="0" err="1" smtClean="0"/>
                        <a:t>events</a:t>
                      </a:r>
                      <a:r>
                        <a:rPr lang="fr-FR" baseline="0" dirty="0" smtClean="0"/>
                        <a:t> </a:t>
                      </a:r>
                      <a:r>
                        <a:rPr lang="fr-FR" baseline="0" dirty="0" err="1" smtClean="0"/>
                        <a:t>while</a:t>
                      </a:r>
                      <a:r>
                        <a:rPr lang="fr-FR" baseline="0" dirty="0" smtClean="0"/>
                        <a:t> </a:t>
                      </a:r>
                      <a:r>
                        <a:rPr lang="fr-FR" baseline="0" dirty="0" err="1" smtClean="0"/>
                        <a:t>respecting</a:t>
                      </a:r>
                      <a:r>
                        <a:rPr lang="fr-FR" baseline="0" dirty="0" smtClean="0"/>
                        <a:t> the </a:t>
                      </a:r>
                      <a:r>
                        <a:rPr lang="fr-FR" baseline="0" dirty="0" err="1" smtClean="0"/>
                        <a:t>allocated</a:t>
                      </a:r>
                      <a:r>
                        <a:rPr lang="fr-FR" baseline="0" dirty="0" smtClean="0"/>
                        <a:t> LOS budget</a:t>
                      </a:r>
                      <a:endParaRPr lang="en-US" dirty="0"/>
                    </a:p>
                  </a:txBody>
                  <a:tcPr>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3708037128"/>
                  </a:ext>
                </a:extLst>
              </a:tr>
              <a:tr h="370840">
                <a:tc>
                  <a:txBody>
                    <a:bodyPr/>
                    <a:lstStyle/>
                    <a:p>
                      <a:r>
                        <a:rPr lang="fr-FR" dirty="0" smtClean="0"/>
                        <a:t>STSM</a:t>
                      </a:r>
                      <a:r>
                        <a:rPr lang="fr-FR" baseline="0" dirty="0" smtClean="0"/>
                        <a:t> &amp; ITC </a:t>
                      </a:r>
                      <a:r>
                        <a:rPr lang="fr-FR" baseline="0" dirty="0" err="1" smtClean="0"/>
                        <a:t>conf</a:t>
                      </a:r>
                      <a:r>
                        <a:rPr lang="fr-FR" baseline="0" dirty="0" smtClean="0"/>
                        <a:t>. </a:t>
                      </a:r>
                      <a:r>
                        <a:rPr lang="fr-FR" baseline="0" dirty="0" err="1" smtClean="0"/>
                        <a:t>grant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smtClean="0"/>
                        <a:t>Selection</a:t>
                      </a:r>
                      <a:r>
                        <a:rPr lang="fr-FR" dirty="0" smtClean="0"/>
                        <a:t> of </a:t>
                      </a:r>
                      <a:r>
                        <a:rPr lang="fr-FR" dirty="0" err="1" smtClean="0"/>
                        <a:t>grant</a:t>
                      </a:r>
                      <a:r>
                        <a:rPr lang="fr-FR" dirty="0" smtClean="0"/>
                        <a:t> </a:t>
                      </a:r>
                      <a:r>
                        <a:rPr lang="fr-FR" dirty="0" err="1" smtClean="0"/>
                        <a:t>recipients</a:t>
                      </a:r>
                      <a:r>
                        <a:rPr lang="fr-FR" dirty="0" smtClean="0"/>
                        <a:t>, the </a:t>
                      </a:r>
                      <a:r>
                        <a:rPr lang="fr-FR" dirty="0" err="1" smtClean="0"/>
                        <a:t>number</a:t>
                      </a:r>
                      <a:r>
                        <a:rPr lang="fr-FR" dirty="0" smtClean="0"/>
                        <a:t> of </a:t>
                      </a:r>
                      <a:r>
                        <a:rPr lang="fr-FR" dirty="0" err="1" smtClean="0"/>
                        <a:t>grants</a:t>
                      </a:r>
                      <a:r>
                        <a:rPr lang="fr-FR" dirty="0" smtClean="0"/>
                        <a:t> and the allocation/</a:t>
                      </a:r>
                      <a:r>
                        <a:rPr lang="fr-FR" dirty="0" err="1" smtClean="0"/>
                        <a:t>grant</a:t>
                      </a:r>
                      <a:r>
                        <a:rPr lang="fr-FR" dirty="0" smtClean="0"/>
                        <a:t> </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smtClean="0"/>
                        <a:t>Grant </a:t>
                      </a:r>
                      <a:r>
                        <a:rPr lang="fr-FR" dirty="0" err="1" smtClean="0"/>
                        <a:t>Award</a:t>
                      </a:r>
                      <a:r>
                        <a:rPr lang="fr-FR" dirty="0" smtClean="0"/>
                        <a:t> coordination</a:t>
                      </a:r>
                      <a:r>
                        <a:rPr lang="fr-FR" baseline="0" dirty="0" smtClean="0"/>
                        <a:t> </a:t>
                      </a:r>
                      <a:r>
                        <a:rPr lang="fr-FR" baseline="0" dirty="0" err="1" smtClean="0"/>
                        <a:t>core</a:t>
                      </a:r>
                      <a:r>
                        <a:rPr lang="fr-FR" baseline="0" dirty="0" smtClean="0"/>
                        <a:t> group</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1703212"/>
                  </a:ext>
                </a:extLst>
              </a:tr>
              <a:tr h="370840">
                <a:tc rowSpan="2">
                  <a:txBody>
                    <a:bodyPr/>
                    <a:lstStyle/>
                    <a:p>
                      <a:r>
                        <a:rPr lang="fr-FR" dirty="0" smtClean="0"/>
                        <a:t>Budget &amp; Admin.</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smtClean="0"/>
                        <a:t>Reallocation</a:t>
                      </a:r>
                      <a:r>
                        <a:rPr lang="fr-FR" dirty="0" smtClean="0"/>
                        <a:t> of </a:t>
                      </a:r>
                      <a:r>
                        <a:rPr lang="fr-FR" dirty="0" err="1" smtClean="0"/>
                        <a:t>unspent</a:t>
                      </a:r>
                      <a:r>
                        <a:rPr lang="fr-FR" dirty="0" smtClean="0"/>
                        <a:t> budget (&lt; 10 k€) for </a:t>
                      </a:r>
                      <a:r>
                        <a:rPr lang="fr-FR" dirty="0" err="1" smtClean="0"/>
                        <a:t>activities</a:t>
                      </a:r>
                      <a:r>
                        <a:rPr lang="fr-FR" dirty="0" smtClean="0"/>
                        <a:t> </a:t>
                      </a:r>
                      <a:r>
                        <a:rPr lang="fr-FR" dirty="0" err="1" smtClean="0"/>
                        <a:t>already</a:t>
                      </a:r>
                      <a:r>
                        <a:rPr lang="fr-FR" dirty="0" smtClean="0"/>
                        <a:t> </a:t>
                      </a:r>
                      <a:r>
                        <a:rPr lang="fr-FR" dirty="0" err="1" smtClean="0"/>
                        <a:t>listed</a:t>
                      </a:r>
                      <a:r>
                        <a:rPr lang="fr-FR" dirty="0" smtClean="0"/>
                        <a:t> in the WBP or new </a:t>
                      </a:r>
                      <a:r>
                        <a:rPr lang="fr-FR" dirty="0" err="1" smtClean="0"/>
                        <a:t>ones</a:t>
                      </a:r>
                      <a:r>
                        <a:rPr lang="fr-FR" dirty="0" smtClean="0"/>
                        <a:t> (COST </a:t>
                      </a:r>
                      <a:r>
                        <a:rPr lang="fr-FR" dirty="0" err="1" smtClean="0"/>
                        <a:t>eligibility</a:t>
                      </a:r>
                      <a:r>
                        <a:rPr lang="fr-FR" dirty="0" smtClean="0"/>
                        <a:t> </a:t>
                      </a:r>
                      <a:r>
                        <a:rPr lang="fr-FR" dirty="0" err="1" smtClean="0"/>
                        <a:t>rules</a:t>
                      </a:r>
                      <a:r>
                        <a:rPr lang="fr-FR" dirty="0" smtClean="0"/>
                        <a:t> </a:t>
                      </a:r>
                      <a:r>
                        <a:rPr lang="fr-FR" dirty="0" err="1" smtClean="0"/>
                        <a:t>apply</a:t>
                      </a:r>
                      <a:r>
                        <a:rPr lang="fr-FR" dirty="0" smtClean="0"/>
                        <a:t>)</a:t>
                      </a:r>
                      <a:endParaRPr lang="en-US" dirty="0"/>
                    </a:p>
                  </a:txBody>
                  <a:tcPr>
                    <a:lnT w="12700" cap="flat" cmpd="sng" algn="ctr">
                      <a:solidFill>
                        <a:schemeClr val="tx1"/>
                      </a:solidFill>
                      <a:prstDash val="solid"/>
                      <a:round/>
                      <a:headEnd type="none" w="med" len="med"/>
                      <a:tailEnd type="none" w="med" len="med"/>
                    </a:lnT>
                  </a:tcPr>
                </a:tc>
                <a:tc rowSpan="2">
                  <a:txBody>
                    <a:bodyPr/>
                    <a:lstStyle/>
                    <a:p>
                      <a:r>
                        <a:rPr lang="fr-FR" dirty="0" err="1" smtClean="0"/>
                        <a:t>Concerned</a:t>
                      </a:r>
                      <a:r>
                        <a:rPr lang="fr-FR" baseline="0" dirty="0" smtClean="0"/>
                        <a:t> </a:t>
                      </a:r>
                      <a:r>
                        <a:rPr lang="fr-FR" baseline="0" dirty="0" err="1" smtClean="0"/>
                        <a:t>Core</a:t>
                      </a:r>
                      <a:r>
                        <a:rPr lang="fr-FR" baseline="0" dirty="0" smtClean="0"/>
                        <a:t> </a:t>
                      </a:r>
                      <a:r>
                        <a:rPr lang="fr-FR" baseline="0" dirty="0" err="1" smtClean="0"/>
                        <a:t>Task</a:t>
                      </a:r>
                      <a:r>
                        <a:rPr lang="fr-FR" baseline="0" dirty="0" smtClean="0"/>
                        <a:t>/WG Group + Action Chair + Vice Chair + Grant </a:t>
                      </a:r>
                      <a:r>
                        <a:rPr lang="fr-FR" baseline="0" dirty="0" err="1" smtClean="0"/>
                        <a:t>Holder</a:t>
                      </a:r>
                      <a:r>
                        <a:rPr lang="fr-FR" baseline="0" dirty="0" smtClean="0"/>
                        <a:t> Management</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863653"/>
                  </a:ext>
                </a:extLst>
              </a:tr>
              <a:tr h="370840">
                <a:tc vMerge="1">
                  <a:txBody>
                    <a:bodyPr/>
                    <a:lstStyle/>
                    <a:p>
                      <a:endParaRPr lang="en-US" dirty="0"/>
                    </a:p>
                  </a:txBody>
                  <a:tcPr/>
                </a:tc>
                <a:tc>
                  <a:txBody>
                    <a:bodyPr/>
                    <a:lstStyle/>
                    <a:p>
                      <a:r>
                        <a:rPr lang="fr-FR" dirty="0" err="1" smtClean="0"/>
                        <a:t>Cancellation</a:t>
                      </a:r>
                      <a:r>
                        <a:rPr lang="fr-FR" dirty="0" smtClean="0"/>
                        <a:t> of un-</a:t>
                      </a:r>
                      <a:r>
                        <a:rPr lang="fr-FR" dirty="0" err="1" smtClean="0"/>
                        <a:t>answered</a:t>
                      </a:r>
                      <a:r>
                        <a:rPr lang="fr-FR" baseline="0" dirty="0" smtClean="0"/>
                        <a:t> </a:t>
                      </a:r>
                      <a:r>
                        <a:rPr lang="fr-FR" dirty="0" smtClean="0"/>
                        <a:t>invitation in</a:t>
                      </a:r>
                      <a:r>
                        <a:rPr lang="fr-FR" baseline="0" dirty="0" smtClean="0"/>
                        <a:t> the </a:t>
                      </a:r>
                      <a:r>
                        <a:rPr lang="fr-FR" baseline="0" dirty="0" err="1" smtClean="0"/>
                        <a:t>period</a:t>
                      </a:r>
                      <a:r>
                        <a:rPr lang="fr-FR" baseline="0" dirty="0" smtClean="0"/>
                        <a:t> </a:t>
                      </a:r>
                      <a:r>
                        <a:rPr lang="fr-FR" baseline="0" dirty="0" err="1" smtClean="0"/>
                        <a:t>agreed</a:t>
                      </a:r>
                      <a:r>
                        <a:rPr lang="fr-FR" baseline="0" dirty="0" smtClean="0"/>
                        <a:t> by the MC (10 </a:t>
                      </a:r>
                      <a:r>
                        <a:rPr lang="fr-FR" baseline="0" dirty="0" err="1" smtClean="0"/>
                        <a:t>calendar</a:t>
                      </a:r>
                      <a:r>
                        <a:rPr lang="fr-FR" baseline="0" dirty="0" smtClean="0"/>
                        <a:t> </a:t>
                      </a:r>
                      <a:r>
                        <a:rPr lang="fr-FR" baseline="0" dirty="0" err="1" smtClean="0"/>
                        <a:t>days</a:t>
                      </a:r>
                      <a:r>
                        <a:rPr lang="fr-FR" baseline="0" dirty="0" smtClean="0"/>
                        <a:t>)</a:t>
                      </a:r>
                      <a:endParaRPr lang="en-US" dirty="0"/>
                    </a:p>
                  </a:txBody>
                  <a:tcPr>
                    <a:lnB w="12700" cap="flat" cmpd="sng" algn="ctr">
                      <a:solidFill>
                        <a:schemeClr val="tx1"/>
                      </a:solidFill>
                      <a:prstDash val="solid"/>
                      <a:round/>
                      <a:headEnd type="none" w="med" len="med"/>
                      <a:tailEnd type="none" w="med" len="med"/>
                    </a:lnB>
                  </a:tcPr>
                </a:tc>
                <a:tc vMerge="1">
                  <a:txBody>
                    <a:bodyPr/>
                    <a:lstStyle/>
                    <a:p>
                      <a:endParaRPr lang="en-US" dirty="0"/>
                    </a:p>
                  </a:txBody>
                  <a:tcPr/>
                </a:tc>
                <a:extLst>
                  <a:ext uri="{0D108BD9-81ED-4DB2-BD59-A6C34878D82A}">
                    <a16:rowId xmlns:a16="http://schemas.microsoft.com/office/drawing/2014/main" val="4219286791"/>
                  </a:ext>
                </a:extLst>
              </a:tr>
            </a:tbl>
          </a:graphicData>
        </a:graphic>
      </p:graphicFrame>
      <p:sp>
        <p:nvSpPr>
          <p:cNvPr id="1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6065520" y="5992706"/>
            <a:ext cx="6103062" cy="422365"/>
          </a:xfrm>
        </p:spPr>
        <p:txBody>
          <a:bodyPr>
            <a:normAutofit/>
          </a:bodyPr>
          <a:lstStyle/>
          <a:p>
            <a:r>
              <a:rPr lang="en-US" sz="1400" dirty="0" smtClean="0">
                <a:solidFill>
                  <a:schemeClr val="tx1"/>
                </a:solidFill>
              </a:rPr>
              <a:t>*Core-group members vary according to the event topic ​</a:t>
            </a:r>
            <a:endParaRPr lang="en-US" sz="1400" dirty="0">
              <a:solidFill>
                <a:schemeClr val="tx1"/>
              </a:solidFill>
            </a:endParaRPr>
          </a:p>
        </p:txBody>
      </p:sp>
    </p:spTree>
    <p:extLst>
      <p:ext uri="{BB962C8B-B14F-4D97-AF65-F5344CB8AC3E}">
        <p14:creationId xmlns:p14="http://schemas.microsoft.com/office/powerpoint/2010/main" val="2806388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355600" y="649956"/>
            <a:ext cx="11419840" cy="726137"/>
          </a:xfrm>
        </p:spPr>
        <p:txBody>
          <a:bodyPr/>
          <a:lstStyle/>
          <a:p>
            <a:r>
              <a:rPr lang="en-US" dirty="0" smtClean="0"/>
              <a:t>Travel expense limitation- proposal</a:t>
            </a:r>
            <a:endParaRPr lang="en-US" dirty="0"/>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922578" y="1499164"/>
            <a:ext cx="10507422" cy="422365"/>
          </a:xfrm>
        </p:spPr>
        <p:txBody>
          <a:bodyPr>
            <a:normAutofit/>
          </a:bodyPr>
          <a:lstStyle/>
          <a:p>
            <a:r>
              <a:rPr lang="en-US" dirty="0" smtClean="0">
                <a:solidFill>
                  <a:schemeClr val="tx1"/>
                </a:solidFill>
                <a:effectLst>
                  <a:outerShdw blurRad="38100" dist="38100" dir="2700000" algn="tl">
                    <a:srgbClr val="000000">
                      <a:alpha val="43137"/>
                    </a:srgbClr>
                  </a:outerShdw>
                </a:effectLst>
              </a:rPr>
              <a:t>To increase the number of invitations and conference attendances​</a:t>
            </a:r>
            <a:endParaRPr lang="en-US" dirty="0">
              <a:solidFill>
                <a:schemeClr val="tx1"/>
              </a:solidFill>
              <a:effectLst>
                <a:outerShdw blurRad="38100" dist="38100" dir="2700000" algn="tl">
                  <a:srgbClr val="000000">
                    <a:alpha val="43137"/>
                  </a:srgbClr>
                </a:outerShdw>
              </a:effectLst>
            </a:endParaRPr>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13</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graphicFrame>
        <p:nvGraphicFramePr>
          <p:cNvPr id="14" name="Tableau 13"/>
          <p:cNvGraphicFramePr>
            <a:graphicFrameLocks noGrp="1"/>
          </p:cNvGraphicFramePr>
          <p:nvPr>
            <p:extLst>
              <p:ext uri="{D42A27DB-BD31-4B8C-83A1-F6EECF244321}">
                <p14:modId xmlns:p14="http://schemas.microsoft.com/office/powerpoint/2010/main" val="958645509"/>
              </p:ext>
            </p:extLst>
          </p:nvPr>
        </p:nvGraphicFramePr>
        <p:xfrm>
          <a:off x="467360" y="1827106"/>
          <a:ext cx="11480800" cy="2123440"/>
        </p:xfrm>
        <a:graphic>
          <a:graphicData uri="http://schemas.openxmlformats.org/drawingml/2006/table">
            <a:tbl>
              <a:tblPr firstRow="1" bandRow="1">
                <a:tableStyleId>{5C22544A-7EE6-4342-B048-85BDC9FD1C3A}</a:tableStyleId>
              </a:tblPr>
              <a:tblGrid>
                <a:gridCol w="2317996">
                  <a:extLst>
                    <a:ext uri="{9D8B030D-6E8A-4147-A177-3AD203B41FA5}">
                      <a16:colId xmlns:a16="http://schemas.microsoft.com/office/drawing/2014/main" val="594456648"/>
                    </a:ext>
                  </a:extLst>
                </a:gridCol>
                <a:gridCol w="5335871">
                  <a:extLst>
                    <a:ext uri="{9D8B030D-6E8A-4147-A177-3AD203B41FA5}">
                      <a16:colId xmlns:a16="http://schemas.microsoft.com/office/drawing/2014/main" val="559781782"/>
                    </a:ext>
                  </a:extLst>
                </a:gridCol>
                <a:gridCol w="3826933">
                  <a:extLst>
                    <a:ext uri="{9D8B030D-6E8A-4147-A177-3AD203B41FA5}">
                      <a16:colId xmlns:a16="http://schemas.microsoft.com/office/drawing/2014/main" val="270397442"/>
                    </a:ext>
                  </a:extLst>
                </a:gridCol>
              </a:tblGrid>
              <a:tr h="370840">
                <a:tc>
                  <a:txBody>
                    <a:bodyPr/>
                    <a:lstStyle/>
                    <a:p>
                      <a:r>
                        <a:rPr lang="fr-FR" b="1" baseline="0" dirty="0" err="1" smtClean="0">
                          <a:solidFill>
                            <a:sysClr val="windowText" lastClr="000000"/>
                          </a:solidFill>
                          <a:effectLst>
                            <a:outerShdw blurRad="38100" dist="38100" dir="2700000" algn="tl">
                              <a:srgbClr val="000000">
                                <a:alpha val="43137"/>
                              </a:srgbClr>
                            </a:outerShdw>
                          </a:effectLst>
                        </a:rPr>
                        <a:t>Category</a:t>
                      </a:r>
                      <a:endParaRPr lang="en-US" b="1" dirty="0">
                        <a:solidFill>
                          <a:sysClr val="windowText" lastClr="000000"/>
                        </a:solidFill>
                        <a:effectLst>
                          <a:outerShdw blurRad="38100" dist="38100" dir="2700000" algn="tl">
                            <a:srgbClr val="000000">
                              <a:alpha val="43137"/>
                            </a:srgbClr>
                          </a:outerShdw>
                        </a:effectLst>
                      </a:endParaRPr>
                    </a:p>
                  </a:txBody>
                  <a:tcPr>
                    <a:lnB w="12700" cap="flat" cmpd="sng" algn="ctr">
                      <a:solidFill>
                        <a:schemeClr val="tx1"/>
                      </a:solidFill>
                      <a:prstDash val="solid"/>
                      <a:round/>
                      <a:headEnd type="none" w="med" len="med"/>
                      <a:tailEnd type="none" w="med" len="med"/>
                    </a:lnB>
                  </a:tcPr>
                </a:tc>
                <a:tc>
                  <a:txBody>
                    <a:bodyPr/>
                    <a:lstStyle/>
                    <a:p>
                      <a:r>
                        <a:rPr lang="fr-FR" b="1" dirty="0" err="1" smtClean="0">
                          <a:solidFill>
                            <a:sysClr val="windowText" lastClr="000000"/>
                          </a:solidFill>
                          <a:effectLst>
                            <a:outerShdw blurRad="38100" dist="38100" dir="2700000" algn="tl">
                              <a:srgbClr val="000000">
                                <a:alpha val="43137"/>
                              </a:srgbClr>
                            </a:outerShdw>
                          </a:effectLst>
                        </a:rPr>
                        <a:t>Decisions</a:t>
                      </a:r>
                      <a:endParaRPr lang="en-US" b="1" dirty="0">
                        <a:solidFill>
                          <a:sysClr val="windowText" lastClr="000000"/>
                        </a:solidFill>
                        <a:effectLst>
                          <a:outerShdw blurRad="38100" dist="38100" dir="2700000" algn="tl">
                            <a:srgbClr val="000000">
                              <a:alpha val="43137"/>
                            </a:srgbClr>
                          </a:outerShdw>
                        </a:effectLst>
                      </a:endParaRPr>
                    </a:p>
                  </a:txBody>
                  <a:tcPr>
                    <a:lnB w="12700" cap="flat" cmpd="sng" algn="ctr">
                      <a:solidFill>
                        <a:schemeClr val="tx1"/>
                      </a:solidFill>
                      <a:prstDash val="solid"/>
                      <a:round/>
                      <a:headEnd type="none" w="med" len="med"/>
                      <a:tailEnd type="none" w="med" len="med"/>
                    </a:lnB>
                  </a:tcPr>
                </a:tc>
                <a:tc>
                  <a:txBody>
                    <a:bodyPr/>
                    <a:lstStyle/>
                    <a:p>
                      <a:r>
                        <a:rPr lang="fr-FR" b="1" dirty="0" smtClean="0">
                          <a:solidFill>
                            <a:sysClr val="windowText" lastClr="000000"/>
                          </a:solidFill>
                          <a:effectLst>
                            <a:outerShdw blurRad="38100" dist="38100" dir="2700000" algn="tl">
                              <a:srgbClr val="000000">
                                <a:alpha val="43137"/>
                              </a:srgbClr>
                            </a:outerShdw>
                          </a:effectLst>
                        </a:rPr>
                        <a:t>Note</a:t>
                      </a:r>
                      <a:endParaRPr lang="en-US" b="1" dirty="0">
                        <a:solidFill>
                          <a:sysClr val="windowText" lastClr="000000"/>
                        </a:solidFill>
                        <a:effectLst>
                          <a:outerShdw blurRad="38100" dist="38100" dir="2700000" algn="tl">
                            <a:srgbClr val="000000">
                              <a:alpha val="43137"/>
                            </a:srgbClr>
                          </a:outerShdw>
                        </a:effectLs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8226332"/>
                  </a:ext>
                </a:extLst>
              </a:tr>
              <a:tr h="370840">
                <a:tc rowSpan="2">
                  <a:txBody>
                    <a:bodyPr/>
                    <a:lstStyle/>
                    <a:p>
                      <a:r>
                        <a:rPr lang="fr-FR" dirty="0" err="1" smtClean="0"/>
                        <a:t>Travel</a:t>
                      </a:r>
                      <a:r>
                        <a:rPr lang="fr-FR" dirty="0" smtClean="0"/>
                        <a:t> </a:t>
                      </a:r>
                      <a:r>
                        <a:rPr lang="fr-FR" dirty="0" err="1" smtClean="0"/>
                        <a:t>expense</a:t>
                      </a: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dirty="0" smtClean="0"/>
                        <a:t>Up</a:t>
                      </a:r>
                      <a:r>
                        <a:rPr lang="fr-FR" baseline="0" dirty="0" smtClean="0"/>
                        <a:t> to 450€ for &lt; 1200km (</a:t>
                      </a:r>
                      <a:r>
                        <a:rPr lang="fr-FR" baseline="0" dirty="0" err="1" smtClean="0"/>
                        <a:t>near</a:t>
                      </a:r>
                      <a:r>
                        <a:rPr lang="fr-FR" baseline="0" dirty="0" smtClean="0"/>
                        <a:t>-EU </a:t>
                      </a:r>
                      <a:r>
                        <a:rPr lang="fr-FR" baseline="0" dirty="0" err="1" smtClean="0"/>
                        <a:t>contries</a:t>
                      </a:r>
                      <a:r>
                        <a:rPr lang="fr-FR" baseline="0" dirty="0" smtClean="0"/>
                        <a:t>)</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tcPr>
                </a:tc>
                <a:tc rowSpan="2">
                  <a:txBody>
                    <a:bodyPr/>
                    <a:lstStyle/>
                    <a:p>
                      <a:r>
                        <a:rPr lang="fr-FR" dirty="0" smtClean="0"/>
                        <a:t>Participants must </a:t>
                      </a:r>
                      <a:r>
                        <a:rPr lang="fr-FR" dirty="0" err="1" smtClean="0"/>
                        <a:t>make</a:t>
                      </a:r>
                      <a:r>
                        <a:rPr lang="fr-FR" dirty="0" smtClean="0"/>
                        <a:t> effort to </a:t>
                      </a:r>
                      <a:r>
                        <a:rPr lang="fr-FR" dirty="0" err="1" smtClean="0"/>
                        <a:t>reduce</a:t>
                      </a:r>
                      <a:r>
                        <a:rPr lang="fr-FR" dirty="0" smtClean="0"/>
                        <a:t> the </a:t>
                      </a:r>
                      <a:r>
                        <a:rPr lang="fr-FR" dirty="0" err="1" smtClean="0"/>
                        <a:t>travel</a:t>
                      </a:r>
                      <a:r>
                        <a:rPr lang="fr-FR" dirty="0" smtClean="0"/>
                        <a:t> </a:t>
                      </a:r>
                      <a:r>
                        <a:rPr lang="fr-FR" dirty="0" err="1" smtClean="0"/>
                        <a:t>cost</a:t>
                      </a:r>
                      <a:endParaRPr lang="en-US"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5778831"/>
                  </a:ext>
                </a:extLst>
              </a:tr>
              <a:tr h="370840">
                <a:tc vMerge="1">
                  <a:txBody>
                    <a:bodyPr/>
                    <a:lstStyle/>
                    <a:p>
                      <a:endParaRPr lang="en-US" dirty="0"/>
                    </a:p>
                  </a:txBody>
                  <a:tcPr/>
                </a:tc>
                <a:tc>
                  <a:txBody>
                    <a:bodyPr/>
                    <a:lstStyle/>
                    <a:p>
                      <a:r>
                        <a:rPr lang="fr-FR" dirty="0" smtClean="0"/>
                        <a:t>Up to 700€ for &gt; 1200km (far-EU</a:t>
                      </a:r>
                      <a:r>
                        <a:rPr lang="fr-FR" baseline="0" dirty="0" smtClean="0"/>
                        <a:t> countries)</a:t>
                      </a:r>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tc>
                <a:extLst>
                  <a:ext uri="{0D108BD9-81ED-4DB2-BD59-A6C34878D82A}">
                    <a16:rowId xmlns:a16="http://schemas.microsoft.com/office/drawing/2014/main" val="4058624971"/>
                  </a:ext>
                </a:extLst>
              </a:tr>
              <a:tr h="370840">
                <a:tc>
                  <a:txBody>
                    <a:bodyPr/>
                    <a:lstStyle/>
                    <a:p>
                      <a:endParaRPr lang="en-US" dirty="0"/>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smtClean="0"/>
                        <a:t>Case-by-case for non-EU countries</a:t>
                      </a:r>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5816033"/>
                  </a:ext>
                </a:extLst>
              </a:tr>
              <a:tr h="370840">
                <a:tc>
                  <a:txBody>
                    <a:bodyPr/>
                    <a:lstStyle/>
                    <a:p>
                      <a:r>
                        <a:rPr lang="fr-FR" dirty="0" smtClean="0"/>
                        <a:t>Daily</a:t>
                      </a:r>
                      <a:r>
                        <a:rPr lang="fr-FR" baseline="0" dirty="0" smtClean="0"/>
                        <a:t> </a:t>
                      </a:r>
                      <a:r>
                        <a:rPr lang="fr-FR" baseline="0" dirty="0" err="1" smtClean="0"/>
                        <a:t>allowance</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smtClean="0"/>
                        <a:t>max 1 night </a:t>
                      </a:r>
                      <a:r>
                        <a:rPr lang="fr-FR" dirty="0" err="1" smtClean="0"/>
                        <a:t>before</a:t>
                      </a:r>
                      <a:r>
                        <a:rPr lang="fr-FR" dirty="0" smtClean="0"/>
                        <a:t> and 1 night</a:t>
                      </a:r>
                      <a:r>
                        <a:rPr lang="fr-FR" baseline="0" dirty="0" smtClean="0"/>
                        <a:t> </a:t>
                      </a:r>
                      <a:r>
                        <a:rPr lang="fr-FR" baseline="0" dirty="0" err="1" smtClean="0"/>
                        <a:t>after</a:t>
                      </a:r>
                      <a:r>
                        <a:rPr lang="fr-FR" baseline="0" dirty="0" smtClean="0"/>
                        <a:t> the </a:t>
                      </a:r>
                      <a:r>
                        <a:rPr lang="fr-FR" baseline="0" dirty="0" err="1" smtClean="0"/>
                        <a:t>event</a:t>
                      </a:r>
                      <a:r>
                        <a:rPr lang="fr-FR" baseline="0" dirty="0" smtClean="0"/>
                        <a:t> </a:t>
                      </a:r>
                      <a:r>
                        <a:rPr lang="fr-FR" baseline="0" dirty="0" err="1" smtClean="0"/>
                        <a:t>attendance</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err="1" smtClean="0"/>
                        <a:t>Applies</a:t>
                      </a:r>
                      <a:r>
                        <a:rPr lang="fr-FR" baseline="0" dirty="0" smtClean="0"/>
                        <a:t> to all </a:t>
                      </a:r>
                      <a:r>
                        <a:rPr lang="fr-FR" baseline="0" dirty="0" err="1" smtClean="0"/>
                        <a:t>travels</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1703212"/>
                  </a:ext>
                </a:extLst>
              </a:tr>
            </a:tbl>
          </a:graphicData>
        </a:graphic>
      </p:graphicFrame>
      <p:sp>
        <p:nvSpPr>
          <p:cNvPr id="10"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668578" y="4731082"/>
            <a:ext cx="10507422" cy="422365"/>
          </a:xfrm>
        </p:spPr>
        <p:txBody>
          <a:bodyPr>
            <a:normAutofit/>
          </a:bodyPr>
          <a:lstStyle/>
          <a:p>
            <a:pPr algn="ctr"/>
            <a:r>
              <a:rPr lang="en-US" sz="2400" b="1" dirty="0" smtClean="0">
                <a:solidFill>
                  <a:srgbClr val="C00000"/>
                </a:solidFill>
                <a:effectLst>
                  <a:outerShdw blurRad="38100" dist="38100" dir="2700000" algn="tl">
                    <a:srgbClr val="000000">
                      <a:alpha val="43137"/>
                    </a:srgbClr>
                  </a:outerShdw>
                </a:effectLst>
              </a:rPr>
              <a:t>Let’s be careful!</a:t>
            </a:r>
            <a:endParaRPr lang="en-US" sz="24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22735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355600" y="649956"/>
            <a:ext cx="11419840" cy="726137"/>
          </a:xfrm>
        </p:spPr>
        <p:txBody>
          <a:bodyPr/>
          <a:lstStyle/>
          <a:p>
            <a:r>
              <a:rPr lang="en-US" dirty="0" smtClean="0"/>
              <a:t>Action application admission criteria - proposition</a:t>
            </a:r>
            <a:endParaRPr lang="en-US" dirty="0"/>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922578" y="1499164"/>
            <a:ext cx="10507422" cy="422365"/>
          </a:xfrm>
        </p:spPr>
        <p:txBody>
          <a:bodyPr>
            <a:normAutofit/>
          </a:bodyPr>
          <a:lstStyle/>
          <a:p>
            <a:r>
              <a:rPr lang="fr-FR" dirty="0" err="1" smtClean="0">
                <a:solidFill>
                  <a:schemeClr val="tx1"/>
                </a:solidFill>
                <a:effectLst>
                  <a:outerShdw blurRad="38100" dist="38100" dir="2700000" algn="tl">
                    <a:srgbClr val="000000">
                      <a:alpha val="43137"/>
                    </a:srgbClr>
                  </a:outerShdw>
                </a:effectLst>
              </a:rPr>
              <a:t>Some</a:t>
            </a:r>
            <a:r>
              <a:rPr lang="fr-FR" dirty="0" smtClean="0">
                <a:solidFill>
                  <a:schemeClr val="tx1"/>
                </a:solidFill>
                <a:effectLst>
                  <a:outerShdw blurRad="38100" dist="38100" dir="2700000" algn="tl">
                    <a:srgbClr val="000000">
                      <a:alpha val="43137"/>
                    </a:srgbClr>
                  </a:outerShdw>
                </a:effectLst>
              </a:rPr>
              <a:t> confusion in the </a:t>
            </a:r>
            <a:r>
              <a:rPr lang="fr-FR" dirty="0" err="1" smtClean="0">
                <a:solidFill>
                  <a:schemeClr val="tx1"/>
                </a:solidFill>
                <a:effectLst>
                  <a:outerShdw blurRad="38100" dist="38100" dir="2700000" algn="tl">
                    <a:srgbClr val="000000">
                      <a:alpha val="43137"/>
                    </a:srgbClr>
                  </a:outerShdw>
                </a:effectLst>
              </a:rPr>
              <a:t>applicants</a:t>
            </a:r>
            <a:r>
              <a:rPr lang="fr-FR" dirty="0" smtClean="0">
                <a:solidFill>
                  <a:schemeClr val="tx1"/>
                </a:solidFill>
                <a:effectLst>
                  <a:outerShdw blurRad="38100" dist="38100" dir="2700000" algn="tl">
                    <a:srgbClr val="000000">
                      <a:alpha val="43137"/>
                    </a:srgbClr>
                  </a:outerShdw>
                </a:effectLst>
              </a:rPr>
              <a:t> ‘motivations’ and ‘</a:t>
            </a:r>
            <a:r>
              <a:rPr lang="fr-FR" dirty="0" err="1" smtClean="0">
                <a:solidFill>
                  <a:schemeClr val="tx1"/>
                </a:solidFill>
                <a:effectLst>
                  <a:outerShdw blurRad="38100" dist="38100" dir="2700000" algn="tl">
                    <a:srgbClr val="000000">
                      <a:alpha val="43137"/>
                    </a:srgbClr>
                  </a:outerShdw>
                </a:effectLst>
              </a:rPr>
              <a:t>proposed</a:t>
            </a:r>
            <a:r>
              <a:rPr lang="fr-FR" dirty="0" smtClean="0">
                <a:solidFill>
                  <a:schemeClr val="tx1"/>
                </a:solidFill>
                <a:effectLst>
                  <a:outerShdw blurRad="38100" dist="38100" dir="2700000" algn="tl">
                    <a:srgbClr val="000000">
                      <a:alpha val="43137"/>
                    </a:srgbClr>
                  </a:outerShdw>
                </a:effectLst>
              </a:rPr>
              <a:t> contributions’</a:t>
            </a:r>
            <a:endParaRPr lang="en-US" dirty="0">
              <a:solidFill>
                <a:schemeClr val="tx1"/>
              </a:solidFill>
              <a:effectLst>
                <a:outerShdw blurRad="38100" dist="38100" dir="2700000" algn="tl">
                  <a:srgbClr val="000000">
                    <a:alpha val="43137"/>
                  </a:srgbClr>
                </a:outerShdw>
              </a:effectLst>
            </a:endParaRPr>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14</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sp>
        <p:nvSpPr>
          <p:cNvPr id="11" name="Text Placeholder 6">
            <a:extLst>
              <a:ext uri="{FF2B5EF4-FFF2-40B4-BE49-F238E27FC236}">
                <a16:creationId xmlns:a16="http://schemas.microsoft.com/office/drawing/2014/main" id="{C558E8B1-0215-4BC8-AF46-4F9A87F2AEF8}"/>
              </a:ext>
            </a:extLst>
          </p:cNvPr>
          <p:cNvSpPr txBox="1">
            <a:spLocks/>
          </p:cNvSpPr>
          <p:nvPr/>
        </p:nvSpPr>
        <p:spPr>
          <a:xfrm>
            <a:off x="2164808" y="2076546"/>
            <a:ext cx="8289394" cy="858578"/>
          </a:xfrm>
          <a:prstGeom prst="rect">
            <a:avLst/>
          </a:prstGeom>
          <a:noFill/>
          <a:ln>
            <a:solidFill>
              <a:srgbClr val="627272"/>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2000" b="1" i="1" dirty="0" smtClean="0">
                <a:solidFill>
                  <a:srgbClr val="FF0000"/>
                </a:solidFill>
                <a:effectLst>
                  <a:outerShdw blurRad="38100" dist="38100" dir="2700000" algn="tl">
                    <a:srgbClr val="000000">
                      <a:alpha val="43137"/>
                    </a:srgbClr>
                  </a:outerShdw>
                </a:effectLst>
              </a:rPr>
              <a:t>Systemic approach</a:t>
            </a:r>
            <a:r>
              <a:rPr lang="en-US" sz="2000" b="1" i="1" dirty="0" smtClean="0">
                <a:solidFill>
                  <a:schemeClr val="tx2"/>
                </a:solidFill>
                <a:effectLst>
                  <a:outerShdw blurRad="38100" dist="38100" dir="2700000" algn="tl">
                    <a:srgbClr val="000000">
                      <a:alpha val="43137"/>
                    </a:srgbClr>
                  </a:outerShdw>
                </a:effectLst>
              </a:rPr>
              <a:t> built around MAPs for accelerated integration and scale-up production of advanced functional materials for low-carbon technologies.</a:t>
            </a:r>
            <a:endParaRPr lang="en-US" sz="2000" b="1" dirty="0">
              <a:solidFill>
                <a:schemeClr val="tx2"/>
              </a:solidFill>
              <a:effectLst>
                <a:outerShdw blurRad="38100" dist="38100" dir="2700000" algn="tl">
                  <a:srgbClr val="000000">
                    <a:alpha val="43137"/>
                  </a:srgbClr>
                </a:outerShdw>
              </a:effectLst>
            </a:endParaRPr>
          </a:p>
        </p:txBody>
      </p:sp>
      <p:sp>
        <p:nvSpPr>
          <p:cNvPr id="3" name="Rectangle 2"/>
          <p:cNvSpPr/>
          <p:nvPr/>
        </p:nvSpPr>
        <p:spPr>
          <a:xfrm>
            <a:off x="355600" y="2213448"/>
            <a:ext cx="1758815" cy="584775"/>
          </a:xfrm>
          <a:prstGeom prst="rect">
            <a:avLst/>
          </a:prstGeom>
          <a:noFill/>
        </p:spPr>
        <p:txBody>
          <a:bodyPr wrap="none" lIns="91440" tIns="45720" rIns="91440" bIns="45720">
            <a:spAutoFit/>
          </a:bodyPr>
          <a:lstStyle/>
          <a:p>
            <a:pPr algn="ctr"/>
            <a:r>
              <a:rPr lang="fr-FR" sz="3200" b="1" cap="none" spc="0" dirty="0" smtClean="0">
                <a:ln w="22225">
                  <a:solidFill>
                    <a:schemeClr val="accent2"/>
                  </a:solidFill>
                  <a:prstDash val="solid"/>
                </a:ln>
                <a:solidFill>
                  <a:schemeClr val="accent2">
                    <a:lumMod val="40000"/>
                    <a:lumOff val="60000"/>
                  </a:schemeClr>
                </a:solidFill>
                <a:effectLst>
                  <a:outerShdw blurRad="50800" dist="38100" dir="5400000" algn="t" rotWithShape="0">
                    <a:prstClr val="black">
                      <a:alpha val="40000"/>
                    </a:prstClr>
                  </a:outerShdw>
                </a:effectLst>
              </a:rPr>
              <a:t>Our Goal</a:t>
            </a:r>
            <a:endParaRPr lang="fr-FR" sz="3200" b="1" cap="none" spc="0" dirty="0">
              <a:ln w="22225">
                <a:solidFill>
                  <a:schemeClr val="accent2"/>
                </a:solidFill>
                <a:prstDash val="solid"/>
              </a:ln>
              <a:solidFill>
                <a:schemeClr val="accent2">
                  <a:lumMod val="40000"/>
                  <a:lumOff val="60000"/>
                </a:schemeClr>
              </a:solidFill>
              <a:effectLst>
                <a:outerShdw blurRad="50800" dist="38100" dir="5400000" algn="t" rotWithShape="0">
                  <a:prstClr val="black">
                    <a:alpha val="40000"/>
                  </a:prstClr>
                </a:outerShdw>
              </a:effectLst>
            </a:endParaRPr>
          </a:p>
        </p:txBody>
      </p:sp>
      <p:sp>
        <p:nvSpPr>
          <p:cNvPr id="13" name="Rectangle 12"/>
          <p:cNvSpPr/>
          <p:nvPr/>
        </p:nvSpPr>
        <p:spPr>
          <a:xfrm>
            <a:off x="10617169" y="2202125"/>
            <a:ext cx="1007007" cy="584775"/>
          </a:xfrm>
          <a:prstGeom prst="rect">
            <a:avLst/>
          </a:prstGeom>
          <a:noFill/>
        </p:spPr>
        <p:txBody>
          <a:bodyPr wrap="none" lIns="91440" tIns="45720" rIns="91440" bIns="45720">
            <a:spAutoFit/>
          </a:bodyPr>
          <a:lstStyle/>
          <a:p>
            <a:pPr algn="ctr"/>
            <a:r>
              <a:rPr lang="fr-FR" sz="3200" b="1" cap="none" spc="0" dirty="0" smtClean="0">
                <a:ln w="22225">
                  <a:solidFill>
                    <a:schemeClr val="accent2"/>
                  </a:solidFill>
                  <a:prstDash val="solid"/>
                </a:ln>
                <a:solidFill>
                  <a:schemeClr val="accent2">
                    <a:lumMod val="40000"/>
                    <a:lumOff val="60000"/>
                  </a:schemeClr>
                </a:solidFill>
                <a:effectLst>
                  <a:outerShdw blurRad="50800" dist="38100" dir="5400000" algn="t" rotWithShape="0">
                    <a:prstClr val="black">
                      <a:alpha val="40000"/>
                    </a:prstClr>
                  </a:outerShdw>
                </a:effectLst>
              </a:rPr>
              <a:t>MAP</a:t>
            </a:r>
            <a:endParaRPr lang="fr-FR" sz="3200" b="1" cap="none" spc="0" dirty="0">
              <a:ln w="22225">
                <a:solidFill>
                  <a:schemeClr val="accent2"/>
                </a:solidFill>
                <a:prstDash val="solid"/>
              </a:ln>
              <a:solidFill>
                <a:schemeClr val="accent2">
                  <a:lumMod val="40000"/>
                  <a:lumOff val="60000"/>
                </a:schemeClr>
              </a:solidFill>
              <a:effectLst>
                <a:outerShdw blurRad="50800" dist="38100" dir="5400000" algn="t" rotWithShape="0">
                  <a:prstClr val="black">
                    <a:alpha val="40000"/>
                  </a:prstClr>
                </a:outerShdw>
              </a:effectLst>
            </a:endParaRPr>
          </a:p>
        </p:txBody>
      </p:sp>
      <p:sp>
        <p:nvSpPr>
          <p:cNvPr id="4" name="Rectangle 3"/>
          <p:cNvSpPr/>
          <p:nvPr/>
        </p:nvSpPr>
        <p:spPr>
          <a:xfrm>
            <a:off x="838200" y="3090141"/>
            <a:ext cx="10785976" cy="2585323"/>
          </a:xfrm>
          <a:prstGeom prst="rect">
            <a:avLst/>
          </a:prstGeom>
        </p:spPr>
        <p:txBody>
          <a:bodyPr wrap="square">
            <a:spAutoFit/>
          </a:bodyPr>
          <a:lstStyle/>
          <a:p>
            <a:pPr>
              <a:spcAft>
                <a:spcPts val="0"/>
              </a:spcAft>
            </a:pPr>
            <a:r>
              <a:rPr lang="fr-FR" b="1" dirty="0" smtClean="0">
                <a:solidFill>
                  <a:srgbClr val="1F497D"/>
                </a:solidFill>
                <a:ea typeface="Yu Gothic" panose="020B0400000000000000" pitchFamily="34" charset="-128"/>
              </a:rPr>
              <a:t>Do </a:t>
            </a:r>
            <a:r>
              <a:rPr lang="fr-FR" b="1" dirty="0" err="1" smtClean="0">
                <a:solidFill>
                  <a:srgbClr val="1F497D"/>
                </a:solidFill>
                <a:ea typeface="Yu Gothic" panose="020B0400000000000000" pitchFamily="34" charset="-128"/>
              </a:rPr>
              <a:t>you</a:t>
            </a:r>
            <a:r>
              <a:rPr lang="fr-FR" b="1" dirty="0" smtClean="0">
                <a:solidFill>
                  <a:srgbClr val="1F497D"/>
                </a:solidFill>
                <a:ea typeface="Yu Gothic" panose="020B0400000000000000" pitchFamily="34" charset="-128"/>
              </a:rPr>
              <a:t> </a:t>
            </a:r>
            <a:r>
              <a:rPr lang="fr-FR" b="1" dirty="0" err="1" smtClean="0">
                <a:solidFill>
                  <a:srgbClr val="1F497D"/>
                </a:solidFill>
                <a:ea typeface="Yu Gothic" panose="020B0400000000000000" pitchFamily="34" charset="-128"/>
              </a:rPr>
              <a:t>want</a:t>
            </a:r>
            <a:r>
              <a:rPr lang="fr-FR" b="1" dirty="0" smtClean="0">
                <a:solidFill>
                  <a:srgbClr val="1F497D"/>
                </a:solidFill>
                <a:ea typeface="Yu Gothic" panose="020B0400000000000000" pitchFamily="34" charset="-128"/>
              </a:rPr>
              <a:t> to or </a:t>
            </a:r>
            <a:r>
              <a:rPr lang="fr-FR" b="1" dirty="0" err="1" smtClean="0">
                <a:solidFill>
                  <a:srgbClr val="1F497D"/>
                </a:solidFill>
                <a:ea typeface="Yu Gothic" panose="020B0400000000000000" pitchFamily="34" charset="-128"/>
              </a:rPr>
              <a:t>can</a:t>
            </a:r>
            <a:r>
              <a:rPr lang="fr-FR" b="1" dirty="0" smtClean="0">
                <a:solidFill>
                  <a:srgbClr val="1F497D"/>
                </a:solidFill>
                <a:ea typeface="Yu Gothic" panose="020B0400000000000000" pitchFamily="34" charset="-128"/>
              </a:rPr>
              <a:t> </a:t>
            </a:r>
            <a:r>
              <a:rPr lang="fr-FR" b="1" dirty="0" err="1" smtClean="0">
                <a:solidFill>
                  <a:srgbClr val="1F497D"/>
                </a:solidFill>
                <a:ea typeface="Yu Gothic" panose="020B0400000000000000" pitchFamily="34" charset="-128"/>
              </a:rPr>
              <a:t>you</a:t>
            </a:r>
            <a:r>
              <a:rPr lang="fr-FR" b="1" dirty="0" smtClean="0">
                <a:solidFill>
                  <a:srgbClr val="1F497D"/>
                </a:solidFill>
                <a:ea typeface="Yu Gothic" panose="020B0400000000000000" pitchFamily="34" charset="-128"/>
              </a:rPr>
              <a:t> </a:t>
            </a:r>
            <a:r>
              <a:rPr lang="fr-FR" b="1" dirty="0" err="1" smtClean="0">
                <a:solidFill>
                  <a:srgbClr val="1F497D"/>
                </a:solidFill>
                <a:ea typeface="Yu Gothic" panose="020B0400000000000000" pitchFamily="34" charset="-128"/>
              </a:rPr>
              <a:t>become</a:t>
            </a:r>
            <a:r>
              <a:rPr lang="fr-FR" b="1" dirty="0" smtClean="0">
                <a:solidFill>
                  <a:srgbClr val="1F497D"/>
                </a:solidFill>
                <a:ea typeface="Yu Gothic" panose="020B0400000000000000" pitchFamily="34" charset="-128"/>
              </a:rPr>
              <a:t> part of the </a:t>
            </a:r>
            <a:r>
              <a:rPr lang="fr-FR" b="1" dirty="0" err="1" smtClean="0">
                <a:solidFill>
                  <a:srgbClr val="1F497D"/>
                </a:solidFill>
                <a:ea typeface="Yu Gothic" panose="020B0400000000000000" pitchFamily="34" charset="-128"/>
              </a:rPr>
              <a:t>ecosystem</a:t>
            </a:r>
            <a:r>
              <a:rPr lang="fr-FR" b="1" dirty="0">
                <a:solidFill>
                  <a:srgbClr val="1F497D"/>
                </a:solidFill>
                <a:ea typeface="Yu Gothic" panose="020B0400000000000000" pitchFamily="34" charset="-128"/>
              </a:rPr>
              <a:t> </a:t>
            </a:r>
            <a:r>
              <a:rPr lang="fr-FR" b="1" dirty="0" smtClean="0">
                <a:solidFill>
                  <a:srgbClr val="1F497D"/>
                </a:solidFill>
                <a:ea typeface="Yu Gothic" panose="020B0400000000000000" pitchFamily="34" charset="-128"/>
              </a:rPr>
              <a:t>by</a:t>
            </a:r>
            <a:r>
              <a:rPr lang="fr-FR" dirty="0" smtClean="0">
                <a:solidFill>
                  <a:srgbClr val="1F497D"/>
                </a:solidFill>
                <a:ea typeface="Yu Gothic" panose="020B0400000000000000" pitchFamily="34" charset="-128"/>
              </a:rPr>
              <a:t>:</a:t>
            </a:r>
            <a:endParaRPr lang="en-US" dirty="0" smtClean="0">
              <a:solidFill>
                <a:srgbClr val="1F497D"/>
              </a:solidFill>
              <a:ea typeface="Yu Gothic" panose="020B0400000000000000" pitchFamily="34" charset="-128"/>
            </a:endParaRPr>
          </a:p>
          <a:p>
            <a:pPr marL="285750" indent="-285750">
              <a:spcAft>
                <a:spcPts val="0"/>
              </a:spcAft>
              <a:buFont typeface="Arial" panose="020B0604020202020204" pitchFamily="34" charset="0"/>
              <a:buChar char="•"/>
            </a:pPr>
            <a:r>
              <a:rPr lang="en-US" dirty="0" smtClean="0">
                <a:solidFill>
                  <a:srgbClr val="1F497D"/>
                </a:solidFill>
                <a:ea typeface="Yu Gothic" panose="020B0400000000000000" pitchFamily="34" charset="-128"/>
              </a:rPr>
              <a:t>Learning or teaching how </a:t>
            </a:r>
            <a:r>
              <a:rPr lang="en-US" dirty="0">
                <a:solidFill>
                  <a:srgbClr val="1F497D"/>
                </a:solidFill>
                <a:ea typeface="Yu Gothic" panose="020B0400000000000000" pitchFamily="34" charset="-128"/>
              </a:rPr>
              <a:t>MAPs </a:t>
            </a:r>
            <a:r>
              <a:rPr lang="en-US" dirty="0" smtClean="0">
                <a:solidFill>
                  <a:srgbClr val="1F497D"/>
                </a:solidFill>
                <a:ea typeface="Yu Gothic" panose="020B0400000000000000" pitchFamily="34" charset="-128"/>
              </a:rPr>
              <a:t>work</a:t>
            </a:r>
            <a:r>
              <a:rPr lang="en-US" dirty="0">
                <a:solidFill>
                  <a:srgbClr val="1F497D"/>
                </a:solidFill>
                <a:ea typeface="Yu Gothic" panose="020B0400000000000000" pitchFamily="34" charset="-128"/>
              </a:rPr>
              <a:t> </a:t>
            </a:r>
            <a:r>
              <a:rPr lang="en-US" dirty="0" smtClean="0">
                <a:solidFill>
                  <a:srgbClr val="1F497D"/>
                </a:solidFill>
                <a:ea typeface="Yu Gothic" panose="020B0400000000000000" pitchFamily="34" charset="-128"/>
              </a:rPr>
              <a:t>?</a:t>
            </a:r>
          </a:p>
          <a:p>
            <a:pPr marL="285750" indent="-285750">
              <a:spcAft>
                <a:spcPts val="0"/>
              </a:spcAft>
              <a:buFont typeface="Arial" panose="020B0604020202020204" pitchFamily="34" charset="0"/>
              <a:buChar char="•"/>
            </a:pPr>
            <a:r>
              <a:rPr lang="en-US" dirty="0" smtClean="0">
                <a:solidFill>
                  <a:srgbClr val="1F497D"/>
                </a:solidFill>
                <a:ea typeface="Yu Gothic" panose="020B0400000000000000" pitchFamily="34" charset="-128"/>
              </a:rPr>
              <a:t>Including automated </a:t>
            </a:r>
            <a:r>
              <a:rPr lang="en-US" dirty="0">
                <a:solidFill>
                  <a:srgbClr val="1F497D"/>
                </a:solidFill>
                <a:ea typeface="Yu Gothic" panose="020B0400000000000000" pitchFamily="34" charset="-128"/>
              </a:rPr>
              <a:t>materials research platforms in </a:t>
            </a:r>
            <a:r>
              <a:rPr lang="en-US" dirty="0" smtClean="0">
                <a:solidFill>
                  <a:srgbClr val="1F497D"/>
                </a:solidFill>
                <a:ea typeface="Yu Gothic" panose="020B0400000000000000" pitchFamily="34" charset="-128"/>
              </a:rPr>
              <a:t>your research activities?</a:t>
            </a:r>
          </a:p>
          <a:p>
            <a:pPr marL="285750" indent="-285750">
              <a:spcAft>
                <a:spcPts val="0"/>
              </a:spcAft>
              <a:buFont typeface="Arial" panose="020B0604020202020204" pitchFamily="34" charset="0"/>
              <a:buChar char="•"/>
            </a:pPr>
            <a:r>
              <a:rPr lang="en-US" dirty="0" smtClean="0">
                <a:solidFill>
                  <a:srgbClr val="1F497D"/>
                </a:solidFill>
                <a:ea typeface="Yu Gothic" panose="020B0400000000000000" pitchFamily="34" charset="-128"/>
              </a:rPr>
              <a:t>Connecting </a:t>
            </a:r>
            <a:r>
              <a:rPr lang="en-US" dirty="0">
                <a:solidFill>
                  <a:srgbClr val="1F497D"/>
                </a:solidFill>
                <a:ea typeface="Yu Gothic" panose="020B0400000000000000" pitchFamily="34" charset="-128"/>
              </a:rPr>
              <a:t>(their) MAPs with other </a:t>
            </a:r>
            <a:r>
              <a:rPr lang="en-US" dirty="0" smtClean="0">
                <a:solidFill>
                  <a:srgbClr val="1F497D"/>
                </a:solidFill>
                <a:ea typeface="Yu Gothic" panose="020B0400000000000000" pitchFamily="34" charset="-128"/>
              </a:rPr>
              <a:t>platforms &amp; structures? </a:t>
            </a:r>
          </a:p>
          <a:p>
            <a:pPr marL="285750" indent="-285750">
              <a:spcAft>
                <a:spcPts val="0"/>
              </a:spcAft>
              <a:buFont typeface="Arial" panose="020B0604020202020204" pitchFamily="34" charset="0"/>
              <a:buChar char="•"/>
            </a:pPr>
            <a:r>
              <a:rPr lang="en-US" dirty="0">
                <a:solidFill>
                  <a:srgbClr val="1F497D"/>
                </a:solidFill>
                <a:ea typeface="Yu Gothic" panose="020B0400000000000000" pitchFamily="34" charset="-128"/>
              </a:rPr>
              <a:t>C</a:t>
            </a:r>
            <a:r>
              <a:rPr lang="en-US" dirty="0" smtClean="0">
                <a:solidFill>
                  <a:srgbClr val="1F497D"/>
                </a:solidFill>
                <a:ea typeface="Yu Gothic" panose="020B0400000000000000" pitchFamily="34" charset="-128"/>
              </a:rPr>
              <a:t>ontributing </a:t>
            </a:r>
            <a:r>
              <a:rPr lang="en-US" dirty="0">
                <a:solidFill>
                  <a:srgbClr val="1F497D"/>
                </a:solidFill>
                <a:ea typeface="Yu Gothic" panose="020B0400000000000000" pitchFamily="34" charset="-128"/>
              </a:rPr>
              <a:t>to improve MAPs (digital twin, integration, data management, inter-MAP knowledge sharing, implementing </a:t>
            </a:r>
            <a:r>
              <a:rPr lang="en-US" dirty="0" err="1">
                <a:solidFill>
                  <a:srgbClr val="1F497D"/>
                </a:solidFill>
                <a:ea typeface="Yu Gothic" panose="020B0400000000000000" pitchFamily="34" charset="-128"/>
              </a:rPr>
              <a:t>SSbD</a:t>
            </a:r>
            <a:r>
              <a:rPr lang="en-US" dirty="0">
                <a:solidFill>
                  <a:srgbClr val="1F497D"/>
                </a:solidFill>
                <a:ea typeface="Yu Gothic" panose="020B0400000000000000" pitchFamily="34" charset="-128"/>
              </a:rPr>
              <a:t> </a:t>
            </a:r>
            <a:r>
              <a:rPr lang="en-US" dirty="0" smtClean="0">
                <a:solidFill>
                  <a:srgbClr val="1F497D"/>
                </a:solidFill>
                <a:ea typeface="Yu Gothic" panose="020B0400000000000000" pitchFamily="34" charset="-128"/>
              </a:rPr>
              <a:t>tools, or other aspects that can be beneficial)?</a:t>
            </a:r>
          </a:p>
          <a:p>
            <a:pPr marL="285750" indent="-285750">
              <a:spcAft>
                <a:spcPts val="0"/>
              </a:spcAft>
              <a:buFont typeface="Arial" panose="020B0604020202020204" pitchFamily="34" charset="0"/>
              <a:buChar char="•"/>
            </a:pPr>
            <a:r>
              <a:rPr lang="en-US" dirty="0" smtClean="0">
                <a:solidFill>
                  <a:srgbClr val="1F497D"/>
                </a:solidFill>
                <a:ea typeface="Yu Gothic" panose="020B0400000000000000" pitchFamily="34" charset="-128"/>
              </a:rPr>
              <a:t>Planning to build </a:t>
            </a:r>
            <a:r>
              <a:rPr lang="en-US" dirty="0">
                <a:solidFill>
                  <a:srgbClr val="1F497D"/>
                </a:solidFill>
                <a:ea typeface="Yu Gothic" panose="020B0400000000000000" pitchFamily="34" charset="-128"/>
              </a:rPr>
              <a:t>future MAPs for a new class of materials internationally, nationally and/or </a:t>
            </a:r>
            <a:r>
              <a:rPr lang="en-US" dirty="0" smtClean="0">
                <a:solidFill>
                  <a:srgbClr val="1F497D"/>
                </a:solidFill>
                <a:ea typeface="Yu Gothic" panose="020B0400000000000000" pitchFamily="34" charset="-128"/>
              </a:rPr>
              <a:t>institutionally ?</a:t>
            </a:r>
          </a:p>
          <a:p>
            <a:pPr marL="285750" indent="-285750">
              <a:spcAft>
                <a:spcPts val="0"/>
              </a:spcAft>
              <a:buFont typeface="Arial" panose="020B0604020202020204" pitchFamily="34" charset="0"/>
              <a:buChar char="•"/>
            </a:pPr>
            <a:r>
              <a:rPr lang="en-US" dirty="0" smtClean="0">
                <a:solidFill>
                  <a:srgbClr val="1F497D"/>
                </a:solidFill>
                <a:ea typeface="Yu Gothic" panose="020B0400000000000000" pitchFamily="34" charset="-128"/>
              </a:rPr>
              <a:t>Disseminating our Action ?</a:t>
            </a:r>
          </a:p>
          <a:p>
            <a:pPr marL="285750" indent="-285750">
              <a:spcAft>
                <a:spcPts val="0"/>
              </a:spcAft>
              <a:buFont typeface="Arial" panose="020B0604020202020204" pitchFamily="34" charset="0"/>
              <a:buChar char="•"/>
            </a:pPr>
            <a:r>
              <a:rPr lang="en-US" dirty="0" smtClean="0">
                <a:solidFill>
                  <a:srgbClr val="1F497D"/>
                </a:solidFill>
                <a:ea typeface="Yu Gothic" panose="020B0400000000000000" pitchFamily="34" charset="-128"/>
              </a:rPr>
              <a:t>Any other contributions useful for EU-MACE? </a:t>
            </a:r>
          </a:p>
        </p:txBody>
      </p:sp>
      <p:sp>
        <p:nvSpPr>
          <p:cNvPr id="17"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613250" y="6145167"/>
            <a:ext cx="10507422" cy="422365"/>
          </a:xfrm>
        </p:spPr>
        <p:txBody>
          <a:bodyPr>
            <a:normAutofit fontScale="85000" lnSpcReduction="10000"/>
          </a:bodyPr>
          <a:lstStyle/>
          <a:p>
            <a:r>
              <a:rPr lang="fr-FR" b="1" dirty="0" err="1" smtClean="0">
                <a:solidFill>
                  <a:srgbClr val="C00000"/>
                </a:solidFill>
                <a:effectLst>
                  <a:outerShdw blurRad="38100" dist="38100" dir="2700000" algn="tl">
                    <a:srgbClr val="000000">
                      <a:alpha val="43137"/>
                    </a:srgbClr>
                  </a:outerShdw>
                </a:effectLst>
              </a:rPr>
              <a:t>Core</a:t>
            </a:r>
            <a:r>
              <a:rPr lang="fr-FR" b="1" dirty="0" smtClean="0">
                <a:solidFill>
                  <a:srgbClr val="C00000"/>
                </a:solidFill>
                <a:effectLst>
                  <a:outerShdw blurRad="38100" dist="38100" dir="2700000" algn="tl">
                    <a:srgbClr val="000000">
                      <a:alpha val="43137"/>
                    </a:srgbClr>
                  </a:outerShdw>
                </a:effectLst>
              </a:rPr>
              <a:t> Group for </a:t>
            </a:r>
            <a:r>
              <a:rPr lang="fr-FR" b="1" dirty="0" err="1" smtClean="0">
                <a:solidFill>
                  <a:srgbClr val="C00000"/>
                </a:solidFill>
                <a:effectLst>
                  <a:outerShdw blurRad="38100" dist="38100" dir="2700000" algn="tl">
                    <a:srgbClr val="000000">
                      <a:alpha val="43137"/>
                    </a:srgbClr>
                  </a:outerShdw>
                </a:effectLst>
              </a:rPr>
              <a:t>examining</a:t>
            </a:r>
            <a:r>
              <a:rPr lang="fr-FR" b="1" dirty="0" smtClean="0">
                <a:solidFill>
                  <a:srgbClr val="C00000"/>
                </a:solidFill>
                <a:effectLst>
                  <a:outerShdw blurRad="38100" dist="38100" dir="2700000" algn="tl">
                    <a:srgbClr val="000000">
                      <a:alpha val="43137"/>
                    </a:srgbClr>
                  </a:outerShdw>
                </a:effectLst>
              </a:rPr>
              <a:t> applications: (Action Chair, Vice Chair + 3 MC </a:t>
            </a:r>
            <a:r>
              <a:rPr lang="fr-FR" b="1" dirty="0" err="1" smtClean="0">
                <a:solidFill>
                  <a:srgbClr val="C00000"/>
                </a:solidFill>
                <a:effectLst>
                  <a:outerShdw blurRad="38100" dist="38100" dir="2700000" algn="tl">
                    <a:srgbClr val="000000">
                      <a:alpha val="43137"/>
                    </a:srgbClr>
                  </a:outerShdw>
                </a:effectLst>
              </a:rPr>
              <a:t>members</a:t>
            </a:r>
            <a:r>
              <a:rPr lang="fr-FR" b="1" dirty="0" smtClean="0">
                <a:solidFill>
                  <a:srgbClr val="C00000"/>
                </a:solidFill>
                <a:effectLst>
                  <a:outerShdw blurRad="38100" dist="38100" dir="2700000" algn="tl">
                    <a:srgbClr val="000000">
                      <a:alpha val="43137"/>
                    </a:srgbClr>
                  </a:outerShdw>
                </a:effectLst>
              </a:rPr>
              <a:t>)</a:t>
            </a:r>
            <a:endParaRPr lang="en-US"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1784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DD48C8EC-56C5-4A2A-BB21-811BC510040A}"/>
              </a:ext>
            </a:extLst>
          </p:cNvPr>
          <p:cNvSpPr>
            <a:spLocks noGrp="1"/>
          </p:cNvSpPr>
          <p:nvPr>
            <p:ph type="title"/>
          </p:nvPr>
        </p:nvSpPr>
        <p:spPr>
          <a:xfrm>
            <a:off x="242780" y="175397"/>
            <a:ext cx="2612180" cy="978408"/>
          </a:xfrm>
          <a:noFill/>
        </p:spPr>
        <p:txBody>
          <a:bodyPr/>
          <a:lstStyle/>
          <a:p>
            <a:r>
              <a:rPr lang="en-US" b="1" dirty="0" smtClean="0">
                <a:effectLst>
                  <a:outerShdw blurRad="38100" dist="38100" dir="2700000" algn="tl">
                    <a:srgbClr val="000000">
                      <a:alpha val="43137"/>
                    </a:srgbClr>
                  </a:outerShdw>
                </a:effectLst>
              </a:rPr>
              <a:t>Next steps</a:t>
            </a:r>
            <a:endParaRPr lang="en-US" b="1" dirty="0">
              <a:effectLst>
                <a:outerShdw blurRad="38100" dist="38100" dir="2700000" algn="tl">
                  <a:srgbClr val="000000">
                    <a:alpha val="43137"/>
                  </a:srgbClr>
                </a:outerShdw>
              </a:effectLst>
            </a:endParaRPr>
          </a:p>
        </p:txBody>
      </p:sp>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1071880" y="981085"/>
            <a:ext cx="10048240" cy="4212199"/>
          </a:xfrm>
          <a:solidFill>
            <a:schemeClr val="bg1">
              <a:alpha val="75000"/>
            </a:schemeClr>
          </a:solidFill>
        </p:spPr>
        <p:txBody>
          <a:bodyPr/>
          <a:lstStyle/>
          <a:p>
            <a:pPr marL="285750" indent="-285750">
              <a:buFont typeface="Arial" panose="020B0604020202020204" pitchFamily="34" charset="0"/>
              <a:buChar char="•"/>
            </a:pPr>
            <a:r>
              <a:rPr lang="fr-FR" sz="2000" b="1" dirty="0" smtClean="0"/>
              <a:t>Budget </a:t>
            </a:r>
            <a:r>
              <a:rPr lang="fr-FR" sz="2000" b="1" dirty="0" err="1" smtClean="0"/>
              <a:t>finalization</a:t>
            </a:r>
            <a:r>
              <a:rPr lang="fr-FR" sz="2000" b="1" dirty="0" smtClean="0"/>
              <a:t>: </a:t>
            </a:r>
            <a:r>
              <a:rPr lang="fr-FR" sz="2000" b="1" dirty="0" err="1" smtClean="0"/>
              <a:t>very</a:t>
            </a:r>
            <a:r>
              <a:rPr lang="fr-FR" sz="2000" b="1" dirty="0" smtClean="0"/>
              <a:t> </a:t>
            </a:r>
            <a:r>
              <a:rPr lang="fr-FR" sz="2000" b="1" dirty="0" err="1" smtClean="0"/>
              <a:t>soon</a:t>
            </a:r>
            <a:endParaRPr lang="fr-FR" sz="2000" b="1" dirty="0" smtClean="0"/>
          </a:p>
          <a:p>
            <a:pPr marL="285750" indent="-285750">
              <a:buFont typeface="Arial" panose="020B0604020202020204" pitchFamily="34" charset="0"/>
              <a:buChar char="•"/>
            </a:pPr>
            <a:r>
              <a:rPr lang="fr-FR" sz="2000" b="1" dirty="0" err="1" smtClean="0"/>
              <a:t>Task</a:t>
            </a:r>
            <a:r>
              <a:rPr lang="fr-FR" sz="2000" b="1" dirty="0" smtClean="0"/>
              <a:t> 10: WG </a:t>
            </a:r>
            <a:r>
              <a:rPr lang="fr-FR" sz="2000" b="1" dirty="0" err="1" smtClean="0"/>
              <a:t>applicant</a:t>
            </a:r>
            <a:r>
              <a:rPr lang="fr-FR" sz="2000" b="1" dirty="0" smtClean="0"/>
              <a:t> </a:t>
            </a:r>
            <a:r>
              <a:rPr lang="fr-FR" sz="2000" b="1" dirty="0" err="1" smtClean="0"/>
              <a:t>examination</a:t>
            </a:r>
            <a:r>
              <a:rPr lang="fr-FR" sz="2000" b="1" dirty="0" smtClean="0"/>
              <a:t>, </a:t>
            </a:r>
            <a:r>
              <a:rPr lang="fr-FR" sz="2000" b="1" dirty="0" err="1" smtClean="0"/>
              <a:t>decision</a:t>
            </a:r>
            <a:r>
              <a:rPr lang="fr-FR" sz="2000" b="1" dirty="0" smtClean="0"/>
              <a:t>, notification: by </a:t>
            </a:r>
            <a:r>
              <a:rPr lang="fr-FR" sz="2000" b="1" dirty="0" err="1" smtClean="0"/>
              <a:t>January</a:t>
            </a:r>
            <a:r>
              <a:rPr lang="fr-FR" sz="2000" b="1" dirty="0" smtClean="0"/>
              <a:t> 3, 2024</a:t>
            </a:r>
          </a:p>
          <a:p>
            <a:pPr marL="285750" indent="-285750">
              <a:buFont typeface="Arial" panose="020B0604020202020204" pitchFamily="34" charset="0"/>
              <a:buChar char="•"/>
            </a:pPr>
            <a:r>
              <a:rPr lang="fr-FR" sz="2000" b="1" dirty="0" err="1" smtClean="0"/>
              <a:t>Task</a:t>
            </a:r>
            <a:r>
              <a:rPr lang="fr-FR" sz="2000" b="1" dirty="0" smtClean="0"/>
              <a:t> 2 &amp; 4 Workshop: 1st meeting </a:t>
            </a:r>
            <a:r>
              <a:rPr lang="fr-FR" sz="2000" b="1" dirty="0" err="1" smtClean="0"/>
              <a:t>with</a:t>
            </a:r>
            <a:r>
              <a:rPr lang="fr-FR" sz="2000" b="1" dirty="0" smtClean="0"/>
              <a:t> EERA </a:t>
            </a:r>
            <a:r>
              <a:rPr lang="fr-FR" sz="2000" b="1" dirty="0" err="1" smtClean="0"/>
              <a:t>JPs</a:t>
            </a:r>
            <a:r>
              <a:rPr lang="fr-FR" sz="2000" b="1" dirty="0" smtClean="0"/>
              <a:t> (</a:t>
            </a:r>
            <a:r>
              <a:rPr lang="fr-FR" sz="2000" b="1" dirty="0" err="1" smtClean="0"/>
              <a:t>January</a:t>
            </a:r>
            <a:r>
              <a:rPr lang="fr-FR" sz="2000" b="1" dirty="0" smtClean="0"/>
              <a:t> 24-25, 2024)</a:t>
            </a:r>
          </a:p>
          <a:p>
            <a:pPr marL="285750" indent="-285750">
              <a:buFont typeface="Arial" panose="020B0604020202020204" pitchFamily="34" charset="0"/>
              <a:buChar char="•"/>
            </a:pPr>
            <a:r>
              <a:rPr lang="fr-FR" sz="2000" b="1" dirty="0" err="1"/>
              <a:t>Task</a:t>
            </a:r>
            <a:r>
              <a:rPr lang="fr-FR" sz="2000" b="1" dirty="0"/>
              <a:t> 7 (</a:t>
            </a:r>
            <a:r>
              <a:rPr lang="fr-FR" sz="2000" b="1" dirty="0" err="1"/>
              <a:t>Dissemination</a:t>
            </a:r>
            <a:r>
              <a:rPr lang="fr-FR" sz="2000" b="1" dirty="0"/>
              <a:t>/</a:t>
            </a:r>
            <a:r>
              <a:rPr lang="fr-FR" sz="2000" b="1" dirty="0" err="1"/>
              <a:t>comm</a:t>
            </a:r>
            <a:r>
              <a:rPr lang="fr-FR" sz="2000" b="1" dirty="0"/>
              <a:t>): </a:t>
            </a:r>
            <a:r>
              <a:rPr lang="fr-FR" sz="2000" b="1" dirty="0" err="1" smtClean="0"/>
              <a:t>website</a:t>
            </a:r>
            <a:r>
              <a:rPr lang="fr-FR" sz="2000" b="1" dirty="0" smtClean="0"/>
              <a:t>/logo/SN</a:t>
            </a:r>
          </a:p>
          <a:p>
            <a:pPr marL="285750" indent="-285750">
              <a:buFont typeface="Arial" panose="020B0604020202020204" pitchFamily="34" charset="0"/>
              <a:buChar char="•"/>
            </a:pPr>
            <a:r>
              <a:rPr lang="fr-FR" sz="2000" b="1" dirty="0" err="1" smtClean="0"/>
              <a:t>Task</a:t>
            </a:r>
            <a:r>
              <a:rPr lang="fr-FR" sz="2000" b="1" dirty="0" smtClean="0"/>
              <a:t> 1 </a:t>
            </a:r>
            <a:r>
              <a:rPr lang="fr-FR" sz="2000" b="1" dirty="0" err="1" smtClean="0"/>
              <a:t>core</a:t>
            </a:r>
            <a:r>
              <a:rPr lang="fr-FR" sz="2000" b="1" dirty="0" smtClean="0"/>
              <a:t> group (</a:t>
            </a:r>
            <a:r>
              <a:rPr lang="fr-FR" sz="2000" b="1" dirty="0" err="1" smtClean="0"/>
              <a:t>Exp</a:t>
            </a:r>
            <a:r>
              <a:rPr lang="fr-FR" sz="2000" b="1" dirty="0" smtClean="0"/>
              <a:t> &amp; MAP </a:t>
            </a:r>
            <a:r>
              <a:rPr lang="fr-FR" sz="2000" b="1" dirty="0" err="1" smtClean="0"/>
              <a:t>list</a:t>
            </a:r>
            <a:r>
              <a:rPr lang="fr-FR" sz="2000" b="1" dirty="0" smtClean="0"/>
              <a:t>): COST action café </a:t>
            </a:r>
            <a:r>
              <a:rPr lang="fr-FR" sz="2000" b="1" dirty="0" err="1" smtClean="0"/>
              <a:t>summary</a:t>
            </a:r>
            <a:r>
              <a:rPr lang="fr-FR" sz="2000" b="1" dirty="0" smtClean="0"/>
              <a:t> (must </a:t>
            </a:r>
            <a:r>
              <a:rPr lang="fr-FR" sz="2000" b="1" dirty="0" err="1" smtClean="0"/>
              <a:t>decide</a:t>
            </a:r>
            <a:r>
              <a:rPr lang="fr-FR" sz="2000" b="1" dirty="0" smtClean="0"/>
              <a:t> on the </a:t>
            </a:r>
            <a:r>
              <a:rPr lang="fr-FR" sz="2000" b="1" dirty="0" err="1" smtClean="0"/>
              <a:t>methodology</a:t>
            </a:r>
            <a:r>
              <a:rPr lang="fr-FR" sz="2000" b="1" dirty="0" smtClean="0"/>
              <a:t> </a:t>
            </a:r>
            <a:r>
              <a:rPr lang="fr-FR" sz="2000" b="1" dirty="0" err="1" smtClean="0"/>
              <a:t>before</a:t>
            </a:r>
            <a:r>
              <a:rPr lang="fr-FR" sz="2000" b="1" dirty="0" smtClean="0"/>
              <a:t> </a:t>
            </a:r>
            <a:r>
              <a:rPr lang="fr-FR" sz="2000" b="1" dirty="0" err="1" smtClean="0"/>
              <a:t>next</a:t>
            </a:r>
            <a:r>
              <a:rPr lang="fr-FR" sz="2000" b="1" dirty="0" smtClean="0"/>
              <a:t> MC meeting)</a:t>
            </a:r>
          </a:p>
          <a:p>
            <a:pPr marL="285750" indent="-285750">
              <a:buFont typeface="Arial" panose="020B0604020202020204" pitchFamily="34" charset="0"/>
              <a:buChar char="•"/>
            </a:pPr>
            <a:r>
              <a:rPr lang="fr-FR" sz="2000" b="1" dirty="0" err="1" smtClean="0"/>
              <a:t>Task</a:t>
            </a:r>
            <a:r>
              <a:rPr lang="fr-FR" sz="2000" b="1" dirty="0" smtClean="0"/>
              <a:t> 9 (New </a:t>
            </a:r>
            <a:r>
              <a:rPr lang="fr-FR" sz="2000" b="1" dirty="0" err="1" smtClean="0"/>
              <a:t>materials</a:t>
            </a:r>
            <a:r>
              <a:rPr lang="fr-FR" sz="2000" b="1" dirty="0" smtClean="0"/>
              <a:t>): COST Action café </a:t>
            </a:r>
            <a:r>
              <a:rPr lang="fr-FR" sz="2000" b="1" dirty="0" err="1" smtClean="0"/>
              <a:t>summary</a:t>
            </a:r>
            <a:r>
              <a:rPr lang="fr-FR" sz="2000" b="1" dirty="0" smtClean="0"/>
              <a:t> </a:t>
            </a:r>
          </a:p>
          <a:p>
            <a:pPr marL="285750" indent="-285750">
              <a:buFont typeface="Arial" panose="020B0604020202020204" pitchFamily="34" charset="0"/>
              <a:buChar char="•"/>
            </a:pPr>
            <a:r>
              <a:rPr lang="fr-FR" sz="2000" b="1" dirty="0" err="1" smtClean="0"/>
              <a:t>Task</a:t>
            </a:r>
            <a:r>
              <a:rPr lang="fr-FR" sz="2000" b="1" dirty="0" smtClean="0"/>
              <a:t> 5 &amp; 3 (</a:t>
            </a:r>
            <a:r>
              <a:rPr lang="fr-FR" sz="2000" b="1" dirty="0" err="1" smtClean="0"/>
              <a:t>Sustainability</a:t>
            </a:r>
            <a:r>
              <a:rPr lang="fr-FR" sz="2000" b="1" dirty="0" smtClean="0"/>
              <a:t> &amp; Training </a:t>
            </a:r>
            <a:r>
              <a:rPr lang="fr-FR" sz="2000" b="1" dirty="0" err="1" smtClean="0"/>
              <a:t>school</a:t>
            </a:r>
            <a:r>
              <a:rPr lang="fr-FR" sz="2000" b="1" dirty="0" smtClean="0"/>
              <a:t>): COST Action Café </a:t>
            </a:r>
            <a:r>
              <a:rPr lang="fr-FR" sz="2000" b="1" dirty="0" err="1" smtClean="0"/>
              <a:t>summary</a:t>
            </a:r>
            <a:endParaRPr lang="fr-FR" sz="2000" b="1" dirty="0" smtClean="0"/>
          </a:p>
          <a:p>
            <a:pPr marL="285750" indent="-285750">
              <a:buFont typeface="Arial" panose="020B0604020202020204" pitchFamily="34" charset="0"/>
              <a:buChar char="•"/>
            </a:pPr>
            <a:r>
              <a:rPr lang="fr-FR" sz="2000" b="1" dirty="0" err="1" smtClean="0"/>
              <a:t>Tasks</a:t>
            </a:r>
            <a:r>
              <a:rPr lang="fr-FR" sz="2000" b="1" dirty="0" smtClean="0"/>
              <a:t> 6 &amp; 8 (ERASMUS, Grant </a:t>
            </a:r>
            <a:r>
              <a:rPr lang="fr-FR" sz="2000" b="1" dirty="0" err="1" smtClean="0"/>
              <a:t>Award</a:t>
            </a:r>
            <a:r>
              <a:rPr lang="fr-FR" sz="2000" b="1" dirty="0" smtClean="0"/>
              <a:t>) : topic for </a:t>
            </a:r>
            <a:r>
              <a:rPr lang="fr-FR" sz="2000" b="1" dirty="0" err="1" smtClean="0"/>
              <a:t>next</a:t>
            </a:r>
            <a:r>
              <a:rPr lang="fr-FR" sz="2000" b="1" dirty="0" smtClean="0"/>
              <a:t> MC meeting?</a:t>
            </a:r>
          </a:p>
        </p:txBody>
      </p:sp>
      <p:sp>
        <p:nvSpPr>
          <p:cNvPr id="5" name="Espace réservé du pied de page 4"/>
          <p:cNvSpPr>
            <a:spLocks noGrp="1"/>
          </p:cNvSpPr>
          <p:nvPr>
            <p:ph type="ftr" sz="quarter" idx="11"/>
          </p:nvPr>
        </p:nvSpPr>
        <p:spPr/>
        <p:txBody>
          <a:bodyPr/>
          <a:lstStyle/>
          <a:p>
            <a:r>
              <a:rPr lang="en-US" smtClean="0"/>
              <a:t>Brussels, Belgium</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pPr/>
              <a:t>15</a:t>
            </a:fld>
            <a:endParaRPr lang="en-US" dirty="0"/>
          </a:p>
        </p:txBody>
      </p:sp>
      <p:sp>
        <p:nvSpPr>
          <p:cNvPr id="7" name="Espace réservé de la date 6"/>
          <p:cNvSpPr>
            <a:spLocks noGrp="1"/>
          </p:cNvSpPr>
          <p:nvPr>
            <p:ph type="dt" sz="half" idx="10"/>
          </p:nvPr>
        </p:nvSpPr>
        <p:spPr/>
        <p:txBody>
          <a:bodyPr/>
          <a:lstStyle/>
          <a:p>
            <a:r>
              <a:rPr lang="en-US" smtClean="0"/>
              <a:t>03/10/2023</a:t>
            </a:r>
            <a:endParaRPr lang="en-US" dirty="0"/>
          </a:p>
        </p:txBody>
      </p:sp>
      <p:sp>
        <p:nvSpPr>
          <p:cNvPr id="23" name="Title 36">
            <a:extLst>
              <a:ext uri="{FF2B5EF4-FFF2-40B4-BE49-F238E27FC236}">
                <a16:creationId xmlns:a16="http://schemas.microsoft.com/office/drawing/2014/main" id="{DD48C8EC-56C5-4A2A-BB21-811BC510040A}"/>
              </a:ext>
            </a:extLst>
          </p:cNvPr>
          <p:cNvSpPr txBox="1">
            <a:spLocks/>
          </p:cNvSpPr>
          <p:nvPr/>
        </p:nvSpPr>
        <p:spPr>
          <a:xfrm>
            <a:off x="599440" y="5319395"/>
            <a:ext cx="11247120" cy="978408"/>
          </a:xfrm>
          <a:prstGeom prst="rect">
            <a:avLst/>
          </a:prstGeom>
          <a:noFill/>
        </p:spPr>
        <p:txBody>
          <a:bodyPr anchor="ctr"/>
          <a:lstStyle>
            <a:lvl1pPr algn="l" defTabSz="914400" rtl="0" eaLnBrk="1" latinLnBrk="0" hangingPunct="1">
              <a:lnSpc>
                <a:spcPct val="90000"/>
              </a:lnSpc>
              <a:spcBef>
                <a:spcPct val="0"/>
              </a:spcBef>
              <a:buNone/>
              <a:defRPr sz="3200" kern="1200" cap="all" spc="200" baseline="0">
                <a:solidFill>
                  <a:schemeClr val="accent4"/>
                </a:solidFill>
                <a:latin typeface="+mj-lt"/>
                <a:ea typeface="+mj-ea"/>
                <a:cs typeface="+mj-cs"/>
              </a:defRPr>
            </a:lvl1pPr>
          </a:lstStyle>
          <a:p>
            <a:pPr algn="ctr">
              <a:lnSpc>
                <a:spcPct val="100000"/>
              </a:lnSpc>
            </a:pPr>
            <a:r>
              <a:rPr lang="fr-FR" sz="2800" b="1" cap="none" dirty="0" smtClean="0">
                <a:solidFill>
                  <a:srgbClr val="FF0000"/>
                </a:solidFill>
                <a:effectLst>
                  <a:outerShdw blurRad="38100" dist="38100" dir="2700000" algn="tl">
                    <a:srgbClr val="000000">
                      <a:alpha val="43137"/>
                    </a:srgbClr>
                  </a:outerShdw>
                </a:effectLst>
              </a:rPr>
              <a:t>Will </a:t>
            </a:r>
            <a:r>
              <a:rPr lang="fr-FR" sz="2800" b="1" cap="none" dirty="0" err="1" smtClean="0">
                <a:solidFill>
                  <a:srgbClr val="FF0000"/>
                </a:solidFill>
                <a:effectLst>
                  <a:outerShdw blurRad="38100" dist="38100" dir="2700000" algn="tl">
                    <a:srgbClr val="000000">
                      <a:alpha val="43137"/>
                    </a:srgbClr>
                  </a:outerShdw>
                </a:effectLst>
              </a:rPr>
              <a:t>need</a:t>
            </a:r>
            <a:r>
              <a:rPr lang="fr-FR" sz="2800" b="1" cap="none" dirty="0" smtClean="0">
                <a:solidFill>
                  <a:srgbClr val="FF0000"/>
                </a:solidFill>
                <a:effectLst>
                  <a:outerShdw blurRad="38100" dist="38100" dir="2700000" algn="tl">
                    <a:srgbClr val="000000">
                      <a:alpha val="43137"/>
                    </a:srgbClr>
                  </a:outerShdw>
                </a:effectLst>
              </a:rPr>
              <a:t> MC </a:t>
            </a:r>
            <a:r>
              <a:rPr lang="fr-FR" sz="2800" b="1" cap="none" dirty="0" err="1" smtClean="0">
                <a:solidFill>
                  <a:srgbClr val="FF0000"/>
                </a:solidFill>
                <a:effectLst>
                  <a:outerShdw blurRad="38100" dist="38100" dir="2700000" algn="tl">
                    <a:srgbClr val="000000">
                      <a:alpha val="43137"/>
                    </a:srgbClr>
                  </a:outerShdw>
                </a:effectLst>
              </a:rPr>
              <a:t>members</a:t>
            </a:r>
            <a:r>
              <a:rPr lang="fr-FR" sz="2800" b="1" cap="none" dirty="0" smtClean="0">
                <a:solidFill>
                  <a:srgbClr val="FF0000"/>
                </a:solidFill>
                <a:effectLst>
                  <a:outerShdw blurRad="38100" dist="38100" dir="2700000" algn="tl">
                    <a:srgbClr val="000000">
                      <a:alpha val="43137"/>
                    </a:srgbClr>
                  </a:outerShdw>
                </a:effectLst>
              </a:rPr>
              <a:t> &amp; </a:t>
            </a:r>
            <a:r>
              <a:rPr lang="fr-FR" sz="2800" b="1" cap="none" dirty="0" err="1" smtClean="0">
                <a:solidFill>
                  <a:srgbClr val="FF0000"/>
                </a:solidFill>
                <a:effectLst>
                  <a:outerShdw blurRad="38100" dist="38100" dir="2700000" algn="tl">
                    <a:srgbClr val="000000">
                      <a:alpha val="43137"/>
                    </a:srgbClr>
                  </a:outerShdw>
                </a:effectLst>
              </a:rPr>
              <a:t>secondary</a:t>
            </a:r>
            <a:r>
              <a:rPr lang="fr-FR" sz="2800" b="1" cap="none" dirty="0" smtClean="0">
                <a:solidFill>
                  <a:srgbClr val="FF0000"/>
                </a:solidFill>
                <a:effectLst>
                  <a:outerShdw blurRad="38100" dist="38100" dir="2700000" algn="tl">
                    <a:srgbClr val="000000">
                      <a:alpha val="43137"/>
                    </a:srgbClr>
                  </a:outerShdw>
                </a:effectLst>
              </a:rPr>
              <a:t> </a:t>
            </a:r>
            <a:r>
              <a:rPr lang="fr-FR" sz="2800" b="1" cap="none" dirty="0" err="1" smtClean="0">
                <a:solidFill>
                  <a:srgbClr val="FF0000"/>
                </a:solidFill>
                <a:effectLst>
                  <a:outerShdw blurRad="38100" dist="38100" dir="2700000" algn="tl">
                    <a:srgbClr val="000000">
                      <a:alpha val="43137"/>
                    </a:srgbClr>
                  </a:outerShdw>
                </a:effectLst>
              </a:rPr>
              <a:t>proposers</a:t>
            </a:r>
            <a:r>
              <a:rPr lang="fr-FR" sz="2800" b="1" cap="none" dirty="0" smtClean="0">
                <a:solidFill>
                  <a:srgbClr val="FF0000"/>
                </a:solidFill>
                <a:effectLst>
                  <a:outerShdw blurRad="38100" dist="38100" dir="2700000" algn="tl">
                    <a:srgbClr val="000000">
                      <a:alpha val="43137"/>
                    </a:srgbClr>
                  </a:outerShdw>
                </a:effectLst>
              </a:rPr>
              <a:t> to </a:t>
            </a:r>
            <a:r>
              <a:rPr lang="fr-FR" sz="2800" b="1" cap="none" dirty="0" err="1" smtClean="0">
                <a:solidFill>
                  <a:srgbClr val="FF0000"/>
                </a:solidFill>
                <a:effectLst>
                  <a:outerShdw blurRad="38100" dist="38100" dir="2700000" algn="tl">
                    <a:srgbClr val="000000">
                      <a:alpha val="43137"/>
                    </a:srgbClr>
                  </a:outerShdw>
                </a:effectLst>
              </a:rPr>
              <a:t>become</a:t>
            </a:r>
            <a:r>
              <a:rPr lang="fr-FR" sz="2800" b="1" cap="none" dirty="0" smtClean="0">
                <a:solidFill>
                  <a:srgbClr val="FF0000"/>
                </a:solidFill>
                <a:effectLst>
                  <a:outerShdw blurRad="38100" dist="38100" dir="2700000" algn="tl">
                    <a:srgbClr val="000000">
                      <a:alpha val="43137"/>
                    </a:srgbClr>
                  </a:outerShdw>
                </a:effectLst>
              </a:rPr>
              <a:t> </a:t>
            </a:r>
            <a:r>
              <a:rPr lang="fr-FR" sz="2800" b="1" cap="none" dirty="0" err="1" smtClean="0">
                <a:solidFill>
                  <a:srgbClr val="FF0000"/>
                </a:solidFill>
                <a:effectLst>
                  <a:outerShdw blurRad="38100" dist="38100" dir="2700000" algn="tl">
                    <a:srgbClr val="000000">
                      <a:alpha val="43137"/>
                    </a:srgbClr>
                  </a:outerShdw>
                </a:effectLst>
              </a:rPr>
              <a:t>Core</a:t>
            </a:r>
            <a:r>
              <a:rPr lang="fr-FR" sz="2800" b="1" cap="none" dirty="0" smtClean="0">
                <a:solidFill>
                  <a:srgbClr val="FF0000"/>
                </a:solidFill>
                <a:effectLst>
                  <a:outerShdw blurRad="38100" dist="38100" dir="2700000" algn="tl">
                    <a:srgbClr val="000000">
                      <a:alpha val="43137"/>
                    </a:srgbClr>
                  </a:outerShdw>
                </a:effectLst>
              </a:rPr>
              <a:t> Group </a:t>
            </a:r>
            <a:r>
              <a:rPr lang="fr-FR" sz="2800" b="1" cap="none" dirty="0" err="1" smtClean="0">
                <a:solidFill>
                  <a:srgbClr val="FF0000"/>
                </a:solidFill>
                <a:effectLst>
                  <a:outerShdw blurRad="38100" dist="38100" dir="2700000" algn="tl">
                    <a:srgbClr val="000000">
                      <a:alpha val="43137"/>
                    </a:srgbClr>
                  </a:outerShdw>
                </a:effectLst>
              </a:rPr>
              <a:t>members</a:t>
            </a:r>
            <a:r>
              <a:rPr lang="fr-FR" sz="2800" b="1" cap="none" dirty="0" smtClean="0">
                <a:solidFill>
                  <a:srgbClr val="FF0000"/>
                </a:solidFill>
                <a:effectLst>
                  <a:outerShdw blurRad="38100" dist="38100" dir="2700000" algn="tl">
                    <a:srgbClr val="000000">
                      <a:alpha val="43137"/>
                    </a:srgbClr>
                  </a:outerShdw>
                </a:effectLst>
              </a:rPr>
              <a:t> and lead </a:t>
            </a:r>
            <a:r>
              <a:rPr lang="fr-FR" sz="2800" b="1" cap="none" dirty="0" smtClean="0">
                <a:solidFill>
                  <a:srgbClr val="FF0000"/>
                </a:solidFill>
                <a:effectLst>
                  <a:outerShdw blurRad="38100" dist="38100" dir="2700000" algn="tl">
                    <a:srgbClr val="000000">
                      <a:alpha val="43137"/>
                    </a:srgbClr>
                  </a:outerShdw>
                </a:effectLst>
                <a:sym typeface="Wingdings" panose="05000000000000000000" pitchFamily="2" charset="2"/>
              </a:rPr>
              <a:t> </a:t>
            </a:r>
            <a:r>
              <a:rPr lang="fr-FR" sz="2800" b="1" cap="none" dirty="0" err="1" smtClean="0">
                <a:solidFill>
                  <a:srgbClr val="FF0000"/>
                </a:solidFill>
                <a:effectLst>
                  <a:outerShdw blurRad="38100" dist="38100" dir="2700000" algn="tl">
                    <a:srgbClr val="000000">
                      <a:alpha val="43137"/>
                    </a:srgbClr>
                  </a:outerShdw>
                </a:effectLst>
                <a:sym typeface="Wingdings" panose="05000000000000000000" pitchFamily="2" charset="2"/>
              </a:rPr>
              <a:t>signup</a:t>
            </a:r>
            <a:r>
              <a:rPr lang="fr-FR" sz="2800" b="1" cap="none" dirty="0" smtClean="0">
                <a:solidFill>
                  <a:srgbClr val="FF0000"/>
                </a:solidFill>
                <a:effectLst>
                  <a:outerShdw blurRad="38100" dist="38100" dir="2700000" algn="tl">
                    <a:srgbClr val="000000">
                      <a:alpha val="43137"/>
                    </a:srgbClr>
                  </a:outerShdw>
                </a:effectLst>
                <a:sym typeface="Wingdings" panose="05000000000000000000" pitchFamily="2" charset="2"/>
              </a:rPr>
              <a:t> </a:t>
            </a:r>
            <a:r>
              <a:rPr lang="fr-FR" sz="2800" b="1" cap="none" dirty="0" err="1" smtClean="0">
                <a:solidFill>
                  <a:srgbClr val="FF0000"/>
                </a:solidFill>
                <a:effectLst>
                  <a:outerShdw blurRad="38100" dist="38100" dir="2700000" algn="tl">
                    <a:srgbClr val="000000">
                      <a:alpha val="43137"/>
                    </a:srgbClr>
                  </a:outerShdw>
                </a:effectLst>
                <a:sym typeface="Wingdings" panose="05000000000000000000" pitchFamily="2" charset="2"/>
              </a:rPr>
              <a:t>sheet</a:t>
            </a:r>
            <a:r>
              <a:rPr lang="fr-FR" sz="2800" b="1" cap="none" dirty="0" smtClean="0">
                <a:solidFill>
                  <a:srgbClr val="FF0000"/>
                </a:solidFill>
                <a:effectLst>
                  <a:outerShdw blurRad="38100" dist="38100" dir="2700000" algn="tl">
                    <a:srgbClr val="000000">
                      <a:alpha val="43137"/>
                    </a:srgbClr>
                  </a:outerShdw>
                </a:effectLst>
                <a:sym typeface="Wingdings" panose="05000000000000000000" pitchFamily="2" charset="2"/>
              </a:rPr>
              <a:t> </a:t>
            </a:r>
            <a:r>
              <a:rPr lang="fr-FR" sz="2800" b="1" cap="none" dirty="0" err="1" smtClean="0">
                <a:solidFill>
                  <a:srgbClr val="FF0000"/>
                </a:solidFill>
                <a:effectLst>
                  <a:outerShdw blurRad="38100" dist="38100" dir="2700000" algn="tl">
                    <a:srgbClr val="000000">
                      <a:alpha val="43137"/>
                    </a:srgbClr>
                  </a:outerShdw>
                </a:effectLst>
                <a:sym typeface="Wingdings" panose="05000000000000000000" pitchFamily="2" charset="2"/>
              </a:rPr>
              <a:t>available</a:t>
            </a:r>
            <a:r>
              <a:rPr lang="fr-FR" sz="2800" b="1" cap="none" dirty="0" smtClean="0">
                <a:solidFill>
                  <a:srgbClr val="FF0000"/>
                </a:solidFill>
                <a:effectLst>
                  <a:outerShdw blurRad="38100" dist="38100" dir="2700000" algn="tl">
                    <a:srgbClr val="000000">
                      <a:alpha val="43137"/>
                    </a:srgbClr>
                  </a:outerShdw>
                </a:effectLst>
              </a:rPr>
              <a:t>!</a:t>
            </a:r>
            <a:endParaRPr lang="en-US" sz="2800" b="1" cap="none"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179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en-US" smtClean="0"/>
              <a:t>Brussels, Belgium</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pPr/>
              <a:t>16</a:t>
            </a:fld>
            <a:endParaRPr lang="en-US" dirty="0"/>
          </a:p>
        </p:txBody>
      </p:sp>
      <p:sp>
        <p:nvSpPr>
          <p:cNvPr id="7" name="Espace réservé de la date 6"/>
          <p:cNvSpPr>
            <a:spLocks noGrp="1"/>
          </p:cNvSpPr>
          <p:nvPr>
            <p:ph type="dt" sz="half" idx="10"/>
          </p:nvPr>
        </p:nvSpPr>
        <p:spPr/>
        <p:txBody>
          <a:bodyPr/>
          <a:lstStyle/>
          <a:p>
            <a:r>
              <a:rPr lang="en-US" smtClean="0"/>
              <a:t>03/10/2023</a:t>
            </a:r>
            <a:endParaRPr lang="en-US" dirty="0"/>
          </a:p>
        </p:txBody>
      </p:sp>
      <p:sp>
        <p:nvSpPr>
          <p:cNvPr id="16" name="Title 36">
            <a:extLst>
              <a:ext uri="{FF2B5EF4-FFF2-40B4-BE49-F238E27FC236}">
                <a16:creationId xmlns:a16="http://schemas.microsoft.com/office/drawing/2014/main" id="{DD48C8EC-56C5-4A2A-BB21-811BC510040A}"/>
              </a:ext>
            </a:extLst>
          </p:cNvPr>
          <p:cNvSpPr txBox="1">
            <a:spLocks/>
          </p:cNvSpPr>
          <p:nvPr/>
        </p:nvSpPr>
        <p:spPr>
          <a:xfrm>
            <a:off x="1887960" y="5019801"/>
            <a:ext cx="8399040" cy="978408"/>
          </a:xfrm>
          <a:prstGeom prst="rect">
            <a:avLst/>
          </a:prstGeom>
          <a:noFill/>
        </p:spPr>
        <p:txBody>
          <a:bodyPr anchor="ctr"/>
          <a:lstStyle>
            <a:lvl1pPr algn="l" defTabSz="914400" rtl="0" eaLnBrk="1" latinLnBrk="0" hangingPunct="1">
              <a:lnSpc>
                <a:spcPct val="90000"/>
              </a:lnSpc>
              <a:spcBef>
                <a:spcPct val="0"/>
              </a:spcBef>
              <a:buNone/>
              <a:defRPr sz="3200" kern="1200" cap="all" spc="200" baseline="0">
                <a:solidFill>
                  <a:schemeClr val="accent4"/>
                </a:solidFill>
                <a:latin typeface="+mj-lt"/>
                <a:ea typeface="+mj-ea"/>
                <a:cs typeface="+mj-cs"/>
              </a:defRPr>
            </a:lvl1pPr>
          </a:lstStyle>
          <a:p>
            <a:pPr algn="ctr">
              <a:lnSpc>
                <a:spcPct val="150000"/>
              </a:lnSpc>
            </a:pPr>
            <a:r>
              <a:rPr lang="en-US" b="1" cap="none" dirty="0" smtClean="0">
                <a:solidFill>
                  <a:srgbClr val="FF0000"/>
                </a:solidFill>
                <a:effectLst>
                  <a:outerShdw blurRad="38100" dist="38100" dir="2700000" algn="tl">
                    <a:srgbClr val="000000">
                      <a:alpha val="43137"/>
                    </a:srgbClr>
                  </a:outerShdw>
                </a:effectLst>
              </a:rPr>
              <a:t>EU-MACE’s network 				will naturally prove its added value</a:t>
            </a:r>
            <a:endParaRPr lang="en-US" b="1" cap="none" dirty="0">
              <a:solidFill>
                <a:srgbClr val="FF0000"/>
              </a:solidFill>
              <a:effectLst>
                <a:outerShdw blurRad="38100" dist="38100" dir="2700000" algn="tl">
                  <a:srgbClr val="000000">
                    <a:alpha val="43137"/>
                  </a:srgbClr>
                </a:outerShdw>
              </a:effectLst>
            </a:endParaRPr>
          </a:p>
        </p:txBody>
      </p:sp>
      <p:sp>
        <p:nvSpPr>
          <p:cNvPr id="14" name="Rectangle 13"/>
          <p:cNvSpPr/>
          <p:nvPr/>
        </p:nvSpPr>
        <p:spPr>
          <a:xfrm>
            <a:off x="313900" y="1891472"/>
            <a:ext cx="11410740" cy="1131528"/>
          </a:xfrm>
          <a:prstGeom prst="rect">
            <a:avLst/>
          </a:prstGeom>
        </p:spPr>
        <p:txBody>
          <a:bodyPr wrap="square">
            <a:spAutoFit/>
          </a:bodyPr>
          <a:lstStyle/>
          <a:p>
            <a:pPr>
              <a:lnSpc>
                <a:spcPct val="150000"/>
              </a:lnSpc>
            </a:pPr>
            <a:r>
              <a:rPr lang="en-US" sz="2400" i="1" dirty="0" smtClean="0">
                <a:solidFill>
                  <a:srgbClr val="333333"/>
                </a:solidFill>
                <a:effectLst>
                  <a:outerShdw blurRad="38100" dist="38100" dir="2700000" algn="tl">
                    <a:srgbClr val="000000">
                      <a:alpha val="43137"/>
                    </a:srgbClr>
                  </a:outerShdw>
                </a:effectLst>
              </a:rPr>
              <a:t>…. the </a:t>
            </a:r>
            <a:r>
              <a:rPr lang="en-US" sz="2400" i="1" dirty="0">
                <a:solidFill>
                  <a:srgbClr val="333333"/>
                </a:solidFill>
                <a:effectLst>
                  <a:outerShdw blurRad="38100" dist="38100" dir="2700000" algn="tl">
                    <a:srgbClr val="000000">
                      <a:alpha val="43137"/>
                    </a:srgbClr>
                  </a:outerShdw>
                </a:effectLst>
              </a:rPr>
              <a:t>proposal fails at identifying </a:t>
            </a:r>
            <a:r>
              <a:rPr lang="en-US" sz="2400" i="1" dirty="0" smtClean="0">
                <a:solidFill>
                  <a:srgbClr val="333333"/>
                </a:solidFill>
                <a:effectLst>
                  <a:outerShdw blurRad="38100" dist="38100" dir="2700000" algn="tl">
                    <a:srgbClr val="000000">
                      <a:alpha val="43137"/>
                    </a:srgbClr>
                  </a:outerShdw>
                </a:effectLst>
              </a:rPr>
              <a:t>the added </a:t>
            </a:r>
            <a:r>
              <a:rPr lang="en-US" sz="2400" i="1" dirty="0">
                <a:solidFill>
                  <a:srgbClr val="333333"/>
                </a:solidFill>
                <a:effectLst>
                  <a:outerShdw blurRad="38100" dist="38100" dir="2700000" algn="tl">
                    <a:srgbClr val="000000">
                      <a:alpha val="43137"/>
                    </a:srgbClr>
                  </a:outerShdw>
                </a:effectLst>
              </a:rPr>
              <a:t>value that EU-MACE will bring as compared to these already active initiatives</a:t>
            </a:r>
            <a:endParaRPr lang="en-US" sz="2400" dirty="0">
              <a:effectLst>
                <a:outerShdw blurRad="38100" dist="38100" dir="2700000" algn="tl">
                  <a:srgbClr val="000000">
                    <a:alpha val="43137"/>
                  </a:srgbClr>
                </a:outerShdw>
              </a:effectLst>
            </a:endParaRPr>
          </a:p>
        </p:txBody>
      </p:sp>
      <p:sp>
        <p:nvSpPr>
          <p:cNvPr id="20" name="Title 36">
            <a:extLst>
              <a:ext uri="{FF2B5EF4-FFF2-40B4-BE49-F238E27FC236}">
                <a16:creationId xmlns:a16="http://schemas.microsoft.com/office/drawing/2014/main" id="{DD48C8EC-56C5-4A2A-BB21-811BC510040A}"/>
              </a:ext>
            </a:extLst>
          </p:cNvPr>
          <p:cNvSpPr txBox="1">
            <a:spLocks/>
          </p:cNvSpPr>
          <p:nvPr/>
        </p:nvSpPr>
        <p:spPr>
          <a:xfrm>
            <a:off x="313900" y="499721"/>
            <a:ext cx="3097320" cy="978408"/>
          </a:xfrm>
          <a:prstGeom prst="rect">
            <a:avLst/>
          </a:prstGeom>
          <a:noFill/>
        </p:spPr>
        <p:txBody>
          <a:bodyPr anchor="ctr"/>
          <a:lstStyle>
            <a:lvl1pPr algn="l" defTabSz="914400" rtl="0" eaLnBrk="1" latinLnBrk="0" hangingPunct="1">
              <a:lnSpc>
                <a:spcPct val="90000"/>
              </a:lnSpc>
              <a:spcBef>
                <a:spcPct val="0"/>
              </a:spcBef>
              <a:buNone/>
              <a:defRPr sz="3200" kern="1200" cap="all" spc="200" baseline="0">
                <a:solidFill>
                  <a:schemeClr val="accent4"/>
                </a:solidFill>
                <a:latin typeface="+mj-lt"/>
                <a:ea typeface="+mj-ea"/>
                <a:cs typeface="+mj-cs"/>
              </a:defRPr>
            </a:lvl1pPr>
          </a:lstStyle>
          <a:p>
            <a:r>
              <a:rPr lang="en-US" b="1" dirty="0" smtClean="0">
                <a:effectLst>
                  <a:outerShdw blurRad="38100" dist="38100" dir="2700000" algn="tl">
                    <a:srgbClr val="000000">
                      <a:alpha val="43137"/>
                    </a:srgbClr>
                  </a:outerShdw>
                </a:effectLst>
              </a:rPr>
              <a:t>Lastly, from evaluation…</a:t>
            </a:r>
            <a:endParaRPr lang="en-US" b="1" dirty="0">
              <a:effectLst>
                <a:outerShdw blurRad="38100" dist="38100" dir="2700000" algn="tl">
                  <a:srgbClr val="000000">
                    <a:alpha val="43137"/>
                  </a:srgbClr>
                </a:outerShdw>
              </a:effectLst>
            </a:endParaRPr>
          </a:p>
        </p:txBody>
      </p:sp>
      <p:pic>
        <p:nvPicPr>
          <p:cNvPr id="12" name="Image 11"/>
          <p:cNvPicPr>
            <a:picLocks noChangeAspect="1"/>
          </p:cNvPicPr>
          <p:nvPr/>
        </p:nvPicPr>
        <p:blipFill rotWithShape="1">
          <a:blip r:embed="rId2"/>
          <a:srcRect l="4027" b="2141"/>
          <a:stretch/>
        </p:blipFill>
        <p:spPr>
          <a:xfrm>
            <a:off x="6019270" y="2647175"/>
            <a:ext cx="3049548" cy="2992892"/>
          </a:xfrm>
          <a:prstGeom prst="rect">
            <a:avLst/>
          </a:prstGeom>
        </p:spPr>
      </p:pic>
    </p:spTree>
    <p:extLst>
      <p:ext uri="{BB962C8B-B14F-4D97-AF65-F5344CB8AC3E}">
        <p14:creationId xmlns:p14="http://schemas.microsoft.com/office/powerpoint/2010/main" val="218374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1401580" y="942423"/>
            <a:ext cx="4694420" cy="1124392"/>
          </a:xfrm>
        </p:spPr>
        <p:txBody>
          <a:bodyPr/>
          <a:lstStyle/>
          <a:p>
            <a:r>
              <a:rPr lang="en-US" dirty="0" smtClean="0"/>
              <a:t>Outline</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48586" y="2228267"/>
            <a:ext cx="9562214" cy="4416373"/>
          </a:xfrm>
        </p:spPr>
        <p:txBody>
          <a:bodyPr/>
          <a:lstStyle/>
          <a:p>
            <a:pPr marL="342900" lvl="0" indent="-342900">
              <a:lnSpc>
                <a:spcPct val="150000"/>
              </a:lnSpc>
              <a:buFont typeface="Arial" panose="020B0604020202020204" pitchFamily="34" charset="0"/>
              <a:buChar char="•"/>
            </a:pPr>
            <a:r>
              <a:rPr lang="en-GB" dirty="0" smtClean="0"/>
              <a:t>Action </a:t>
            </a:r>
            <a:r>
              <a:rPr lang="en-GB" dirty="0"/>
              <a:t>Structure proposal (</a:t>
            </a:r>
            <a:r>
              <a:rPr lang="en-GB" dirty="0" smtClean="0"/>
              <a:t>Tasks, subtasks</a:t>
            </a:r>
            <a:r>
              <a:rPr lang="en-GB" dirty="0"/>
              <a:t>, committees, etc.) </a:t>
            </a:r>
            <a:endParaRPr lang="en-US" dirty="0"/>
          </a:p>
          <a:p>
            <a:pPr marL="342900" lvl="0" indent="-342900">
              <a:lnSpc>
                <a:spcPct val="150000"/>
              </a:lnSpc>
              <a:buFont typeface="Arial" panose="020B0604020202020204" pitchFamily="34" charset="0"/>
              <a:buChar char="•"/>
            </a:pPr>
            <a:r>
              <a:rPr lang="en-GB" dirty="0"/>
              <a:t>Leadership positions </a:t>
            </a:r>
            <a:r>
              <a:rPr lang="en-GB" dirty="0" smtClean="0"/>
              <a:t>proposal </a:t>
            </a:r>
            <a:endParaRPr lang="en-US" dirty="0"/>
          </a:p>
          <a:p>
            <a:pPr marL="342900" lvl="0" indent="-342900">
              <a:lnSpc>
                <a:spcPct val="150000"/>
              </a:lnSpc>
              <a:buFont typeface="Arial" panose="020B0604020202020204" pitchFamily="34" charset="0"/>
              <a:buChar char="•"/>
            </a:pPr>
            <a:r>
              <a:rPr lang="en-GB" dirty="0"/>
              <a:t>Core Group and mandates proposal</a:t>
            </a:r>
            <a:endParaRPr lang="en-US" dirty="0"/>
          </a:p>
          <a:p>
            <a:pPr marL="342900" lvl="0" indent="-342900">
              <a:lnSpc>
                <a:spcPct val="150000"/>
              </a:lnSpc>
              <a:buFont typeface="Arial" panose="020B0604020202020204" pitchFamily="34" charset="0"/>
              <a:buChar char="•"/>
            </a:pPr>
            <a:r>
              <a:rPr lang="en-GB" dirty="0"/>
              <a:t>Proposal for WBP (Grant Period goals, budget allocation to activities) </a:t>
            </a:r>
            <a:endParaRPr lang="en-US" dirty="0"/>
          </a:p>
          <a:p>
            <a:pPr marL="342900" lvl="0" indent="-342900">
              <a:lnSpc>
                <a:spcPct val="150000"/>
              </a:lnSpc>
              <a:buFont typeface="Arial" panose="020B0604020202020204" pitchFamily="34" charset="0"/>
              <a:buChar char="•"/>
            </a:pPr>
            <a:r>
              <a:rPr lang="en-GB" dirty="0" smtClean="0"/>
              <a:t>Next </a:t>
            </a:r>
            <a:r>
              <a:rPr lang="en-GB" dirty="0"/>
              <a:t>MC Meeting (dates/locations) </a:t>
            </a:r>
            <a:r>
              <a:rPr lang="en-GB" dirty="0" smtClean="0"/>
              <a:t>proposal</a:t>
            </a:r>
            <a:endParaRPr lang="en-US" dirty="0"/>
          </a:p>
          <a:p>
            <a:pPr marL="342900" lvl="0" indent="-342900">
              <a:lnSpc>
                <a:spcPct val="150000"/>
              </a:lnSpc>
              <a:buFont typeface="Arial" panose="020B0604020202020204" pitchFamily="34" charset="0"/>
              <a:buChar char="•"/>
            </a:pPr>
            <a:r>
              <a:rPr lang="fr-FR" dirty="0" smtClean="0"/>
              <a:t>EU-MACE </a:t>
            </a:r>
            <a:r>
              <a:rPr lang="fr-FR" dirty="0" err="1" smtClean="0"/>
              <a:t>other</a:t>
            </a:r>
            <a:r>
              <a:rPr lang="fr-FR" dirty="0" smtClean="0"/>
              <a:t> </a:t>
            </a:r>
            <a:r>
              <a:rPr lang="fr-FR" dirty="0" err="1" smtClean="0"/>
              <a:t>operational</a:t>
            </a:r>
            <a:r>
              <a:rPr lang="fr-FR" dirty="0" smtClean="0"/>
              <a:t> </a:t>
            </a:r>
            <a:r>
              <a:rPr lang="fr-FR" dirty="0" err="1" smtClean="0"/>
              <a:t>rules</a:t>
            </a:r>
            <a:r>
              <a:rPr lang="fr-FR" dirty="0" smtClean="0"/>
              <a:t>: </a:t>
            </a:r>
            <a:r>
              <a:rPr lang="fr-FR" dirty="0" err="1" smtClean="0"/>
              <a:t>proposal</a:t>
            </a:r>
            <a:endParaRPr lang="en-US" dirty="0"/>
          </a:p>
          <a:p>
            <a:pPr>
              <a:lnSpc>
                <a:spcPct val="150000"/>
              </a:lnSpc>
            </a:pPr>
            <a:endParaRPr lang="en-US" dirty="0"/>
          </a:p>
        </p:txBody>
      </p:sp>
      <p:sp>
        <p:nvSpPr>
          <p:cNvPr id="5" name="Espace réservé du pied de page 4"/>
          <p:cNvSpPr>
            <a:spLocks noGrp="1"/>
          </p:cNvSpPr>
          <p:nvPr>
            <p:ph type="ftr" sz="quarter" idx="11"/>
          </p:nvPr>
        </p:nvSpPr>
        <p:spPr/>
        <p:txBody>
          <a:bodyPr/>
          <a:lstStyle/>
          <a:p>
            <a:r>
              <a:rPr lang="en-US" smtClean="0"/>
              <a:t>Brussels, Belgium</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2</a:t>
            </a:fld>
            <a:endParaRPr lang="en-US" dirty="0"/>
          </a:p>
        </p:txBody>
      </p:sp>
      <p:sp>
        <p:nvSpPr>
          <p:cNvPr id="10" name="Espace réservé de la date 9"/>
          <p:cNvSpPr>
            <a:spLocks noGrp="1"/>
          </p:cNvSpPr>
          <p:nvPr>
            <p:ph type="dt" sz="half" idx="10"/>
          </p:nvPr>
        </p:nvSpPr>
        <p:spPr/>
        <p:txBody>
          <a:bodyPr/>
          <a:lstStyle/>
          <a:p>
            <a:r>
              <a:rPr lang="en-US" smtClean="0"/>
              <a:t>03/10/2023</a:t>
            </a:r>
            <a:endParaRPr lang="en-US" dirty="0"/>
          </a:p>
        </p:txBody>
      </p:sp>
    </p:spTree>
    <p:extLst>
      <p:ext uri="{BB962C8B-B14F-4D97-AF65-F5344CB8AC3E}">
        <p14:creationId xmlns:p14="http://schemas.microsoft.com/office/powerpoint/2010/main" val="206004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General Action structure</a:t>
            </a:r>
            <a:endParaRPr lang="en-US" b="1" dirty="0"/>
          </a:p>
        </p:txBody>
      </p:sp>
      <p:sp>
        <p:nvSpPr>
          <p:cNvPr id="3" name="Espace réservé de la date 2"/>
          <p:cNvSpPr>
            <a:spLocks noGrp="1"/>
          </p:cNvSpPr>
          <p:nvPr>
            <p:ph type="dt" sz="half" idx="10"/>
          </p:nvPr>
        </p:nvSpPr>
        <p:spPr/>
        <p:txBody>
          <a:bodyPr/>
          <a:lstStyle/>
          <a:p>
            <a:r>
              <a:rPr lang="en-US" b="1" smtClean="0"/>
              <a:t>03/10/2023</a:t>
            </a:r>
            <a:endParaRPr lang="en-US" b="1" dirty="0"/>
          </a:p>
        </p:txBody>
      </p:sp>
      <p:sp>
        <p:nvSpPr>
          <p:cNvPr id="4" name="Espace réservé du pied de page 3"/>
          <p:cNvSpPr>
            <a:spLocks noGrp="1"/>
          </p:cNvSpPr>
          <p:nvPr>
            <p:ph type="ftr" sz="quarter" idx="11"/>
          </p:nvPr>
        </p:nvSpPr>
        <p:spPr/>
        <p:txBody>
          <a:bodyPr/>
          <a:lstStyle/>
          <a:p>
            <a:r>
              <a:rPr lang="en-US" b="1" smtClean="0"/>
              <a:t>Brussels, Belgium</a:t>
            </a:r>
            <a:endParaRPr lang="en-US" b="1" dirty="0"/>
          </a:p>
        </p:txBody>
      </p:sp>
      <p:sp>
        <p:nvSpPr>
          <p:cNvPr id="5" name="Espace réservé du numéro de diapositive 4"/>
          <p:cNvSpPr>
            <a:spLocks noGrp="1"/>
          </p:cNvSpPr>
          <p:nvPr>
            <p:ph type="sldNum" sz="quarter" idx="12"/>
          </p:nvPr>
        </p:nvSpPr>
        <p:spPr/>
        <p:txBody>
          <a:bodyPr/>
          <a:lstStyle/>
          <a:p>
            <a:fld id="{F91729D4-A164-47A3-830D-E792BCE699E4}" type="slidenum">
              <a:rPr lang="en-US" b="1" smtClean="0"/>
              <a:t>3</a:t>
            </a:fld>
            <a:endParaRPr lang="en-US" b="1" dirty="0"/>
          </a:p>
        </p:txBody>
      </p:sp>
      <p:grpSp>
        <p:nvGrpSpPr>
          <p:cNvPr id="37" name="Groupe 36"/>
          <p:cNvGrpSpPr/>
          <p:nvPr/>
        </p:nvGrpSpPr>
        <p:grpSpPr>
          <a:xfrm>
            <a:off x="1568376" y="1323379"/>
            <a:ext cx="8813429" cy="3564865"/>
            <a:chOff x="247576" y="1546899"/>
            <a:chExt cx="8813429" cy="3564865"/>
          </a:xfrm>
        </p:grpSpPr>
        <p:sp>
          <p:nvSpPr>
            <p:cNvPr id="8" name="Rounded Rectangle 35">
              <a:extLst>
                <a:ext uri="{FF2B5EF4-FFF2-40B4-BE49-F238E27FC236}">
                  <a16:creationId xmlns:a16="http://schemas.microsoft.com/office/drawing/2014/main" id="{7B3F4E4C-2878-472C-B5FB-D81817853162}"/>
                </a:ext>
              </a:extLst>
            </p:cNvPr>
            <p:cNvSpPr/>
            <p:nvPr/>
          </p:nvSpPr>
          <p:spPr bwMode="auto">
            <a:xfrm>
              <a:off x="6509393" y="1683429"/>
              <a:ext cx="2520000" cy="576000"/>
            </a:xfrm>
            <a:prstGeom prst="rect">
              <a:avLst/>
            </a:prstGeom>
            <a:solidFill>
              <a:schemeClr val="accent1"/>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defTabSz="685826">
                <a:defRPr/>
              </a:pPr>
              <a:r>
                <a:rPr lang="en-GB" b="1">
                  <a:solidFill>
                    <a:prstClr val="white"/>
                  </a:solidFill>
                </a:rPr>
                <a:t>GRANT HOLDER (GH)</a:t>
              </a:r>
            </a:p>
          </p:txBody>
        </p:sp>
        <p:sp>
          <p:nvSpPr>
            <p:cNvPr id="9" name="TextBox 41">
              <a:extLst>
                <a:ext uri="{FF2B5EF4-FFF2-40B4-BE49-F238E27FC236}">
                  <a16:creationId xmlns:a16="http://schemas.microsoft.com/office/drawing/2014/main" id="{4747F98B-6671-438C-9ADE-1033D0015206}"/>
                </a:ext>
              </a:extLst>
            </p:cNvPr>
            <p:cNvSpPr txBox="1"/>
            <p:nvPr/>
          </p:nvSpPr>
          <p:spPr>
            <a:xfrm>
              <a:off x="247576" y="1546899"/>
              <a:ext cx="1370888" cy="507831"/>
            </a:xfrm>
            <a:prstGeom prst="rect">
              <a:avLst/>
            </a:prstGeom>
            <a:noFill/>
          </p:spPr>
          <p:txBody>
            <a:bodyPr wrap="none" rtlCol="0">
              <a:spAutoFit/>
            </a:bodyPr>
            <a:lstStyle/>
            <a:p>
              <a:pPr algn="r" defTabSz="685826">
                <a:lnSpc>
                  <a:spcPct val="150000"/>
                </a:lnSpc>
                <a:defRPr/>
              </a:pPr>
              <a:r>
                <a:rPr lang="en-GB" b="1" dirty="0">
                  <a:solidFill>
                    <a:srgbClr val="FF7958"/>
                  </a:solidFill>
                </a:rPr>
                <a:t>Action Chair</a:t>
              </a:r>
            </a:p>
          </p:txBody>
        </p:sp>
        <p:sp>
          <p:nvSpPr>
            <p:cNvPr id="10" name="TextBox 42">
              <a:extLst>
                <a:ext uri="{FF2B5EF4-FFF2-40B4-BE49-F238E27FC236}">
                  <a16:creationId xmlns:a16="http://schemas.microsoft.com/office/drawing/2014/main" id="{C88AB0C8-38B6-4176-8060-E778B3C1D18C}"/>
                </a:ext>
              </a:extLst>
            </p:cNvPr>
            <p:cNvSpPr txBox="1"/>
            <p:nvPr/>
          </p:nvSpPr>
          <p:spPr>
            <a:xfrm>
              <a:off x="405814" y="1923281"/>
              <a:ext cx="1188146" cy="369332"/>
            </a:xfrm>
            <a:prstGeom prst="rect">
              <a:avLst/>
            </a:prstGeom>
            <a:noFill/>
          </p:spPr>
          <p:txBody>
            <a:bodyPr wrap="none" rtlCol="0">
              <a:spAutoFit/>
            </a:bodyPr>
            <a:lstStyle/>
            <a:p>
              <a:pPr algn="r" defTabSz="685826">
                <a:defRPr/>
              </a:pPr>
              <a:r>
                <a:rPr lang="en-GB" b="1" dirty="0">
                  <a:solidFill>
                    <a:srgbClr val="FF7958"/>
                  </a:solidFill>
                </a:rPr>
                <a:t>Vice-Chair</a:t>
              </a:r>
            </a:p>
          </p:txBody>
        </p:sp>
        <p:cxnSp>
          <p:nvCxnSpPr>
            <p:cNvPr id="11" name="Straight Connector 44">
              <a:extLst>
                <a:ext uri="{FF2B5EF4-FFF2-40B4-BE49-F238E27FC236}">
                  <a16:creationId xmlns:a16="http://schemas.microsoft.com/office/drawing/2014/main" id="{66B19F88-2560-4FC2-A5B3-D8D3146197D8}"/>
                </a:ext>
              </a:extLst>
            </p:cNvPr>
            <p:cNvCxnSpPr>
              <a:cxnSpLocks/>
              <a:stCxn id="27" idx="3"/>
              <a:endCxn id="8" idx="1"/>
            </p:cNvCxnSpPr>
            <p:nvPr/>
          </p:nvCxnSpPr>
          <p:spPr>
            <a:xfrm>
              <a:off x="5578464" y="1971429"/>
              <a:ext cx="930929"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TextBox 45">
              <a:extLst>
                <a:ext uri="{FF2B5EF4-FFF2-40B4-BE49-F238E27FC236}">
                  <a16:creationId xmlns:a16="http://schemas.microsoft.com/office/drawing/2014/main" id="{508B3CA3-49DD-4327-8B1D-B217E1334A52}"/>
                </a:ext>
              </a:extLst>
            </p:cNvPr>
            <p:cNvSpPr txBox="1"/>
            <p:nvPr/>
          </p:nvSpPr>
          <p:spPr>
            <a:xfrm>
              <a:off x="6863618" y="2276121"/>
              <a:ext cx="1802288" cy="369332"/>
            </a:xfrm>
            <a:prstGeom prst="rect">
              <a:avLst/>
            </a:prstGeom>
            <a:noFill/>
          </p:spPr>
          <p:txBody>
            <a:bodyPr wrap="none" rtlCol="0">
              <a:spAutoFit/>
            </a:bodyPr>
            <a:lstStyle/>
            <a:p>
              <a:pPr defTabSz="685826">
                <a:defRPr/>
              </a:pPr>
              <a:r>
                <a:rPr lang="en-GB" b="1" dirty="0">
                  <a:solidFill>
                    <a:srgbClr val="FF7958"/>
                  </a:solidFill>
                </a:rPr>
                <a:t>GH scientific rep.</a:t>
              </a:r>
            </a:p>
          </p:txBody>
        </p:sp>
        <p:grpSp>
          <p:nvGrpSpPr>
            <p:cNvPr id="13" name="Group 52">
              <a:extLst>
                <a:ext uri="{FF2B5EF4-FFF2-40B4-BE49-F238E27FC236}">
                  <a16:creationId xmlns:a16="http://schemas.microsoft.com/office/drawing/2014/main" id="{C219AD25-19C5-495C-91EB-D896569A2195}"/>
                </a:ext>
              </a:extLst>
            </p:cNvPr>
            <p:cNvGrpSpPr/>
            <p:nvPr/>
          </p:nvGrpSpPr>
          <p:grpSpPr>
            <a:xfrm rot="5400000">
              <a:off x="3434954" y="297730"/>
              <a:ext cx="462089" cy="4549103"/>
              <a:chOff x="3862237" y="2116528"/>
              <a:chExt cx="616118" cy="2080825"/>
            </a:xfrm>
          </p:grpSpPr>
          <p:sp>
            <p:nvSpPr>
              <p:cNvPr id="14" name="Rectangle: Rounded Corners 12">
                <a:extLst>
                  <a:ext uri="{FF2B5EF4-FFF2-40B4-BE49-F238E27FC236}">
                    <a16:creationId xmlns:a16="http://schemas.microsoft.com/office/drawing/2014/main" id="{64AD7DAC-0EB2-434A-AA90-BB64B6CF0AB6}"/>
                  </a:ext>
                </a:extLst>
              </p:cNvPr>
              <p:cNvSpPr/>
              <p:nvPr/>
            </p:nvSpPr>
            <p:spPr>
              <a:xfrm rot="16200000" flipH="1">
                <a:off x="4048900" y="2268965"/>
                <a:ext cx="581892" cy="277017"/>
              </a:xfrm>
              <a:custGeom>
                <a:avLst/>
                <a:gdLst>
                  <a:gd name="connsiteX0" fmla="*/ 0 w 2534920"/>
                  <a:gd name="connsiteY0" fmla="*/ 184577 h 1016000"/>
                  <a:gd name="connsiteX1" fmla="*/ 184577 w 2534920"/>
                  <a:gd name="connsiteY1" fmla="*/ 0 h 1016000"/>
                  <a:gd name="connsiteX2" fmla="*/ 2350343 w 2534920"/>
                  <a:gd name="connsiteY2" fmla="*/ 0 h 1016000"/>
                  <a:gd name="connsiteX3" fmla="*/ 2534920 w 2534920"/>
                  <a:gd name="connsiteY3" fmla="*/ 184577 h 1016000"/>
                  <a:gd name="connsiteX4" fmla="*/ 2534920 w 2534920"/>
                  <a:gd name="connsiteY4" fmla="*/ 831423 h 1016000"/>
                  <a:gd name="connsiteX5" fmla="*/ 2350343 w 2534920"/>
                  <a:gd name="connsiteY5" fmla="*/ 1016000 h 1016000"/>
                  <a:gd name="connsiteX6" fmla="*/ 184577 w 2534920"/>
                  <a:gd name="connsiteY6" fmla="*/ 1016000 h 1016000"/>
                  <a:gd name="connsiteX7" fmla="*/ 0 w 2534920"/>
                  <a:gd name="connsiteY7" fmla="*/ 831423 h 1016000"/>
                  <a:gd name="connsiteX8" fmla="*/ 0 w 2534920"/>
                  <a:gd name="connsiteY8" fmla="*/ 184577 h 1016000"/>
                  <a:gd name="connsiteX0" fmla="*/ 0 w 2534920"/>
                  <a:gd name="connsiteY0" fmla="*/ 184577 h 1016000"/>
                  <a:gd name="connsiteX1" fmla="*/ 184577 w 2534920"/>
                  <a:gd name="connsiteY1" fmla="*/ 0 h 1016000"/>
                  <a:gd name="connsiteX2" fmla="*/ 2350343 w 2534920"/>
                  <a:gd name="connsiteY2" fmla="*/ 0 h 1016000"/>
                  <a:gd name="connsiteX3" fmla="*/ 2534920 w 2534920"/>
                  <a:gd name="connsiteY3" fmla="*/ 184577 h 1016000"/>
                  <a:gd name="connsiteX4" fmla="*/ 2534920 w 2534920"/>
                  <a:gd name="connsiteY4" fmla="*/ 831423 h 1016000"/>
                  <a:gd name="connsiteX5" fmla="*/ 2350343 w 2534920"/>
                  <a:gd name="connsiteY5" fmla="*/ 1016000 h 1016000"/>
                  <a:gd name="connsiteX6" fmla="*/ 0 w 2534920"/>
                  <a:gd name="connsiteY6" fmla="*/ 831423 h 1016000"/>
                  <a:gd name="connsiteX7" fmla="*/ 0 w 2534920"/>
                  <a:gd name="connsiteY7" fmla="*/ 184577 h 1016000"/>
                  <a:gd name="connsiteX0" fmla="*/ 0 w 2589647"/>
                  <a:gd name="connsiteY0" fmla="*/ 184577 h 1016000"/>
                  <a:gd name="connsiteX1" fmla="*/ 184577 w 2589647"/>
                  <a:gd name="connsiteY1" fmla="*/ 0 h 1016000"/>
                  <a:gd name="connsiteX2" fmla="*/ 2350343 w 2589647"/>
                  <a:gd name="connsiteY2" fmla="*/ 0 h 1016000"/>
                  <a:gd name="connsiteX3" fmla="*/ 2534920 w 2589647"/>
                  <a:gd name="connsiteY3" fmla="*/ 831423 h 1016000"/>
                  <a:gd name="connsiteX4" fmla="*/ 2350343 w 2589647"/>
                  <a:gd name="connsiteY4" fmla="*/ 1016000 h 1016000"/>
                  <a:gd name="connsiteX5" fmla="*/ 0 w 2589647"/>
                  <a:gd name="connsiteY5" fmla="*/ 831423 h 1016000"/>
                  <a:gd name="connsiteX6" fmla="*/ 0 w 2589647"/>
                  <a:gd name="connsiteY6" fmla="*/ 184577 h 1016000"/>
                  <a:gd name="connsiteX0" fmla="*/ 2534920 w 2626360"/>
                  <a:gd name="connsiteY0" fmla="*/ 831423 h 1016000"/>
                  <a:gd name="connsiteX1" fmla="*/ 2350343 w 2626360"/>
                  <a:gd name="connsiteY1" fmla="*/ 1016000 h 1016000"/>
                  <a:gd name="connsiteX2" fmla="*/ 0 w 2626360"/>
                  <a:gd name="connsiteY2" fmla="*/ 831423 h 1016000"/>
                  <a:gd name="connsiteX3" fmla="*/ 0 w 2626360"/>
                  <a:gd name="connsiteY3" fmla="*/ 184577 h 1016000"/>
                  <a:gd name="connsiteX4" fmla="*/ 184577 w 2626360"/>
                  <a:gd name="connsiteY4" fmla="*/ 0 h 1016000"/>
                  <a:gd name="connsiteX5" fmla="*/ 2350343 w 2626360"/>
                  <a:gd name="connsiteY5" fmla="*/ 0 h 1016000"/>
                  <a:gd name="connsiteX6" fmla="*/ 2626360 w 2626360"/>
                  <a:gd name="connsiteY6" fmla="*/ 922863 h 1016000"/>
                  <a:gd name="connsiteX0" fmla="*/ 2534920 w 2534920"/>
                  <a:gd name="connsiteY0" fmla="*/ 831423 h 1016000"/>
                  <a:gd name="connsiteX1" fmla="*/ 2350343 w 2534920"/>
                  <a:gd name="connsiteY1" fmla="*/ 1016000 h 1016000"/>
                  <a:gd name="connsiteX2" fmla="*/ 0 w 2534920"/>
                  <a:gd name="connsiteY2" fmla="*/ 831423 h 1016000"/>
                  <a:gd name="connsiteX3" fmla="*/ 0 w 2534920"/>
                  <a:gd name="connsiteY3" fmla="*/ 184577 h 1016000"/>
                  <a:gd name="connsiteX4" fmla="*/ 184577 w 2534920"/>
                  <a:gd name="connsiteY4" fmla="*/ 0 h 1016000"/>
                  <a:gd name="connsiteX5" fmla="*/ 2350343 w 2534920"/>
                  <a:gd name="connsiteY5" fmla="*/ 0 h 1016000"/>
                  <a:gd name="connsiteX0" fmla="*/ 2350343 w 2350343"/>
                  <a:gd name="connsiteY0" fmla="*/ 1016000 h 1016000"/>
                  <a:gd name="connsiteX1" fmla="*/ 0 w 2350343"/>
                  <a:gd name="connsiteY1" fmla="*/ 831423 h 1016000"/>
                  <a:gd name="connsiteX2" fmla="*/ 0 w 2350343"/>
                  <a:gd name="connsiteY2" fmla="*/ 184577 h 1016000"/>
                  <a:gd name="connsiteX3" fmla="*/ 184577 w 2350343"/>
                  <a:gd name="connsiteY3" fmla="*/ 0 h 1016000"/>
                  <a:gd name="connsiteX4" fmla="*/ 2350343 w 2350343"/>
                  <a:gd name="connsiteY4" fmla="*/ 0 h 1016000"/>
                  <a:gd name="connsiteX0" fmla="*/ 0 w 2350343"/>
                  <a:gd name="connsiteY0" fmla="*/ 831423 h 831423"/>
                  <a:gd name="connsiteX1" fmla="*/ 0 w 2350343"/>
                  <a:gd name="connsiteY1" fmla="*/ 184577 h 831423"/>
                  <a:gd name="connsiteX2" fmla="*/ 184577 w 2350343"/>
                  <a:gd name="connsiteY2" fmla="*/ 0 h 831423"/>
                  <a:gd name="connsiteX3" fmla="*/ 2350343 w 2350343"/>
                  <a:gd name="connsiteY3" fmla="*/ 0 h 831423"/>
                  <a:gd name="connsiteX0" fmla="*/ 0 w 1746458"/>
                  <a:gd name="connsiteY0" fmla="*/ 831423 h 831423"/>
                  <a:gd name="connsiteX1" fmla="*/ 0 w 1746458"/>
                  <a:gd name="connsiteY1" fmla="*/ 184577 h 831423"/>
                  <a:gd name="connsiteX2" fmla="*/ 184577 w 1746458"/>
                  <a:gd name="connsiteY2" fmla="*/ 0 h 831423"/>
                  <a:gd name="connsiteX3" fmla="*/ 1746458 w 1746458"/>
                  <a:gd name="connsiteY3" fmla="*/ 0 h 831423"/>
                </a:gdLst>
                <a:ahLst/>
                <a:cxnLst>
                  <a:cxn ang="0">
                    <a:pos x="connsiteX0" y="connsiteY0"/>
                  </a:cxn>
                  <a:cxn ang="0">
                    <a:pos x="connsiteX1" y="connsiteY1"/>
                  </a:cxn>
                  <a:cxn ang="0">
                    <a:pos x="connsiteX2" y="connsiteY2"/>
                  </a:cxn>
                  <a:cxn ang="0">
                    <a:pos x="connsiteX3" y="connsiteY3"/>
                  </a:cxn>
                </a:cxnLst>
                <a:rect l="l" t="t" r="r" b="b"/>
                <a:pathLst>
                  <a:path w="1746458" h="831423">
                    <a:moveTo>
                      <a:pt x="0" y="831423"/>
                    </a:moveTo>
                    <a:lnTo>
                      <a:pt x="0" y="184577"/>
                    </a:lnTo>
                    <a:cubicBezTo>
                      <a:pt x="0" y="82638"/>
                      <a:pt x="82638" y="0"/>
                      <a:pt x="184577" y="0"/>
                    </a:cubicBezTo>
                    <a:lnTo>
                      <a:pt x="1746458" y="0"/>
                    </a:lnTo>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26">
                  <a:defRPr/>
                </a:pPr>
                <a:endParaRPr lang="en-GB" b="1">
                  <a:solidFill>
                    <a:prstClr val="white"/>
                  </a:solidFill>
                </a:endParaRPr>
              </a:p>
            </p:txBody>
          </p:sp>
          <p:cxnSp>
            <p:nvCxnSpPr>
              <p:cNvPr id="15" name="Straight Connector 51">
                <a:extLst>
                  <a:ext uri="{FF2B5EF4-FFF2-40B4-BE49-F238E27FC236}">
                    <a16:creationId xmlns:a16="http://schemas.microsoft.com/office/drawing/2014/main" id="{89BBCCE5-BB94-4787-AF30-2591E642EC2C}"/>
                  </a:ext>
                </a:extLst>
              </p:cNvPr>
              <p:cNvCxnSpPr>
                <a:cxnSpLocks/>
              </p:cNvCxnSpPr>
              <p:nvPr/>
            </p:nvCxnSpPr>
            <p:spPr>
              <a:xfrm rot="16200000">
                <a:off x="3730221" y="3153869"/>
                <a:ext cx="942233" cy="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6" name="Rectangle: Rounded Corners 12">
                <a:extLst>
                  <a:ext uri="{FF2B5EF4-FFF2-40B4-BE49-F238E27FC236}">
                    <a16:creationId xmlns:a16="http://schemas.microsoft.com/office/drawing/2014/main" id="{1E78E665-F758-4103-A981-BC739CA6C3D2}"/>
                  </a:ext>
                </a:extLst>
              </p:cNvPr>
              <p:cNvSpPr/>
              <p:nvPr/>
            </p:nvSpPr>
            <p:spPr>
              <a:xfrm rot="16200000">
                <a:off x="4048901" y="3767898"/>
                <a:ext cx="581892" cy="277017"/>
              </a:xfrm>
              <a:custGeom>
                <a:avLst/>
                <a:gdLst>
                  <a:gd name="connsiteX0" fmla="*/ 0 w 2534920"/>
                  <a:gd name="connsiteY0" fmla="*/ 184577 h 1016000"/>
                  <a:gd name="connsiteX1" fmla="*/ 184577 w 2534920"/>
                  <a:gd name="connsiteY1" fmla="*/ 0 h 1016000"/>
                  <a:gd name="connsiteX2" fmla="*/ 2350343 w 2534920"/>
                  <a:gd name="connsiteY2" fmla="*/ 0 h 1016000"/>
                  <a:gd name="connsiteX3" fmla="*/ 2534920 w 2534920"/>
                  <a:gd name="connsiteY3" fmla="*/ 184577 h 1016000"/>
                  <a:gd name="connsiteX4" fmla="*/ 2534920 w 2534920"/>
                  <a:gd name="connsiteY4" fmla="*/ 831423 h 1016000"/>
                  <a:gd name="connsiteX5" fmla="*/ 2350343 w 2534920"/>
                  <a:gd name="connsiteY5" fmla="*/ 1016000 h 1016000"/>
                  <a:gd name="connsiteX6" fmla="*/ 184577 w 2534920"/>
                  <a:gd name="connsiteY6" fmla="*/ 1016000 h 1016000"/>
                  <a:gd name="connsiteX7" fmla="*/ 0 w 2534920"/>
                  <a:gd name="connsiteY7" fmla="*/ 831423 h 1016000"/>
                  <a:gd name="connsiteX8" fmla="*/ 0 w 2534920"/>
                  <a:gd name="connsiteY8" fmla="*/ 184577 h 1016000"/>
                  <a:gd name="connsiteX0" fmla="*/ 0 w 2534920"/>
                  <a:gd name="connsiteY0" fmla="*/ 184577 h 1016000"/>
                  <a:gd name="connsiteX1" fmla="*/ 184577 w 2534920"/>
                  <a:gd name="connsiteY1" fmla="*/ 0 h 1016000"/>
                  <a:gd name="connsiteX2" fmla="*/ 2350343 w 2534920"/>
                  <a:gd name="connsiteY2" fmla="*/ 0 h 1016000"/>
                  <a:gd name="connsiteX3" fmla="*/ 2534920 w 2534920"/>
                  <a:gd name="connsiteY3" fmla="*/ 184577 h 1016000"/>
                  <a:gd name="connsiteX4" fmla="*/ 2534920 w 2534920"/>
                  <a:gd name="connsiteY4" fmla="*/ 831423 h 1016000"/>
                  <a:gd name="connsiteX5" fmla="*/ 2350343 w 2534920"/>
                  <a:gd name="connsiteY5" fmla="*/ 1016000 h 1016000"/>
                  <a:gd name="connsiteX6" fmla="*/ 0 w 2534920"/>
                  <a:gd name="connsiteY6" fmla="*/ 831423 h 1016000"/>
                  <a:gd name="connsiteX7" fmla="*/ 0 w 2534920"/>
                  <a:gd name="connsiteY7" fmla="*/ 184577 h 1016000"/>
                  <a:gd name="connsiteX0" fmla="*/ 0 w 2589647"/>
                  <a:gd name="connsiteY0" fmla="*/ 184577 h 1016000"/>
                  <a:gd name="connsiteX1" fmla="*/ 184577 w 2589647"/>
                  <a:gd name="connsiteY1" fmla="*/ 0 h 1016000"/>
                  <a:gd name="connsiteX2" fmla="*/ 2350343 w 2589647"/>
                  <a:gd name="connsiteY2" fmla="*/ 0 h 1016000"/>
                  <a:gd name="connsiteX3" fmla="*/ 2534920 w 2589647"/>
                  <a:gd name="connsiteY3" fmla="*/ 831423 h 1016000"/>
                  <a:gd name="connsiteX4" fmla="*/ 2350343 w 2589647"/>
                  <a:gd name="connsiteY4" fmla="*/ 1016000 h 1016000"/>
                  <a:gd name="connsiteX5" fmla="*/ 0 w 2589647"/>
                  <a:gd name="connsiteY5" fmla="*/ 831423 h 1016000"/>
                  <a:gd name="connsiteX6" fmla="*/ 0 w 2589647"/>
                  <a:gd name="connsiteY6" fmla="*/ 184577 h 1016000"/>
                  <a:gd name="connsiteX0" fmla="*/ 2534920 w 2626360"/>
                  <a:gd name="connsiteY0" fmla="*/ 831423 h 1016000"/>
                  <a:gd name="connsiteX1" fmla="*/ 2350343 w 2626360"/>
                  <a:gd name="connsiteY1" fmla="*/ 1016000 h 1016000"/>
                  <a:gd name="connsiteX2" fmla="*/ 0 w 2626360"/>
                  <a:gd name="connsiteY2" fmla="*/ 831423 h 1016000"/>
                  <a:gd name="connsiteX3" fmla="*/ 0 w 2626360"/>
                  <a:gd name="connsiteY3" fmla="*/ 184577 h 1016000"/>
                  <a:gd name="connsiteX4" fmla="*/ 184577 w 2626360"/>
                  <a:gd name="connsiteY4" fmla="*/ 0 h 1016000"/>
                  <a:gd name="connsiteX5" fmla="*/ 2350343 w 2626360"/>
                  <a:gd name="connsiteY5" fmla="*/ 0 h 1016000"/>
                  <a:gd name="connsiteX6" fmla="*/ 2626360 w 2626360"/>
                  <a:gd name="connsiteY6" fmla="*/ 922863 h 1016000"/>
                  <a:gd name="connsiteX0" fmla="*/ 2534920 w 2534920"/>
                  <a:gd name="connsiteY0" fmla="*/ 831423 h 1016000"/>
                  <a:gd name="connsiteX1" fmla="*/ 2350343 w 2534920"/>
                  <a:gd name="connsiteY1" fmla="*/ 1016000 h 1016000"/>
                  <a:gd name="connsiteX2" fmla="*/ 0 w 2534920"/>
                  <a:gd name="connsiteY2" fmla="*/ 831423 h 1016000"/>
                  <a:gd name="connsiteX3" fmla="*/ 0 w 2534920"/>
                  <a:gd name="connsiteY3" fmla="*/ 184577 h 1016000"/>
                  <a:gd name="connsiteX4" fmla="*/ 184577 w 2534920"/>
                  <a:gd name="connsiteY4" fmla="*/ 0 h 1016000"/>
                  <a:gd name="connsiteX5" fmla="*/ 2350343 w 2534920"/>
                  <a:gd name="connsiteY5" fmla="*/ 0 h 1016000"/>
                  <a:gd name="connsiteX0" fmla="*/ 2350343 w 2350343"/>
                  <a:gd name="connsiteY0" fmla="*/ 1016000 h 1016000"/>
                  <a:gd name="connsiteX1" fmla="*/ 0 w 2350343"/>
                  <a:gd name="connsiteY1" fmla="*/ 831423 h 1016000"/>
                  <a:gd name="connsiteX2" fmla="*/ 0 w 2350343"/>
                  <a:gd name="connsiteY2" fmla="*/ 184577 h 1016000"/>
                  <a:gd name="connsiteX3" fmla="*/ 184577 w 2350343"/>
                  <a:gd name="connsiteY3" fmla="*/ 0 h 1016000"/>
                  <a:gd name="connsiteX4" fmla="*/ 2350343 w 2350343"/>
                  <a:gd name="connsiteY4" fmla="*/ 0 h 1016000"/>
                  <a:gd name="connsiteX0" fmla="*/ 0 w 2350343"/>
                  <a:gd name="connsiteY0" fmla="*/ 831423 h 831423"/>
                  <a:gd name="connsiteX1" fmla="*/ 0 w 2350343"/>
                  <a:gd name="connsiteY1" fmla="*/ 184577 h 831423"/>
                  <a:gd name="connsiteX2" fmla="*/ 184577 w 2350343"/>
                  <a:gd name="connsiteY2" fmla="*/ 0 h 831423"/>
                  <a:gd name="connsiteX3" fmla="*/ 2350343 w 2350343"/>
                  <a:gd name="connsiteY3" fmla="*/ 0 h 831423"/>
                  <a:gd name="connsiteX0" fmla="*/ 0 w 1746458"/>
                  <a:gd name="connsiteY0" fmla="*/ 831423 h 831423"/>
                  <a:gd name="connsiteX1" fmla="*/ 0 w 1746458"/>
                  <a:gd name="connsiteY1" fmla="*/ 184577 h 831423"/>
                  <a:gd name="connsiteX2" fmla="*/ 184577 w 1746458"/>
                  <a:gd name="connsiteY2" fmla="*/ 0 h 831423"/>
                  <a:gd name="connsiteX3" fmla="*/ 1746458 w 1746458"/>
                  <a:gd name="connsiteY3" fmla="*/ 0 h 831423"/>
                </a:gdLst>
                <a:ahLst/>
                <a:cxnLst>
                  <a:cxn ang="0">
                    <a:pos x="connsiteX0" y="connsiteY0"/>
                  </a:cxn>
                  <a:cxn ang="0">
                    <a:pos x="connsiteX1" y="connsiteY1"/>
                  </a:cxn>
                  <a:cxn ang="0">
                    <a:pos x="connsiteX2" y="connsiteY2"/>
                  </a:cxn>
                  <a:cxn ang="0">
                    <a:pos x="connsiteX3" y="connsiteY3"/>
                  </a:cxn>
                </a:cxnLst>
                <a:rect l="l" t="t" r="r" b="b"/>
                <a:pathLst>
                  <a:path w="1746458" h="831423">
                    <a:moveTo>
                      <a:pt x="0" y="831423"/>
                    </a:moveTo>
                    <a:lnTo>
                      <a:pt x="0" y="184577"/>
                    </a:lnTo>
                    <a:cubicBezTo>
                      <a:pt x="0" y="82638"/>
                      <a:pt x="82638" y="0"/>
                      <a:pt x="184577" y="0"/>
                    </a:cubicBezTo>
                    <a:lnTo>
                      <a:pt x="1746458" y="0"/>
                    </a:lnTo>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26">
                  <a:defRPr/>
                </a:pPr>
                <a:endParaRPr lang="en-GB" b="1">
                  <a:solidFill>
                    <a:prstClr val="white"/>
                  </a:solidFill>
                </a:endParaRPr>
              </a:p>
            </p:txBody>
          </p:sp>
          <p:cxnSp>
            <p:nvCxnSpPr>
              <p:cNvPr id="17" name="Straight Connector 58">
                <a:extLst>
                  <a:ext uri="{FF2B5EF4-FFF2-40B4-BE49-F238E27FC236}">
                    <a16:creationId xmlns:a16="http://schemas.microsoft.com/office/drawing/2014/main" id="{49FEE6B3-9F8A-444A-BFC3-C1C280A57456}"/>
                  </a:ext>
                </a:extLst>
              </p:cNvPr>
              <p:cNvCxnSpPr>
                <a:cxnSpLocks/>
              </p:cNvCxnSpPr>
              <p:nvPr/>
            </p:nvCxnSpPr>
            <p:spPr>
              <a:xfrm rot="16200000" flipV="1">
                <a:off x="4031787" y="2984319"/>
                <a:ext cx="0" cy="33910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18" name="Rounded Rectangle 33">
              <a:extLst>
                <a:ext uri="{FF2B5EF4-FFF2-40B4-BE49-F238E27FC236}">
                  <a16:creationId xmlns:a16="http://schemas.microsoft.com/office/drawing/2014/main" id="{DC78BCA3-1E48-49AE-8CA7-34829E7A8BE7}"/>
                </a:ext>
              </a:extLst>
            </p:cNvPr>
            <p:cNvSpPr/>
            <p:nvPr/>
          </p:nvSpPr>
          <p:spPr bwMode="auto">
            <a:xfrm>
              <a:off x="1451464" y="2702753"/>
              <a:ext cx="835108" cy="494398"/>
            </a:xfrm>
            <a:prstGeom prst="rect">
              <a:avLst/>
            </a:prstGeom>
            <a:solidFill>
              <a:schemeClr val="accent5"/>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a:solidFill>
                    <a:prstClr val="white"/>
                  </a:solidFill>
                </a:rPr>
                <a:t>WG1</a:t>
              </a:r>
            </a:p>
          </p:txBody>
        </p:sp>
        <p:sp>
          <p:nvSpPr>
            <p:cNvPr id="19" name="Rounded Rectangle 33">
              <a:extLst>
                <a:ext uri="{FF2B5EF4-FFF2-40B4-BE49-F238E27FC236}">
                  <a16:creationId xmlns:a16="http://schemas.microsoft.com/office/drawing/2014/main" id="{A9776D62-4586-45E3-8ED1-7D0FA6F86355}"/>
                </a:ext>
              </a:extLst>
            </p:cNvPr>
            <p:cNvSpPr/>
            <p:nvPr/>
          </p:nvSpPr>
          <p:spPr bwMode="auto">
            <a:xfrm>
              <a:off x="2345939" y="2712930"/>
              <a:ext cx="835108" cy="494398"/>
            </a:xfrm>
            <a:prstGeom prst="rect">
              <a:avLst/>
            </a:prstGeom>
            <a:solidFill>
              <a:schemeClr val="accent5"/>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a:solidFill>
                    <a:prstClr val="white"/>
                  </a:solidFill>
                </a:rPr>
                <a:t>WG2</a:t>
              </a:r>
            </a:p>
          </p:txBody>
        </p:sp>
        <p:sp>
          <p:nvSpPr>
            <p:cNvPr id="20" name="Rounded Rectangle 33">
              <a:extLst>
                <a:ext uri="{FF2B5EF4-FFF2-40B4-BE49-F238E27FC236}">
                  <a16:creationId xmlns:a16="http://schemas.microsoft.com/office/drawing/2014/main" id="{F1574C22-6229-4C72-B1E7-DF8C67AEAE0E}"/>
                </a:ext>
              </a:extLst>
            </p:cNvPr>
            <p:cNvSpPr/>
            <p:nvPr/>
          </p:nvSpPr>
          <p:spPr bwMode="auto">
            <a:xfrm>
              <a:off x="3240413" y="2702460"/>
              <a:ext cx="835108" cy="494398"/>
            </a:xfrm>
            <a:prstGeom prst="rect">
              <a:avLst/>
            </a:prstGeom>
            <a:solidFill>
              <a:schemeClr val="accent5"/>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a:solidFill>
                    <a:prstClr val="white"/>
                  </a:solidFill>
                </a:rPr>
                <a:t>WG3</a:t>
              </a:r>
            </a:p>
          </p:txBody>
        </p:sp>
        <p:sp>
          <p:nvSpPr>
            <p:cNvPr id="21" name="Rounded Rectangle 33">
              <a:extLst>
                <a:ext uri="{FF2B5EF4-FFF2-40B4-BE49-F238E27FC236}">
                  <a16:creationId xmlns:a16="http://schemas.microsoft.com/office/drawing/2014/main" id="{711F0DBF-0712-45CF-9870-B630A234D7C2}"/>
                </a:ext>
              </a:extLst>
            </p:cNvPr>
            <p:cNvSpPr/>
            <p:nvPr/>
          </p:nvSpPr>
          <p:spPr bwMode="auto">
            <a:xfrm>
              <a:off x="4134887" y="2702460"/>
              <a:ext cx="835108" cy="494398"/>
            </a:xfrm>
            <a:prstGeom prst="rect">
              <a:avLst/>
            </a:prstGeom>
            <a:solidFill>
              <a:schemeClr val="accent4"/>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a:solidFill>
                    <a:prstClr val="white"/>
                  </a:solidFill>
                </a:rPr>
                <a:t>WG4</a:t>
              </a:r>
            </a:p>
          </p:txBody>
        </p:sp>
        <p:sp>
          <p:nvSpPr>
            <p:cNvPr id="22" name="Rounded Rectangle 33">
              <a:extLst>
                <a:ext uri="{FF2B5EF4-FFF2-40B4-BE49-F238E27FC236}">
                  <a16:creationId xmlns:a16="http://schemas.microsoft.com/office/drawing/2014/main" id="{66CB2FD2-DA92-42F2-819E-F6FA1D41B654}"/>
                </a:ext>
              </a:extLst>
            </p:cNvPr>
            <p:cNvSpPr/>
            <p:nvPr/>
          </p:nvSpPr>
          <p:spPr bwMode="auto">
            <a:xfrm>
              <a:off x="5029362" y="2692294"/>
              <a:ext cx="835108" cy="494398"/>
            </a:xfrm>
            <a:prstGeom prst="rect">
              <a:avLst/>
            </a:prstGeom>
            <a:solidFill>
              <a:schemeClr val="accent4"/>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dirty="0">
                  <a:solidFill>
                    <a:prstClr val="white"/>
                  </a:solidFill>
                </a:rPr>
                <a:t>WG5</a:t>
              </a:r>
            </a:p>
          </p:txBody>
        </p:sp>
        <p:sp>
          <p:nvSpPr>
            <p:cNvPr id="24" name="TextBox 67">
              <a:extLst>
                <a:ext uri="{FF2B5EF4-FFF2-40B4-BE49-F238E27FC236}">
                  <a16:creationId xmlns:a16="http://schemas.microsoft.com/office/drawing/2014/main" id="{D94E0391-F3F3-4C5A-A546-A803368D91E4}"/>
                </a:ext>
              </a:extLst>
            </p:cNvPr>
            <p:cNvSpPr txBox="1"/>
            <p:nvPr/>
          </p:nvSpPr>
          <p:spPr>
            <a:xfrm>
              <a:off x="5980290" y="2837162"/>
              <a:ext cx="3080715" cy="369332"/>
            </a:xfrm>
            <a:prstGeom prst="rect">
              <a:avLst/>
            </a:prstGeom>
            <a:noFill/>
          </p:spPr>
          <p:txBody>
            <a:bodyPr wrap="none" rtlCol="0">
              <a:spAutoFit/>
            </a:bodyPr>
            <a:lstStyle/>
            <a:p>
              <a:pPr algn="ctr" defTabSz="685826">
                <a:defRPr/>
              </a:pPr>
              <a:r>
                <a:rPr lang="en-GB" b="1" dirty="0">
                  <a:solidFill>
                    <a:srgbClr val="7030A0"/>
                  </a:solidFill>
                </a:rPr>
                <a:t>WG </a:t>
              </a:r>
              <a:r>
                <a:rPr lang="en-GB" b="1" dirty="0" smtClean="0">
                  <a:solidFill>
                    <a:srgbClr val="7030A0"/>
                  </a:solidFill>
                </a:rPr>
                <a:t>leaders </a:t>
              </a:r>
              <a:r>
                <a:rPr lang="en-GB" b="1" dirty="0" smtClean="0">
                  <a:solidFill>
                    <a:srgbClr val="BE5ABF"/>
                  </a:solidFill>
                </a:rPr>
                <a:t>&amp; </a:t>
              </a:r>
              <a:r>
                <a:rPr lang="en-GB" b="1" dirty="0" smtClean="0">
                  <a:solidFill>
                    <a:srgbClr val="3E7090"/>
                  </a:solidFill>
                </a:rPr>
                <a:t>WG core group</a:t>
              </a:r>
              <a:endParaRPr lang="en-GB" b="1" dirty="0">
                <a:solidFill>
                  <a:srgbClr val="3E7090"/>
                </a:solidFill>
              </a:endParaRPr>
            </a:p>
          </p:txBody>
        </p:sp>
        <p:sp>
          <p:nvSpPr>
            <p:cNvPr id="25" name="Rounded Rectangle 33">
              <a:extLst>
                <a:ext uri="{FF2B5EF4-FFF2-40B4-BE49-F238E27FC236}">
                  <a16:creationId xmlns:a16="http://schemas.microsoft.com/office/drawing/2014/main" id="{BA08389C-9A5C-411D-9F79-604757067591}"/>
                </a:ext>
              </a:extLst>
            </p:cNvPr>
            <p:cNvSpPr/>
            <p:nvPr/>
          </p:nvSpPr>
          <p:spPr bwMode="auto">
            <a:xfrm>
              <a:off x="1451464" y="3277529"/>
              <a:ext cx="4392000" cy="494398"/>
            </a:xfrm>
            <a:prstGeom prst="rect">
              <a:avLst/>
            </a:prstGeom>
            <a:solidFill>
              <a:schemeClr val="accent6"/>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dirty="0">
                  <a:solidFill>
                    <a:prstClr val="white"/>
                  </a:solidFill>
                </a:rPr>
                <a:t>HORIZONTAL GROUPS </a:t>
              </a:r>
            </a:p>
          </p:txBody>
        </p:sp>
        <p:sp>
          <p:nvSpPr>
            <p:cNvPr id="26" name="TextBox 70">
              <a:extLst>
                <a:ext uri="{FF2B5EF4-FFF2-40B4-BE49-F238E27FC236}">
                  <a16:creationId xmlns:a16="http://schemas.microsoft.com/office/drawing/2014/main" id="{EBC0488D-17A6-4DD1-ABBB-B3271ADC17D4}"/>
                </a:ext>
              </a:extLst>
            </p:cNvPr>
            <p:cNvSpPr txBox="1"/>
            <p:nvPr/>
          </p:nvSpPr>
          <p:spPr>
            <a:xfrm>
              <a:off x="1864948" y="3796019"/>
              <a:ext cx="4195123" cy="1315745"/>
            </a:xfrm>
            <a:prstGeom prst="rect">
              <a:avLst/>
            </a:prstGeom>
            <a:noFill/>
          </p:spPr>
          <p:txBody>
            <a:bodyPr wrap="none" lIns="68580" tIns="34290" rIns="68580" bIns="34290" rtlCol="0" anchor="ctr">
              <a:spAutoFit/>
            </a:bodyPr>
            <a:lstStyle/>
            <a:p>
              <a:pPr defTabSz="685826">
                <a:lnSpc>
                  <a:spcPct val="150000"/>
                </a:lnSpc>
                <a:defRPr/>
              </a:pPr>
              <a:r>
                <a:rPr lang="en-GB" b="1" dirty="0">
                  <a:solidFill>
                    <a:srgbClr val="7030A0"/>
                  </a:solidFill>
                </a:rPr>
                <a:t>Grant Awarding Coordinator</a:t>
              </a:r>
            </a:p>
            <a:p>
              <a:pPr defTabSz="685826">
                <a:lnSpc>
                  <a:spcPct val="150000"/>
                </a:lnSpc>
                <a:defRPr/>
              </a:pPr>
              <a:r>
                <a:rPr lang="en-GB" b="1" dirty="0">
                  <a:solidFill>
                    <a:srgbClr val="7030A0"/>
                  </a:solidFill>
                </a:rPr>
                <a:t>Science Comm. </a:t>
              </a:r>
              <a:r>
                <a:rPr lang="en-GB" b="1" dirty="0" smtClean="0">
                  <a:solidFill>
                    <a:srgbClr val="7030A0"/>
                  </a:solidFill>
                </a:rPr>
                <a:t>Coordinator</a:t>
              </a:r>
            </a:p>
            <a:p>
              <a:pPr defTabSz="685826">
                <a:lnSpc>
                  <a:spcPct val="150000"/>
                </a:lnSpc>
                <a:defRPr/>
              </a:pPr>
              <a:r>
                <a:rPr lang="en-GB" b="1" dirty="0" smtClean="0">
                  <a:solidFill>
                    <a:srgbClr val="7030A0"/>
                  </a:solidFill>
                  <a:cs typeface="Effra Light"/>
                </a:rPr>
                <a:t>Transversal Task leaders &amp; </a:t>
              </a:r>
              <a:r>
                <a:rPr lang="en-GB" b="1" dirty="0" smtClean="0">
                  <a:solidFill>
                    <a:srgbClr val="3E7090"/>
                  </a:solidFill>
                  <a:cs typeface="Effra Light"/>
                </a:rPr>
                <a:t>Task core group</a:t>
              </a:r>
              <a:endParaRPr lang="en-GB" b="1" dirty="0">
                <a:solidFill>
                  <a:srgbClr val="3E7090"/>
                </a:solidFill>
                <a:cs typeface="Effra Light"/>
              </a:endParaRPr>
            </a:p>
          </p:txBody>
        </p:sp>
        <p:sp>
          <p:nvSpPr>
            <p:cNvPr id="27" name="Rounded Rectangle 33">
              <a:extLst>
                <a:ext uri="{FF2B5EF4-FFF2-40B4-BE49-F238E27FC236}">
                  <a16:creationId xmlns:a16="http://schemas.microsoft.com/office/drawing/2014/main" id="{5B7D7CD4-3F4E-4B3A-A4DE-4D9CEF611CAB}"/>
                </a:ext>
              </a:extLst>
            </p:cNvPr>
            <p:cNvSpPr/>
            <p:nvPr/>
          </p:nvSpPr>
          <p:spPr bwMode="auto">
            <a:xfrm>
              <a:off x="1618464" y="1683429"/>
              <a:ext cx="3960000" cy="576000"/>
            </a:xfrm>
            <a:prstGeom prst="rect">
              <a:avLst/>
            </a:prstGeom>
            <a:solidFill>
              <a:schemeClr val="accent1"/>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a:solidFill>
                    <a:prstClr val="white"/>
                  </a:solidFill>
                </a:rPr>
                <a:t>MANAGEMENT COMMITTEE (MC)</a:t>
              </a:r>
            </a:p>
          </p:txBody>
        </p:sp>
      </p:grpSp>
      <p:sp>
        <p:nvSpPr>
          <p:cNvPr id="38" name="ZoneTexte 37"/>
          <p:cNvSpPr txBox="1"/>
          <p:nvPr/>
        </p:nvSpPr>
        <p:spPr>
          <a:xfrm>
            <a:off x="1761832" y="5208141"/>
            <a:ext cx="8956876" cy="923330"/>
          </a:xfrm>
          <a:prstGeom prst="rect">
            <a:avLst/>
          </a:prstGeom>
          <a:noFill/>
          <a:ln>
            <a:solidFill>
              <a:srgbClr val="FF0000"/>
            </a:solidFill>
          </a:ln>
        </p:spPr>
        <p:txBody>
          <a:bodyPr wrap="none" rtlCol="0">
            <a:spAutoFit/>
          </a:bodyPr>
          <a:lstStyle/>
          <a:p>
            <a:pPr marL="285750" indent="-285750">
              <a:lnSpc>
                <a:spcPct val="150000"/>
              </a:lnSpc>
              <a:buFont typeface="Arial" panose="020B0604020202020204" pitchFamily="34" charset="0"/>
              <a:buChar char="•"/>
            </a:pPr>
            <a:r>
              <a:rPr lang="fr-FR" b="1" dirty="0" err="1" smtClean="0"/>
              <a:t>Nearly</a:t>
            </a:r>
            <a:r>
              <a:rPr lang="fr-FR" b="1" dirty="0" smtClean="0"/>
              <a:t> ALL </a:t>
            </a:r>
            <a:r>
              <a:rPr lang="fr-FR" b="1" dirty="0" err="1" smtClean="0"/>
              <a:t>Tasks</a:t>
            </a:r>
            <a:r>
              <a:rPr lang="fr-FR" b="1" dirty="0" smtClean="0"/>
              <a:t> are WG-transversal</a:t>
            </a:r>
          </a:p>
          <a:p>
            <a:pPr marL="285750" indent="-285750">
              <a:lnSpc>
                <a:spcPct val="150000"/>
              </a:lnSpc>
              <a:buFont typeface="Arial" panose="020B0604020202020204" pitchFamily="34" charset="0"/>
              <a:buChar char="•"/>
            </a:pPr>
            <a:r>
              <a:rPr lang="fr-FR" b="1" dirty="0" smtClean="0"/>
              <a:t>WG leaders, </a:t>
            </a:r>
            <a:r>
              <a:rPr lang="fr-FR" b="1" dirty="0" err="1" smtClean="0"/>
              <a:t>Task</a:t>
            </a:r>
            <a:r>
              <a:rPr lang="fr-FR" b="1" dirty="0" smtClean="0"/>
              <a:t> leaders and </a:t>
            </a:r>
            <a:r>
              <a:rPr lang="fr-FR" b="1" dirty="0" err="1" smtClean="0"/>
              <a:t>Core</a:t>
            </a:r>
            <a:r>
              <a:rPr lang="fr-FR" b="1" dirty="0" smtClean="0"/>
              <a:t> group </a:t>
            </a:r>
            <a:r>
              <a:rPr lang="fr-FR" b="1" dirty="0" err="1" smtClean="0"/>
              <a:t>members</a:t>
            </a:r>
            <a:r>
              <a:rPr lang="fr-FR" b="1" dirty="0" smtClean="0"/>
              <a:t> all </a:t>
            </a:r>
            <a:r>
              <a:rPr lang="fr-FR" b="1" dirty="0" err="1" smtClean="0"/>
              <a:t>overlap</a:t>
            </a:r>
            <a:r>
              <a:rPr lang="fr-FR" b="1" dirty="0" smtClean="0"/>
              <a:t>, </a:t>
            </a:r>
            <a:r>
              <a:rPr lang="fr-FR" b="1" dirty="0" err="1" smtClean="0"/>
              <a:t>interchange</a:t>
            </a:r>
            <a:r>
              <a:rPr lang="fr-FR" b="1" dirty="0" smtClean="0"/>
              <a:t> and change</a:t>
            </a:r>
            <a:endParaRPr lang="en-US" b="1" dirty="0"/>
          </a:p>
        </p:txBody>
      </p:sp>
      <p:sp>
        <p:nvSpPr>
          <p:cNvPr id="7" name="ZoneTexte 6"/>
          <p:cNvSpPr txBox="1"/>
          <p:nvPr/>
        </p:nvSpPr>
        <p:spPr>
          <a:xfrm>
            <a:off x="9203408" y="930143"/>
            <a:ext cx="2699970" cy="369332"/>
          </a:xfrm>
          <a:prstGeom prst="rect">
            <a:avLst/>
          </a:prstGeom>
          <a:noFill/>
          <a:ln>
            <a:solidFill>
              <a:srgbClr val="FF0000"/>
            </a:solidFill>
          </a:ln>
        </p:spPr>
        <p:txBody>
          <a:bodyPr wrap="none" rtlCol="0">
            <a:spAutoFit/>
          </a:bodyPr>
          <a:lstStyle/>
          <a:p>
            <a:r>
              <a:rPr lang="fr-FR" b="1" dirty="0" smtClean="0">
                <a:solidFill>
                  <a:srgbClr val="FF6600"/>
                </a:solidFill>
                <a:effectLst>
                  <a:outerShdw blurRad="38100" dist="38100" dir="2700000" algn="tl">
                    <a:srgbClr val="000000">
                      <a:alpha val="43137"/>
                    </a:srgbClr>
                  </a:outerShdw>
                </a:effectLst>
              </a:rPr>
              <a:t>Budget proposition to MC</a:t>
            </a:r>
            <a:endParaRPr lang="en-US" b="1" dirty="0">
              <a:solidFill>
                <a:srgbClr val="FF66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1753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fr-FR" dirty="0" smtClean="0"/>
              <a:t>Action structure </a:t>
            </a:r>
            <a:r>
              <a:rPr lang="fr-FR" dirty="0" err="1" smtClean="0"/>
              <a:t>proposal</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4</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sp>
        <p:nvSpPr>
          <p:cNvPr id="16" name="Rectangle 15"/>
          <p:cNvSpPr/>
          <p:nvPr/>
        </p:nvSpPr>
        <p:spPr>
          <a:xfrm>
            <a:off x="8423334" y="1445838"/>
            <a:ext cx="3019228" cy="1338828"/>
          </a:xfrm>
          <a:prstGeom prst="rect">
            <a:avLst/>
          </a:prstGeom>
        </p:spPr>
        <p:txBody>
          <a:bodyPr wrap="square">
            <a:spAutoFit/>
          </a:bodyPr>
          <a:lstStyle/>
          <a:p>
            <a:pPr lvl="0" algn="ctr">
              <a:lnSpc>
                <a:spcPct val="150000"/>
              </a:lnSpc>
            </a:pPr>
            <a:r>
              <a:rPr lang="fr-FR" dirty="0" smtClean="0"/>
              <a:t>All </a:t>
            </a:r>
            <a:r>
              <a:rPr lang="fr-FR" dirty="0" err="1" smtClean="0"/>
              <a:t>tasks</a:t>
            </a:r>
            <a:r>
              <a:rPr lang="fr-FR" dirty="0" smtClean="0"/>
              <a:t> are ‘transversal’ </a:t>
            </a:r>
            <a:r>
              <a:rPr lang="fr-FR" b="1" dirty="0" err="1" smtClean="0"/>
              <a:t>except</a:t>
            </a:r>
            <a:endParaRPr lang="fr-FR" b="1" dirty="0" smtClean="0"/>
          </a:p>
          <a:p>
            <a:pPr lvl="0" algn="ctr">
              <a:lnSpc>
                <a:spcPct val="150000"/>
              </a:lnSpc>
            </a:pPr>
            <a:r>
              <a:rPr lang="fr-FR" dirty="0" smtClean="0"/>
              <a:t>New </a:t>
            </a:r>
            <a:r>
              <a:rPr lang="fr-FR" dirty="0" err="1" smtClean="0"/>
              <a:t>Material</a:t>
            </a:r>
            <a:r>
              <a:rPr lang="fr-FR" dirty="0" smtClean="0"/>
              <a:t> </a:t>
            </a:r>
            <a:r>
              <a:rPr lang="fr-FR" dirty="0" err="1" smtClean="0"/>
              <a:t>Selection</a:t>
            </a:r>
            <a:endParaRPr lang="en-US" dirty="0"/>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28" y="1654705"/>
            <a:ext cx="7474344" cy="4596782"/>
          </a:xfrm>
          <a:prstGeom prst="rect">
            <a:avLst/>
          </a:prstGeom>
        </p:spPr>
      </p:pic>
      <p:sp>
        <p:nvSpPr>
          <p:cNvPr id="20"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212666" y="1654705"/>
            <a:ext cx="1638162" cy="800118"/>
          </a:xfrm>
        </p:spPr>
        <p:txBody>
          <a:bodyPr>
            <a:normAutofit/>
          </a:bodyPr>
          <a:lstStyle/>
          <a:p>
            <a:r>
              <a:rPr lang="en-US" dirty="0" smtClean="0"/>
              <a:t>Materials WGs:</a:t>
            </a:r>
            <a:endParaRPr lang="en-US" dirty="0"/>
          </a:p>
        </p:txBody>
      </p:sp>
      <p:pic>
        <p:nvPicPr>
          <p:cNvPr id="26" name="Image 25"/>
          <p:cNvPicPr>
            <a:picLocks noChangeAspect="1"/>
          </p:cNvPicPr>
          <p:nvPr/>
        </p:nvPicPr>
        <p:blipFill rotWithShape="1">
          <a:blip r:embed="rId4"/>
          <a:srcRect l="4027" b="2141"/>
          <a:stretch/>
        </p:blipFill>
        <p:spPr>
          <a:xfrm>
            <a:off x="8299946" y="2949487"/>
            <a:ext cx="3364508" cy="3302000"/>
          </a:xfrm>
          <a:prstGeom prst="rect">
            <a:avLst/>
          </a:prstGeom>
        </p:spPr>
      </p:pic>
    </p:spTree>
    <p:extLst>
      <p:ext uri="{BB962C8B-B14F-4D97-AF65-F5344CB8AC3E}">
        <p14:creationId xmlns:p14="http://schemas.microsoft.com/office/powerpoint/2010/main" val="3089753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fr-FR" dirty="0" smtClean="0"/>
              <a:t>Action structure </a:t>
            </a:r>
            <a:r>
              <a:rPr lang="fr-FR" dirty="0" err="1" smtClean="0"/>
              <a:t>proposal</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5</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sp>
        <p:nvSpPr>
          <p:cNvPr id="16" name="Rectangle 15"/>
          <p:cNvSpPr/>
          <p:nvPr/>
        </p:nvSpPr>
        <p:spPr>
          <a:xfrm>
            <a:off x="8168212" y="1777572"/>
            <a:ext cx="3800267" cy="3323987"/>
          </a:xfrm>
          <a:prstGeom prst="rect">
            <a:avLst/>
          </a:prstGeom>
        </p:spPr>
        <p:txBody>
          <a:bodyPr wrap="square">
            <a:spAutoFit/>
          </a:bodyPr>
          <a:lstStyle/>
          <a:p>
            <a:pPr lvl="0" algn="ctr"/>
            <a:r>
              <a:rPr lang="fr-FR" sz="2000" b="1" dirty="0" smtClean="0"/>
              <a:t>EU-MACE </a:t>
            </a:r>
            <a:r>
              <a:rPr lang="fr-FR" sz="2000" b="1" dirty="0" err="1" smtClean="0"/>
              <a:t>is</a:t>
            </a:r>
            <a:r>
              <a:rPr lang="fr-FR" sz="2000" b="1" dirty="0" smtClean="0"/>
              <a:t> </a:t>
            </a:r>
            <a:r>
              <a:rPr lang="fr-FR" sz="2000" b="1" dirty="0" err="1" smtClean="0"/>
              <a:t>run</a:t>
            </a:r>
            <a:r>
              <a:rPr lang="fr-FR" sz="2000" b="1" dirty="0" smtClean="0"/>
              <a:t> by</a:t>
            </a:r>
          </a:p>
          <a:p>
            <a:pPr lvl="0" algn="ctr"/>
            <a:r>
              <a:rPr lang="fr-FR" sz="2000" b="1" dirty="0" smtClean="0"/>
              <a:t>TASK </a:t>
            </a:r>
            <a:r>
              <a:rPr lang="fr-FR" sz="2000" b="1" dirty="0" err="1"/>
              <a:t>C</a:t>
            </a:r>
            <a:r>
              <a:rPr lang="fr-FR" sz="2000" b="1" dirty="0" err="1" smtClean="0"/>
              <a:t>ore</a:t>
            </a:r>
            <a:r>
              <a:rPr lang="fr-FR" sz="2000" b="1" dirty="0" smtClean="0"/>
              <a:t> Groups </a:t>
            </a:r>
          </a:p>
          <a:p>
            <a:pPr lvl="0" algn="ctr"/>
            <a:r>
              <a:rPr lang="fr-FR" sz="2000" b="1" dirty="0" err="1"/>
              <a:t>t</a:t>
            </a:r>
            <a:r>
              <a:rPr lang="fr-FR" sz="2000" b="1" dirty="0" err="1" smtClean="0"/>
              <a:t>hat</a:t>
            </a:r>
            <a:r>
              <a:rPr lang="fr-FR" sz="2000" b="1" dirty="0" smtClean="0"/>
              <a:t> </a:t>
            </a:r>
            <a:r>
              <a:rPr lang="fr-FR" sz="2000" b="1" dirty="0" err="1" smtClean="0"/>
              <a:t>include</a:t>
            </a:r>
            <a:r>
              <a:rPr lang="fr-FR" sz="2000" b="1" dirty="0" smtClean="0"/>
              <a:t>:</a:t>
            </a:r>
          </a:p>
          <a:p>
            <a:pPr lvl="0" algn="ctr"/>
            <a:r>
              <a:rPr lang="fr-FR" sz="2000" b="1" dirty="0" smtClean="0"/>
              <a:t>MC &amp; GA </a:t>
            </a:r>
            <a:r>
              <a:rPr lang="fr-FR" sz="2000" b="1" dirty="0" err="1" smtClean="0"/>
              <a:t>Coord</a:t>
            </a:r>
            <a:r>
              <a:rPr lang="fr-FR" sz="2000" b="1" dirty="0" smtClean="0"/>
              <a:t> + </a:t>
            </a:r>
            <a:r>
              <a:rPr lang="fr-FR" sz="2000" b="1" dirty="0" err="1" smtClean="0"/>
              <a:t>Comm</a:t>
            </a:r>
            <a:r>
              <a:rPr lang="fr-FR" sz="2000" b="1" dirty="0" smtClean="0"/>
              <a:t> </a:t>
            </a:r>
            <a:r>
              <a:rPr lang="fr-FR" sz="2000" b="1" dirty="0" err="1" smtClean="0"/>
              <a:t>Coord</a:t>
            </a:r>
            <a:endParaRPr lang="fr-FR" sz="2000" b="1" dirty="0" smtClean="0"/>
          </a:p>
          <a:p>
            <a:pPr lvl="0" algn="ctr"/>
            <a:endParaRPr lang="fr-FR" sz="2000" b="1" dirty="0"/>
          </a:p>
          <a:p>
            <a:pPr marL="342900" lvl="0" indent="-342900">
              <a:buFontTx/>
              <a:buChar char="-"/>
            </a:pPr>
            <a:r>
              <a:rPr lang="fr-FR" sz="2000" dirty="0" smtClean="0"/>
              <a:t>All MC </a:t>
            </a:r>
            <a:r>
              <a:rPr lang="fr-FR" sz="2000" dirty="0" err="1" smtClean="0"/>
              <a:t>members</a:t>
            </a:r>
            <a:r>
              <a:rPr lang="fr-FR" sz="2000" dirty="0" smtClean="0"/>
              <a:t> </a:t>
            </a:r>
            <a:r>
              <a:rPr lang="fr-FR" sz="2000" dirty="0" err="1" smtClean="0"/>
              <a:t>should</a:t>
            </a:r>
            <a:r>
              <a:rPr lang="fr-FR" sz="2000" dirty="0" smtClean="0"/>
              <a:t> </a:t>
            </a:r>
            <a:r>
              <a:rPr lang="fr-FR" sz="2000" dirty="0" err="1" smtClean="0"/>
              <a:t>be</a:t>
            </a:r>
            <a:r>
              <a:rPr lang="fr-FR" sz="2000" dirty="0" smtClean="0"/>
              <a:t> active in </a:t>
            </a:r>
            <a:r>
              <a:rPr lang="fr-FR" sz="2000" dirty="0" err="1" smtClean="0"/>
              <a:t>Task</a:t>
            </a:r>
            <a:r>
              <a:rPr lang="fr-FR" sz="2000" dirty="0" smtClean="0"/>
              <a:t> </a:t>
            </a:r>
            <a:r>
              <a:rPr lang="fr-FR" sz="2000" dirty="0" err="1" smtClean="0"/>
              <a:t>Core</a:t>
            </a:r>
            <a:r>
              <a:rPr lang="fr-FR" sz="2000" dirty="0" smtClean="0"/>
              <a:t> Groups</a:t>
            </a:r>
          </a:p>
          <a:p>
            <a:pPr marL="342900" lvl="0" indent="-342900">
              <a:spcBef>
                <a:spcPts val="1200"/>
              </a:spcBef>
              <a:buFontTx/>
              <a:buChar char="-"/>
            </a:pPr>
            <a:r>
              <a:rPr lang="fr-FR" sz="2000" dirty="0" err="1" smtClean="0"/>
              <a:t>Core</a:t>
            </a:r>
            <a:r>
              <a:rPr lang="fr-FR" sz="2000" dirty="0" smtClean="0"/>
              <a:t> Group </a:t>
            </a:r>
            <a:r>
              <a:rPr lang="fr-FR" sz="2000" dirty="0" err="1" smtClean="0"/>
              <a:t>members</a:t>
            </a:r>
            <a:r>
              <a:rPr lang="fr-FR" sz="2000" dirty="0" smtClean="0"/>
              <a:t> &amp; leaders </a:t>
            </a:r>
            <a:r>
              <a:rPr lang="fr-FR" sz="2000" dirty="0" err="1" smtClean="0"/>
              <a:t>can</a:t>
            </a:r>
            <a:r>
              <a:rPr lang="fr-FR" sz="2000" dirty="0"/>
              <a:t> </a:t>
            </a:r>
            <a:r>
              <a:rPr lang="fr-FR" sz="2000" dirty="0" smtClean="0"/>
              <a:t>and </a:t>
            </a:r>
            <a:r>
              <a:rPr lang="fr-FR" sz="2000" dirty="0" err="1" smtClean="0"/>
              <a:t>should</a:t>
            </a:r>
            <a:r>
              <a:rPr lang="fr-FR" sz="2000" dirty="0" smtClean="0"/>
              <a:t> </a:t>
            </a:r>
            <a:r>
              <a:rPr lang="fr-FR" sz="2000" dirty="0" err="1" smtClean="0"/>
              <a:t>vary</a:t>
            </a:r>
            <a:r>
              <a:rPr lang="fr-FR" sz="2000" dirty="0" smtClean="0"/>
              <a:t> (</a:t>
            </a:r>
            <a:r>
              <a:rPr lang="fr-FR" sz="2000" dirty="0" err="1" smtClean="0"/>
              <a:t>e.g</a:t>
            </a:r>
            <a:r>
              <a:rPr lang="fr-FR" sz="2000" dirty="0" smtClean="0"/>
              <a:t>. workshops/</a:t>
            </a:r>
            <a:r>
              <a:rPr lang="fr-FR" sz="2000" dirty="0" err="1" smtClean="0"/>
              <a:t>schools</a:t>
            </a:r>
            <a:r>
              <a:rPr lang="fr-FR" sz="2000" dirty="0" smtClean="0"/>
              <a:t>)</a:t>
            </a:r>
          </a:p>
        </p:txBody>
      </p:sp>
      <p:pic>
        <p:nvPicPr>
          <p:cNvPr id="12" name="Image 11"/>
          <p:cNvPicPr>
            <a:picLocks noChangeAspect="1"/>
          </p:cNvPicPr>
          <p:nvPr/>
        </p:nvPicPr>
        <p:blipFill rotWithShape="1">
          <a:blip r:embed="rId3">
            <a:extLst>
              <a:ext uri="{28A0092B-C50C-407E-A947-70E740481C1C}">
                <a14:useLocalDpi xmlns:a14="http://schemas.microsoft.com/office/drawing/2010/main" val="0"/>
              </a:ext>
            </a:extLst>
          </a:blip>
          <a:srcRect b="65490"/>
          <a:stretch/>
        </p:blipFill>
        <p:spPr>
          <a:xfrm>
            <a:off x="580828" y="1146715"/>
            <a:ext cx="7474344" cy="1586335"/>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828" y="2771257"/>
            <a:ext cx="7419475" cy="3767655"/>
          </a:xfrm>
          <a:prstGeom prst="rect">
            <a:avLst/>
          </a:prstGeom>
        </p:spPr>
      </p:pic>
    </p:spTree>
    <p:extLst>
      <p:ext uri="{BB962C8B-B14F-4D97-AF65-F5344CB8AC3E}">
        <p14:creationId xmlns:p14="http://schemas.microsoft.com/office/powerpoint/2010/main" val="3533626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fr-FR" dirty="0" smtClean="0"/>
              <a:t>Action structure </a:t>
            </a:r>
            <a:r>
              <a:rPr lang="fr-FR" dirty="0" err="1" smtClean="0"/>
              <a:t>proposal</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6</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sp>
        <p:nvSpPr>
          <p:cNvPr id="16" name="Rectangle 15"/>
          <p:cNvSpPr/>
          <p:nvPr/>
        </p:nvSpPr>
        <p:spPr>
          <a:xfrm>
            <a:off x="295334" y="2014798"/>
            <a:ext cx="5282506" cy="3831818"/>
          </a:xfrm>
          <a:prstGeom prst="rect">
            <a:avLst/>
          </a:prstGeom>
        </p:spPr>
        <p:txBody>
          <a:bodyPr wrap="square">
            <a:spAutoFit/>
          </a:bodyPr>
          <a:lstStyle/>
          <a:p>
            <a:pPr lvl="0">
              <a:lnSpc>
                <a:spcPct val="150000"/>
              </a:lnSpc>
            </a:pPr>
            <a:r>
              <a:rPr lang="fr-FR" b="1" u="sng" dirty="0" smtClean="0"/>
              <a:t>Expert and MAP </a:t>
            </a:r>
            <a:r>
              <a:rPr lang="fr-FR" b="1" u="sng" dirty="0" err="1" smtClean="0"/>
              <a:t>list</a:t>
            </a:r>
            <a:r>
              <a:rPr lang="fr-FR" b="1" u="sng" dirty="0" smtClean="0"/>
              <a:t> :</a:t>
            </a:r>
          </a:p>
          <a:p>
            <a:pPr marL="285750" lvl="0" indent="-285750">
              <a:lnSpc>
                <a:spcPct val="150000"/>
              </a:lnSpc>
              <a:buFont typeface="Arial" panose="020B0604020202020204" pitchFamily="34" charset="0"/>
              <a:buChar char="•"/>
            </a:pPr>
            <a:r>
              <a:rPr lang="fr-FR" dirty="0" err="1" smtClean="0"/>
              <a:t>Among</a:t>
            </a:r>
            <a:r>
              <a:rPr lang="fr-FR" dirty="0" smtClean="0"/>
              <a:t> EU-MACE</a:t>
            </a:r>
          </a:p>
          <a:p>
            <a:pPr marL="285750" lvl="0" indent="-285750">
              <a:lnSpc>
                <a:spcPct val="150000"/>
              </a:lnSpc>
              <a:buFont typeface="Arial" panose="020B0604020202020204" pitchFamily="34" charset="0"/>
              <a:buChar char="•"/>
            </a:pPr>
            <a:r>
              <a:rPr lang="fr-FR" dirty="0" smtClean="0"/>
              <a:t>Non-participant </a:t>
            </a:r>
            <a:r>
              <a:rPr lang="fr-FR" dirty="0" err="1" smtClean="0"/>
              <a:t>entities</a:t>
            </a:r>
            <a:r>
              <a:rPr lang="fr-FR" dirty="0"/>
              <a:t> </a:t>
            </a:r>
            <a:r>
              <a:rPr lang="fr-FR" dirty="0" smtClean="0"/>
              <a:t>and </a:t>
            </a:r>
            <a:r>
              <a:rPr lang="fr-FR" dirty="0" err="1" smtClean="0"/>
              <a:t>researchers</a:t>
            </a:r>
            <a:r>
              <a:rPr lang="fr-FR" dirty="0" smtClean="0"/>
              <a:t> </a:t>
            </a:r>
          </a:p>
          <a:p>
            <a:pPr marL="285750" lvl="0" indent="-285750">
              <a:lnSpc>
                <a:spcPct val="150000"/>
              </a:lnSpc>
              <a:buFontTx/>
              <a:buChar char="-"/>
            </a:pPr>
            <a:endParaRPr lang="fr-FR" dirty="0"/>
          </a:p>
          <a:p>
            <a:pPr lvl="0">
              <a:lnSpc>
                <a:spcPct val="150000"/>
              </a:lnSpc>
            </a:pPr>
            <a:r>
              <a:rPr lang="fr-FR" b="1" i="1" dirty="0" err="1" smtClean="0"/>
              <a:t>Task</a:t>
            </a:r>
            <a:r>
              <a:rPr lang="fr-FR" b="1" i="1" dirty="0" smtClean="0"/>
              <a:t> </a:t>
            </a:r>
            <a:r>
              <a:rPr lang="fr-FR" b="1" i="1" dirty="0" err="1" smtClean="0"/>
              <a:t>Core</a:t>
            </a:r>
            <a:r>
              <a:rPr lang="fr-FR" b="1" i="1" dirty="0" smtClean="0"/>
              <a:t> Group </a:t>
            </a:r>
            <a:r>
              <a:rPr lang="fr-FR" b="1" i="1" dirty="0" err="1" smtClean="0"/>
              <a:t>will</a:t>
            </a:r>
            <a:endParaRPr lang="fr-FR" b="1" i="1" dirty="0" smtClean="0"/>
          </a:p>
          <a:p>
            <a:pPr marL="285750" lvl="0" indent="-285750">
              <a:lnSpc>
                <a:spcPct val="150000"/>
              </a:lnSpc>
              <a:buFont typeface="Arial" panose="020B0604020202020204" pitchFamily="34" charset="0"/>
              <a:buChar char="•"/>
            </a:pPr>
            <a:r>
              <a:rPr lang="fr-FR" dirty="0" err="1" smtClean="0"/>
              <a:t>Collect</a:t>
            </a:r>
            <a:r>
              <a:rPr lang="fr-FR" dirty="0" smtClean="0"/>
              <a:t> information (how? </a:t>
            </a:r>
            <a:r>
              <a:rPr lang="fr-FR" dirty="0" err="1" smtClean="0"/>
              <a:t>When</a:t>
            </a:r>
            <a:r>
              <a:rPr lang="fr-FR" dirty="0" smtClean="0"/>
              <a:t>? …)</a:t>
            </a:r>
          </a:p>
          <a:p>
            <a:pPr marL="285750" lvl="0" indent="-285750">
              <a:lnSpc>
                <a:spcPct val="150000"/>
              </a:lnSpc>
              <a:buFont typeface="Arial" panose="020B0604020202020204" pitchFamily="34" charset="0"/>
              <a:buChar char="•"/>
            </a:pPr>
            <a:r>
              <a:rPr lang="fr-FR" dirty="0" err="1" smtClean="0"/>
              <a:t>Analyze</a:t>
            </a:r>
            <a:endParaRPr lang="fr-FR" dirty="0" smtClean="0"/>
          </a:p>
          <a:p>
            <a:pPr marL="285750" lvl="0" indent="-285750">
              <a:lnSpc>
                <a:spcPct val="150000"/>
              </a:lnSpc>
              <a:buFont typeface="Arial" panose="020B0604020202020204" pitchFamily="34" charset="0"/>
              <a:buChar char="•"/>
            </a:pPr>
            <a:r>
              <a:rPr lang="fr-FR" dirty="0" err="1" smtClean="0"/>
              <a:t>Identify</a:t>
            </a:r>
            <a:endParaRPr lang="fr-FR" dirty="0" smtClean="0"/>
          </a:p>
          <a:p>
            <a:pPr marL="285750" lvl="0" indent="-285750">
              <a:lnSpc>
                <a:spcPct val="150000"/>
              </a:lnSpc>
              <a:buFont typeface="Arial" panose="020B0604020202020204" pitchFamily="34" charset="0"/>
              <a:buChar char="•"/>
            </a:pPr>
            <a:r>
              <a:rPr lang="fr-FR" dirty="0" err="1" smtClean="0"/>
              <a:t>Summarize</a:t>
            </a:r>
            <a:endParaRPr lang="en-US" dirty="0"/>
          </a:p>
        </p:txBody>
      </p:sp>
      <p:sp>
        <p:nvSpPr>
          <p:cNvPr id="20"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608906" y="1593745"/>
            <a:ext cx="8707814" cy="421053"/>
          </a:xfrm>
        </p:spPr>
        <p:txBody>
          <a:bodyPr>
            <a:normAutofit/>
          </a:bodyPr>
          <a:lstStyle/>
          <a:p>
            <a:r>
              <a:rPr lang="en-US" b="1" dirty="0" smtClean="0">
                <a:effectLst>
                  <a:outerShdw blurRad="38100" dist="38100" dir="2700000" algn="tl">
                    <a:srgbClr val="000000">
                      <a:alpha val="43137"/>
                    </a:srgbClr>
                  </a:outerShdw>
                </a:effectLst>
              </a:rPr>
              <a:t>Tasks – coordinated by Core Task group members: Example</a:t>
            </a:r>
            <a:endParaRPr lang="en-US" b="1" dirty="0">
              <a:effectLst>
                <a:outerShdw blurRad="38100" dist="38100" dir="2700000" algn="tl">
                  <a:srgbClr val="000000">
                    <a:alpha val="43137"/>
                  </a:srgbClr>
                </a:outerShdw>
              </a:effectLst>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951" y="2158212"/>
            <a:ext cx="8922543" cy="4100512"/>
          </a:xfrm>
          <a:prstGeom prst="rect">
            <a:avLst/>
          </a:prstGeom>
        </p:spPr>
      </p:pic>
    </p:spTree>
    <p:extLst>
      <p:ext uri="{BB962C8B-B14F-4D97-AF65-F5344CB8AC3E}">
        <p14:creationId xmlns:p14="http://schemas.microsoft.com/office/powerpoint/2010/main" val="406856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dirty="0" smtClean="0"/>
              <a:t>Leadership positions: proposal</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7</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275464385"/>
              </p:ext>
            </p:extLst>
          </p:nvPr>
        </p:nvGraphicFramePr>
        <p:xfrm>
          <a:off x="553720" y="1376093"/>
          <a:ext cx="7340600" cy="5218430"/>
        </p:xfrm>
        <a:graphic>
          <a:graphicData uri="http://schemas.openxmlformats.org/drawingml/2006/table">
            <a:tbl>
              <a:tblPr firstRow="1" firstCol="1" bandRow="1">
                <a:tableStyleId>{D27102A9-8310-4765-A935-A1911B00CA55}</a:tableStyleId>
              </a:tblPr>
              <a:tblGrid>
                <a:gridCol w="2427250">
                  <a:extLst>
                    <a:ext uri="{9D8B030D-6E8A-4147-A177-3AD203B41FA5}">
                      <a16:colId xmlns:a16="http://schemas.microsoft.com/office/drawing/2014/main" val="3299902911"/>
                    </a:ext>
                  </a:extLst>
                </a:gridCol>
                <a:gridCol w="2159990">
                  <a:extLst>
                    <a:ext uri="{9D8B030D-6E8A-4147-A177-3AD203B41FA5}">
                      <a16:colId xmlns:a16="http://schemas.microsoft.com/office/drawing/2014/main" val="1203213061"/>
                    </a:ext>
                  </a:extLst>
                </a:gridCol>
                <a:gridCol w="751840">
                  <a:extLst>
                    <a:ext uri="{9D8B030D-6E8A-4147-A177-3AD203B41FA5}">
                      <a16:colId xmlns:a16="http://schemas.microsoft.com/office/drawing/2014/main" val="4211499187"/>
                    </a:ext>
                  </a:extLst>
                </a:gridCol>
                <a:gridCol w="2001520">
                  <a:extLst>
                    <a:ext uri="{9D8B030D-6E8A-4147-A177-3AD203B41FA5}">
                      <a16:colId xmlns:a16="http://schemas.microsoft.com/office/drawing/2014/main" val="3693083884"/>
                    </a:ext>
                  </a:extLst>
                </a:gridCol>
              </a:tblGrid>
              <a:tr h="521843">
                <a:tc>
                  <a:txBody>
                    <a:bodyPr/>
                    <a:lstStyle/>
                    <a:p>
                      <a:pPr>
                        <a:lnSpc>
                          <a:spcPct val="100000"/>
                        </a:lnSpc>
                        <a:spcBef>
                          <a:spcPts val="0"/>
                        </a:spcBef>
                        <a:spcAft>
                          <a:spcPts val="0"/>
                        </a:spcAft>
                      </a:pPr>
                      <a:r>
                        <a:rPr lang="en-GB" sz="1600" dirty="0">
                          <a:effectLst/>
                        </a:rPr>
                        <a:t>Chair</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a:effectLst/>
                        </a:rPr>
                        <a:t>Sawako </a:t>
                      </a:r>
                      <a:r>
                        <a:rPr lang="en-GB" sz="1600" dirty="0" smtClean="0">
                          <a:effectLst/>
                        </a:rPr>
                        <a:t>Nakamae</a:t>
                      </a:r>
                      <a:endParaRPr lang="en-US" sz="1600" b="1" dirty="0">
                        <a:effectLst/>
                        <a:latin typeface="+mn-lt"/>
                      </a:endParaRPr>
                    </a:p>
                  </a:txBody>
                  <a:tcPr marL="58158" marR="58158" marT="0" marB="0" anchor="ctr"/>
                </a:tc>
                <a:tc>
                  <a:txBody>
                    <a:bodyPr/>
                    <a:lstStyle/>
                    <a:p>
                      <a:pPr>
                        <a:lnSpc>
                          <a:spcPct val="100000"/>
                        </a:lnSpc>
                        <a:spcBef>
                          <a:spcPts val="0"/>
                        </a:spcBef>
                        <a:spcAft>
                          <a:spcPts val="0"/>
                        </a:spcAft>
                      </a:pPr>
                      <a:r>
                        <a:rPr lang="en-GB" sz="1600" dirty="0" smtClean="0">
                          <a:effectLst/>
                        </a:rPr>
                        <a:t>MC</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France (CEA)</a:t>
                      </a:r>
                      <a:endParaRPr lang="en-US" sz="1600" b="1" dirty="0">
                        <a:effectLst/>
                        <a:latin typeface="+mn-lt"/>
                      </a:endParaRPr>
                    </a:p>
                  </a:txBody>
                  <a:tcPr marL="58158" marR="58158" marT="0" marB="0" anchor="ctr"/>
                </a:tc>
                <a:extLst>
                  <a:ext uri="{0D108BD9-81ED-4DB2-BD59-A6C34878D82A}">
                    <a16:rowId xmlns:a16="http://schemas.microsoft.com/office/drawing/2014/main" val="3744706896"/>
                  </a:ext>
                </a:extLst>
              </a:tr>
              <a:tr h="521843">
                <a:tc>
                  <a:txBody>
                    <a:bodyPr/>
                    <a:lstStyle/>
                    <a:p>
                      <a:pPr>
                        <a:lnSpc>
                          <a:spcPct val="100000"/>
                        </a:lnSpc>
                        <a:spcBef>
                          <a:spcPts val="0"/>
                        </a:spcBef>
                        <a:spcAft>
                          <a:spcPts val="0"/>
                        </a:spcAft>
                      </a:pPr>
                      <a:r>
                        <a:rPr lang="en-GB" sz="1600" dirty="0">
                          <a:effectLst/>
                        </a:rPr>
                        <a:t>Vice Chair</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a:effectLst/>
                        </a:rPr>
                        <a:t>Monica </a:t>
                      </a:r>
                      <a:r>
                        <a:rPr lang="en-GB" sz="1600" dirty="0" smtClean="0">
                          <a:effectLst/>
                        </a:rPr>
                        <a:t>Fabrizio</a:t>
                      </a:r>
                      <a:endParaRPr lang="en-US" sz="1600" dirty="0">
                        <a:effectLst/>
                      </a:endParaRPr>
                    </a:p>
                    <a:p>
                      <a:pPr>
                        <a:lnSpc>
                          <a:spcPct val="100000"/>
                        </a:lnSpc>
                        <a:spcBef>
                          <a:spcPts val="0"/>
                        </a:spcBef>
                        <a:spcAft>
                          <a:spcPts val="0"/>
                        </a:spcAft>
                      </a:pPr>
                      <a:r>
                        <a:rPr lang="en-GB" sz="1600" dirty="0">
                          <a:effectLst/>
                        </a:rPr>
                        <a:t> </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fr-FR" sz="1600" dirty="0" smtClean="0">
                          <a:effectLst/>
                        </a:rPr>
                        <a:t>MC</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Italy (CNR)</a:t>
                      </a:r>
                      <a:endParaRPr lang="en-US" sz="1600" b="1" dirty="0">
                        <a:effectLst/>
                        <a:latin typeface="+mn-lt"/>
                      </a:endParaRPr>
                    </a:p>
                  </a:txBody>
                  <a:tcPr marL="58158" marR="58158" marT="0" marB="0" anchor="ctr"/>
                </a:tc>
                <a:extLst>
                  <a:ext uri="{0D108BD9-81ED-4DB2-BD59-A6C34878D82A}">
                    <a16:rowId xmlns:a16="http://schemas.microsoft.com/office/drawing/2014/main" val="3485494852"/>
                  </a:ext>
                </a:extLst>
              </a:tr>
              <a:tr h="521843">
                <a:tc>
                  <a:txBody>
                    <a:bodyPr/>
                    <a:lstStyle/>
                    <a:p>
                      <a:pPr>
                        <a:lnSpc>
                          <a:spcPct val="100000"/>
                        </a:lnSpc>
                        <a:spcBef>
                          <a:spcPts val="0"/>
                        </a:spcBef>
                        <a:spcAft>
                          <a:spcPts val="0"/>
                        </a:spcAft>
                      </a:pPr>
                      <a:r>
                        <a:rPr lang="en-GB" sz="1600" dirty="0">
                          <a:effectLst/>
                        </a:rPr>
                        <a:t>GH SR</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Sawako </a:t>
                      </a:r>
                      <a:r>
                        <a:rPr lang="en-GB" sz="1600" dirty="0">
                          <a:effectLst/>
                        </a:rPr>
                        <a:t>Nakamae</a:t>
                      </a:r>
                      <a:endParaRPr lang="en-US" sz="1600" dirty="0">
                        <a:effectLst/>
                      </a:endParaRPr>
                    </a:p>
                    <a:p>
                      <a:pPr>
                        <a:lnSpc>
                          <a:spcPct val="100000"/>
                        </a:lnSpc>
                        <a:spcBef>
                          <a:spcPts val="0"/>
                        </a:spcBef>
                        <a:spcAft>
                          <a:spcPts val="0"/>
                        </a:spcAft>
                      </a:pPr>
                      <a:r>
                        <a:rPr lang="en-GB" sz="1600" dirty="0">
                          <a:effectLst/>
                        </a:rPr>
                        <a:t> </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MC</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France (CEA)</a:t>
                      </a:r>
                      <a:endParaRPr lang="en-US" sz="1600" b="1" dirty="0">
                        <a:effectLst/>
                        <a:latin typeface="+mn-lt"/>
                      </a:endParaRPr>
                    </a:p>
                  </a:txBody>
                  <a:tcPr marL="58158" marR="58158" marT="0" marB="0" anchor="ctr"/>
                </a:tc>
                <a:extLst>
                  <a:ext uri="{0D108BD9-81ED-4DB2-BD59-A6C34878D82A}">
                    <a16:rowId xmlns:a16="http://schemas.microsoft.com/office/drawing/2014/main" val="3225492172"/>
                  </a:ext>
                </a:extLst>
              </a:tr>
              <a:tr h="521843">
                <a:tc>
                  <a:txBody>
                    <a:bodyPr/>
                    <a:lstStyle/>
                    <a:p>
                      <a:pPr>
                        <a:lnSpc>
                          <a:spcPct val="100000"/>
                        </a:lnSpc>
                        <a:spcBef>
                          <a:spcPts val="0"/>
                        </a:spcBef>
                        <a:spcAft>
                          <a:spcPts val="0"/>
                        </a:spcAft>
                      </a:pPr>
                      <a:r>
                        <a:rPr lang="en-GB" sz="1600" dirty="0">
                          <a:effectLst/>
                        </a:rPr>
                        <a:t>Grant Awarding </a:t>
                      </a:r>
                      <a:r>
                        <a:rPr lang="en-GB" sz="1600" dirty="0" err="1" smtClean="0">
                          <a:effectLst/>
                        </a:rPr>
                        <a:t>Coord</a:t>
                      </a:r>
                      <a:r>
                        <a:rPr lang="en-GB" sz="1600" dirty="0" smtClean="0">
                          <a:effectLst/>
                        </a:rPr>
                        <a:t>.</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a:effectLst/>
                        </a:rPr>
                        <a:t>Holger </a:t>
                      </a:r>
                      <a:r>
                        <a:rPr lang="en-GB" sz="1600" dirty="0" smtClean="0">
                          <a:effectLst/>
                        </a:rPr>
                        <a:t>Ihssen</a:t>
                      </a:r>
                      <a:endParaRPr lang="en-US" sz="1600" b="1" dirty="0">
                        <a:effectLst/>
                        <a:latin typeface="+mn-lt"/>
                      </a:endParaRPr>
                    </a:p>
                  </a:txBody>
                  <a:tcPr marL="58158" marR="58158" marT="0" marB="0" anchor="ctr"/>
                </a:tc>
                <a:tc>
                  <a:txBody>
                    <a:bodyPr/>
                    <a:lstStyle/>
                    <a:p>
                      <a:pPr>
                        <a:lnSpc>
                          <a:spcPct val="100000"/>
                        </a:lnSpc>
                        <a:spcBef>
                          <a:spcPts val="0"/>
                        </a:spcBef>
                        <a:spcAft>
                          <a:spcPts val="0"/>
                        </a:spcAft>
                      </a:pPr>
                      <a:r>
                        <a:rPr lang="en-GB" sz="1600" dirty="0" smtClean="0">
                          <a:effectLst/>
                        </a:rPr>
                        <a:t>MC</a:t>
                      </a:r>
                      <a:endParaRPr lang="en-US" sz="1600" b="1" dirty="0">
                        <a:effectLst/>
                        <a:latin typeface="+mn-lt"/>
                      </a:endParaRPr>
                    </a:p>
                  </a:txBody>
                  <a:tcPr marL="58158" marR="58158" marT="0" marB="0" anchor="ctr"/>
                </a:tc>
                <a:tc>
                  <a:txBody>
                    <a:bodyPr/>
                    <a:lstStyle/>
                    <a:p>
                      <a:pPr marL="0" indent="0">
                        <a:lnSpc>
                          <a:spcPct val="100000"/>
                        </a:lnSpc>
                        <a:spcBef>
                          <a:spcPts val="0"/>
                        </a:spcBef>
                        <a:spcAft>
                          <a:spcPts val="0"/>
                        </a:spcAft>
                        <a:buFontTx/>
                        <a:buNone/>
                      </a:pPr>
                      <a:r>
                        <a:rPr lang="en-GB" sz="1600" dirty="0" smtClean="0">
                          <a:effectLst/>
                        </a:rPr>
                        <a:t>Germany (KIT)</a:t>
                      </a:r>
                      <a:endParaRPr lang="en-US" sz="1600" b="1" dirty="0">
                        <a:effectLst/>
                        <a:latin typeface="+mn-lt"/>
                      </a:endParaRPr>
                    </a:p>
                  </a:txBody>
                  <a:tcPr marL="58158" marR="58158" marT="0" marB="0" anchor="ctr"/>
                </a:tc>
                <a:extLst>
                  <a:ext uri="{0D108BD9-81ED-4DB2-BD59-A6C34878D82A}">
                    <a16:rowId xmlns:a16="http://schemas.microsoft.com/office/drawing/2014/main" val="105819599"/>
                  </a:ext>
                </a:extLst>
              </a:tr>
              <a:tr h="521843">
                <a:tc>
                  <a:txBody>
                    <a:bodyPr/>
                    <a:lstStyle/>
                    <a:p>
                      <a:pPr>
                        <a:lnSpc>
                          <a:spcPct val="100000"/>
                        </a:lnSpc>
                        <a:spcBef>
                          <a:spcPts val="0"/>
                        </a:spcBef>
                        <a:spcAft>
                          <a:spcPts val="0"/>
                        </a:spcAft>
                      </a:pPr>
                      <a:r>
                        <a:rPr lang="en-GB" sz="1600" dirty="0" smtClean="0">
                          <a:effectLst/>
                        </a:rPr>
                        <a:t>Sci. Comm. </a:t>
                      </a:r>
                      <a:r>
                        <a:rPr lang="en-GB" sz="1600" dirty="0">
                          <a:effectLst/>
                        </a:rPr>
                        <a:t>Coordinator</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a:effectLst/>
                        </a:rPr>
                        <a:t>Ivan </a:t>
                      </a:r>
                      <a:r>
                        <a:rPr lang="en-GB" sz="1600" dirty="0" smtClean="0">
                          <a:effectLst/>
                        </a:rPr>
                        <a:t>Matejak</a:t>
                      </a:r>
                      <a:endParaRPr lang="en-US" sz="1600" b="1" dirty="0">
                        <a:effectLst/>
                        <a:latin typeface="+mn-lt"/>
                      </a:endParaRPr>
                    </a:p>
                  </a:txBody>
                  <a:tcPr marL="58158" marR="58158" marT="0" marB="0" anchor="ctr"/>
                </a:tc>
                <a:tc>
                  <a:txBody>
                    <a:bodyPr/>
                    <a:lstStyle/>
                    <a:p>
                      <a:pPr>
                        <a:lnSpc>
                          <a:spcPct val="100000"/>
                        </a:lnSpc>
                        <a:spcBef>
                          <a:spcPts val="0"/>
                        </a:spcBef>
                        <a:spcAft>
                          <a:spcPts val="0"/>
                        </a:spcAft>
                      </a:pPr>
                      <a:r>
                        <a:rPr lang="en-GB" sz="1600" dirty="0" smtClean="0">
                          <a:effectLst/>
                        </a:rPr>
                        <a:t>MC</a:t>
                      </a:r>
                      <a:endParaRPr lang="en-US" sz="1600" b="1" dirty="0">
                        <a:effectLst/>
                        <a:latin typeface="+mn-lt"/>
                      </a:endParaRPr>
                    </a:p>
                  </a:txBody>
                  <a:tcPr marL="58158" marR="58158" marT="0" marB="0" anchor="ctr"/>
                </a:tc>
                <a:tc>
                  <a:txBody>
                    <a:bodyPr/>
                    <a:lstStyle/>
                    <a:p>
                      <a:pPr>
                        <a:lnSpc>
                          <a:spcPct val="100000"/>
                        </a:lnSpc>
                        <a:spcBef>
                          <a:spcPts val="0"/>
                        </a:spcBef>
                        <a:spcAft>
                          <a:spcPts val="0"/>
                        </a:spcAft>
                      </a:pPr>
                      <a:r>
                        <a:rPr lang="en-GB" sz="1600" dirty="0" smtClean="0">
                          <a:effectLst/>
                        </a:rPr>
                        <a:t>Belgium (EERA)</a:t>
                      </a:r>
                      <a:endParaRPr lang="en-US" sz="1600" b="1" dirty="0">
                        <a:effectLst/>
                        <a:latin typeface="+mn-lt"/>
                      </a:endParaRPr>
                    </a:p>
                  </a:txBody>
                  <a:tcPr marL="58158" marR="58158" marT="0" marB="0" anchor="ctr"/>
                </a:tc>
                <a:extLst>
                  <a:ext uri="{0D108BD9-81ED-4DB2-BD59-A6C34878D82A}">
                    <a16:rowId xmlns:a16="http://schemas.microsoft.com/office/drawing/2014/main" val="2286142160"/>
                  </a:ext>
                </a:extLst>
              </a:tr>
              <a:tr h="521843">
                <a:tc>
                  <a:txBody>
                    <a:bodyPr/>
                    <a:lstStyle/>
                    <a:p>
                      <a:pPr>
                        <a:lnSpc>
                          <a:spcPct val="100000"/>
                        </a:lnSpc>
                        <a:spcBef>
                          <a:spcPts val="0"/>
                        </a:spcBef>
                        <a:spcAft>
                          <a:spcPts val="0"/>
                        </a:spcAft>
                      </a:pPr>
                      <a:r>
                        <a:rPr lang="en-GB" sz="1600" dirty="0">
                          <a:effectLst/>
                        </a:rPr>
                        <a:t>WG 1 Leader</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a:effectLst/>
                        </a:rPr>
                        <a:t>Helge </a:t>
                      </a:r>
                      <a:r>
                        <a:rPr lang="en-GB" sz="1600" dirty="0" smtClean="0">
                          <a:effectLst/>
                        </a:rPr>
                        <a:t>Stein</a:t>
                      </a:r>
                      <a:endParaRPr lang="en-US" sz="1600" b="1" dirty="0">
                        <a:effectLst/>
                        <a:latin typeface="+mn-lt"/>
                      </a:endParaRPr>
                    </a:p>
                  </a:txBody>
                  <a:tcPr marL="58158" marR="58158" marT="0" marB="0" anchor="ctr"/>
                </a:tc>
                <a:tc>
                  <a:txBody>
                    <a:bodyPr/>
                    <a:lstStyle/>
                    <a:p>
                      <a:pPr>
                        <a:lnSpc>
                          <a:spcPct val="100000"/>
                        </a:lnSpc>
                        <a:spcBef>
                          <a:spcPts val="0"/>
                        </a:spcBef>
                        <a:spcAft>
                          <a:spcPts val="0"/>
                        </a:spcAft>
                      </a:pPr>
                      <a:r>
                        <a:rPr lang="en-GB" sz="1600" dirty="0" smtClean="0">
                          <a:effectLst/>
                        </a:rPr>
                        <a:t>MC</a:t>
                      </a:r>
                      <a:endParaRPr lang="en-US" sz="1600" b="1" dirty="0">
                        <a:effectLst/>
                        <a:latin typeface="+mn-lt"/>
                      </a:endParaRPr>
                    </a:p>
                  </a:txBody>
                  <a:tcPr marL="58158" marR="58158" marT="0" marB="0" anchor="ctr"/>
                </a:tc>
                <a:tc>
                  <a:txBody>
                    <a:bodyPr/>
                    <a:lstStyle/>
                    <a:p>
                      <a:pPr>
                        <a:lnSpc>
                          <a:spcPct val="100000"/>
                        </a:lnSpc>
                        <a:spcBef>
                          <a:spcPts val="0"/>
                        </a:spcBef>
                        <a:spcAft>
                          <a:spcPts val="0"/>
                        </a:spcAft>
                      </a:pPr>
                      <a:r>
                        <a:rPr lang="en-GB" sz="1600" dirty="0" smtClean="0">
                          <a:effectLst/>
                        </a:rPr>
                        <a:t>Germany (TUM)</a:t>
                      </a:r>
                      <a:endParaRPr lang="en-US" sz="1600" b="1" dirty="0">
                        <a:effectLst/>
                        <a:latin typeface="+mn-lt"/>
                      </a:endParaRPr>
                    </a:p>
                  </a:txBody>
                  <a:tcPr marL="58158" marR="58158" marT="0" marB="0" anchor="ctr"/>
                </a:tc>
                <a:extLst>
                  <a:ext uri="{0D108BD9-81ED-4DB2-BD59-A6C34878D82A}">
                    <a16:rowId xmlns:a16="http://schemas.microsoft.com/office/drawing/2014/main" val="740028800"/>
                  </a:ext>
                </a:extLst>
              </a:tr>
              <a:tr h="521843">
                <a:tc>
                  <a:txBody>
                    <a:bodyPr/>
                    <a:lstStyle/>
                    <a:p>
                      <a:pPr>
                        <a:lnSpc>
                          <a:spcPct val="100000"/>
                        </a:lnSpc>
                        <a:spcBef>
                          <a:spcPts val="0"/>
                        </a:spcBef>
                        <a:spcAft>
                          <a:spcPts val="0"/>
                        </a:spcAft>
                      </a:pPr>
                      <a:r>
                        <a:rPr lang="en-GB" sz="1600" dirty="0">
                          <a:effectLst/>
                        </a:rPr>
                        <a:t>WG 2 Leader</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err="1">
                          <a:effectLst/>
                        </a:rPr>
                        <a:t>Jaroslaw</a:t>
                      </a:r>
                      <a:r>
                        <a:rPr lang="en-GB" sz="1600" dirty="0">
                          <a:effectLst/>
                        </a:rPr>
                        <a:t> </a:t>
                      </a:r>
                      <a:r>
                        <a:rPr lang="en-GB" sz="1600" dirty="0" err="1">
                          <a:effectLst/>
                        </a:rPr>
                        <a:t>Jasinkski</a:t>
                      </a:r>
                      <a:r>
                        <a:rPr lang="en-GB" sz="1600" dirty="0">
                          <a:effectLst/>
                        </a:rPr>
                        <a:t> </a:t>
                      </a:r>
                      <a:endParaRPr lang="en-US" sz="1600" b="1" dirty="0">
                        <a:effectLst/>
                        <a:latin typeface="+mn-lt"/>
                      </a:endParaRPr>
                    </a:p>
                  </a:txBody>
                  <a:tcPr marL="58158" marR="58158" marT="0" marB="0" anchor="ctr"/>
                </a:tc>
                <a:tc>
                  <a:txBody>
                    <a:bodyPr/>
                    <a:lstStyle/>
                    <a:p>
                      <a:pPr>
                        <a:lnSpc>
                          <a:spcPct val="100000"/>
                        </a:lnSpc>
                        <a:spcBef>
                          <a:spcPts val="0"/>
                        </a:spcBef>
                        <a:spcAft>
                          <a:spcPts val="0"/>
                        </a:spcAft>
                      </a:pPr>
                      <a:r>
                        <a:rPr lang="en-GB" sz="1600" dirty="0" smtClean="0">
                          <a:effectLst/>
                        </a:rPr>
                        <a:t>MC</a:t>
                      </a:r>
                      <a:endParaRPr lang="en-US" sz="1600" dirty="0">
                        <a:effectLst/>
                      </a:endParaRPr>
                    </a:p>
                    <a:p>
                      <a:pPr>
                        <a:lnSpc>
                          <a:spcPct val="100000"/>
                        </a:lnSpc>
                        <a:spcBef>
                          <a:spcPts val="0"/>
                        </a:spcBef>
                        <a:spcAft>
                          <a:spcPts val="0"/>
                        </a:spcAft>
                      </a:pPr>
                      <a:r>
                        <a:rPr lang="en-GB" sz="1600" dirty="0">
                          <a:effectLst/>
                        </a:rPr>
                        <a:t> </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Poland (NCJB)</a:t>
                      </a:r>
                      <a:endParaRPr lang="en-US" sz="1600" b="1" dirty="0">
                        <a:effectLst/>
                        <a:latin typeface="+mn-lt"/>
                      </a:endParaRPr>
                    </a:p>
                  </a:txBody>
                  <a:tcPr marL="58158" marR="58158" marT="0" marB="0" anchor="ctr"/>
                </a:tc>
                <a:extLst>
                  <a:ext uri="{0D108BD9-81ED-4DB2-BD59-A6C34878D82A}">
                    <a16:rowId xmlns:a16="http://schemas.microsoft.com/office/drawing/2014/main" val="1480800106"/>
                  </a:ext>
                </a:extLst>
              </a:tr>
              <a:tr h="521843">
                <a:tc>
                  <a:txBody>
                    <a:bodyPr/>
                    <a:lstStyle/>
                    <a:p>
                      <a:pPr>
                        <a:lnSpc>
                          <a:spcPct val="100000"/>
                        </a:lnSpc>
                        <a:spcBef>
                          <a:spcPts val="0"/>
                        </a:spcBef>
                        <a:spcAft>
                          <a:spcPts val="0"/>
                        </a:spcAft>
                      </a:pPr>
                      <a:r>
                        <a:rPr lang="en-GB" sz="1600" dirty="0">
                          <a:effectLst/>
                        </a:rPr>
                        <a:t>WG 3 leader</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a:effectLst/>
                        </a:rPr>
                        <a:t>Kourosh Malek</a:t>
                      </a:r>
                      <a:endParaRPr lang="en-US" sz="1600" b="1">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a:t>
                      </a:r>
                      <a:r>
                        <a:rPr lang="en-GB" sz="1600" baseline="0" dirty="0" smtClean="0">
                          <a:effectLst/>
                        </a:rPr>
                        <a:t> </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Germany (FZJ)</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extLst>
                  <a:ext uri="{0D108BD9-81ED-4DB2-BD59-A6C34878D82A}">
                    <a16:rowId xmlns:a16="http://schemas.microsoft.com/office/drawing/2014/main" val="1983516977"/>
                  </a:ext>
                </a:extLst>
              </a:tr>
              <a:tr h="521843">
                <a:tc>
                  <a:txBody>
                    <a:bodyPr/>
                    <a:lstStyle/>
                    <a:p>
                      <a:pPr>
                        <a:lnSpc>
                          <a:spcPct val="100000"/>
                        </a:lnSpc>
                        <a:spcBef>
                          <a:spcPts val="0"/>
                        </a:spcBef>
                        <a:spcAft>
                          <a:spcPts val="0"/>
                        </a:spcAft>
                      </a:pPr>
                      <a:r>
                        <a:rPr lang="en-GB" sz="1600" dirty="0">
                          <a:effectLst/>
                        </a:rPr>
                        <a:t>WG 4 leader</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a:effectLst/>
                        </a:rPr>
                        <a:t>David Lacroix</a:t>
                      </a:r>
                      <a:endParaRPr lang="en-US" sz="1600" b="1">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MC</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France (U Lorraine)</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extLst>
                  <a:ext uri="{0D108BD9-81ED-4DB2-BD59-A6C34878D82A}">
                    <a16:rowId xmlns:a16="http://schemas.microsoft.com/office/drawing/2014/main" val="991336842"/>
                  </a:ext>
                </a:extLst>
              </a:tr>
              <a:tr h="521843">
                <a:tc>
                  <a:txBody>
                    <a:bodyPr/>
                    <a:lstStyle/>
                    <a:p>
                      <a:pPr>
                        <a:lnSpc>
                          <a:spcPct val="100000"/>
                        </a:lnSpc>
                        <a:spcBef>
                          <a:spcPts val="0"/>
                        </a:spcBef>
                        <a:spcAft>
                          <a:spcPts val="0"/>
                        </a:spcAft>
                      </a:pPr>
                      <a:r>
                        <a:rPr lang="en-GB" sz="1600" dirty="0">
                          <a:effectLst/>
                        </a:rPr>
                        <a:t>WG 5 leader</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a:effectLst/>
                        </a:rPr>
                        <a:t>Ivan Matejak</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MC</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tc>
                  <a:txBody>
                    <a:bodyPr/>
                    <a:lstStyle/>
                    <a:p>
                      <a:pPr>
                        <a:lnSpc>
                          <a:spcPct val="100000"/>
                        </a:lnSpc>
                        <a:spcBef>
                          <a:spcPts val="0"/>
                        </a:spcBef>
                        <a:spcAft>
                          <a:spcPts val="0"/>
                        </a:spcAft>
                      </a:pPr>
                      <a:r>
                        <a:rPr lang="en-GB" sz="1600" dirty="0" smtClean="0">
                          <a:effectLst/>
                        </a:rPr>
                        <a:t>Belgium (EERA)</a:t>
                      </a:r>
                      <a:endParaRPr lang="en-US" sz="1600" b="1" dirty="0">
                        <a:effectLst/>
                        <a:latin typeface="+mn-lt"/>
                        <a:ea typeface="Calibri" panose="020F0502020204030204" pitchFamily="34" charset="0"/>
                        <a:cs typeface="Times New Roman" panose="02020603050405020304" pitchFamily="18" charset="0"/>
                      </a:endParaRPr>
                    </a:p>
                  </a:txBody>
                  <a:tcPr marL="58158" marR="58158" marT="0" marB="0" anchor="ctr"/>
                </a:tc>
                <a:extLst>
                  <a:ext uri="{0D108BD9-81ED-4DB2-BD59-A6C34878D82A}">
                    <a16:rowId xmlns:a16="http://schemas.microsoft.com/office/drawing/2014/main" val="72215944"/>
                  </a:ext>
                </a:extLst>
              </a:tr>
            </a:tbl>
          </a:graphicData>
        </a:graphic>
      </p:graphicFrame>
      <p:sp>
        <p:nvSpPr>
          <p:cNvPr id="9" name="Rectangle 1"/>
          <p:cNvSpPr>
            <a:spLocks noChangeArrowheads="1"/>
          </p:cNvSpPr>
          <p:nvPr/>
        </p:nvSpPr>
        <p:spPr bwMode="auto">
          <a:xfrm>
            <a:off x="838200" y="1871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5"/>
          <p:cNvSpPr/>
          <p:nvPr/>
        </p:nvSpPr>
        <p:spPr>
          <a:xfrm>
            <a:off x="8082066" y="2092482"/>
            <a:ext cx="3800267" cy="3785652"/>
          </a:xfrm>
          <a:prstGeom prst="rect">
            <a:avLst/>
          </a:prstGeom>
        </p:spPr>
        <p:txBody>
          <a:bodyPr wrap="square">
            <a:spAutoFit/>
          </a:bodyPr>
          <a:lstStyle/>
          <a:p>
            <a:pPr lvl="0" algn="ctr"/>
            <a:r>
              <a:rPr lang="fr-FR" sz="2000" b="1" dirty="0" err="1" smtClean="0"/>
              <a:t>Starting</a:t>
            </a:r>
            <a:r>
              <a:rPr lang="fr-FR" sz="2000" b="1" dirty="0" smtClean="0"/>
              <a:t> </a:t>
            </a:r>
            <a:r>
              <a:rPr lang="fr-FR" sz="2000" b="1" dirty="0" err="1" smtClean="0"/>
              <a:t>members</a:t>
            </a:r>
            <a:r>
              <a:rPr lang="fr-FR" sz="2000" b="1" dirty="0" smtClean="0"/>
              <a:t> = </a:t>
            </a:r>
          </a:p>
          <a:p>
            <a:pPr lvl="0" algn="ctr"/>
            <a:r>
              <a:rPr lang="fr-FR" sz="2000" b="1" dirty="0" smtClean="0"/>
              <a:t>Original </a:t>
            </a:r>
            <a:r>
              <a:rPr lang="fr-FR" sz="2000" b="1" dirty="0" err="1" smtClean="0"/>
              <a:t>secondary</a:t>
            </a:r>
            <a:r>
              <a:rPr lang="fr-FR" sz="2000" b="1" dirty="0" smtClean="0"/>
              <a:t> </a:t>
            </a:r>
            <a:r>
              <a:rPr lang="fr-FR" sz="2000" b="1" dirty="0" err="1" smtClean="0"/>
              <a:t>proposers</a:t>
            </a:r>
            <a:endParaRPr lang="fr-FR" sz="2000" b="1" dirty="0" smtClean="0"/>
          </a:p>
          <a:p>
            <a:pPr lvl="0" algn="ctr"/>
            <a:endParaRPr lang="fr-FR" sz="2000" b="1" dirty="0"/>
          </a:p>
          <a:p>
            <a:pPr marL="342900" lvl="0" indent="-342900">
              <a:spcBef>
                <a:spcPts val="1200"/>
              </a:spcBef>
              <a:buFontTx/>
              <a:buChar char="-"/>
            </a:pPr>
            <a:r>
              <a:rPr lang="fr-FR" sz="2000" dirty="0" smtClean="0"/>
              <a:t>WG leaders are part of </a:t>
            </a:r>
            <a:r>
              <a:rPr lang="fr-FR" sz="2000" dirty="0" err="1" smtClean="0"/>
              <a:t>Task</a:t>
            </a:r>
            <a:r>
              <a:rPr lang="fr-FR" sz="2000" dirty="0" smtClean="0"/>
              <a:t> </a:t>
            </a:r>
            <a:r>
              <a:rPr lang="fr-FR" sz="2000" dirty="0" err="1" smtClean="0"/>
              <a:t>Core</a:t>
            </a:r>
            <a:r>
              <a:rPr lang="fr-FR" sz="2000" dirty="0" smtClean="0"/>
              <a:t> Groups</a:t>
            </a:r>
          </a:p>
          <a:p>
            <a:pPr marL="342900" indent="-342900">
              <a:spcBef>
                <a:spcPts val="1200"/>
              </a:spcBef>
              <a:buFontTx/>
              <a:buChar char="-"/>
            </a:pPr>
            <a:r>
              <a:rPr lang="fr-FR" sz="2000" dirty="0"/>
              <a:t>WG leadership </a:t>
            </a:r>
            <a:r>
              <a:rPr lang="fr-FR" sz="2000" dirty="0" smtClean="0"/>
              <a:t>mandate</a:t>
            </a:r>
            <a:r>
              <a:rPr lang="en-US" sz="2000" dirty="0" smtClean="0"/>
              <a:t> (rotate among Core Group) @M12, M36</a:t>
            </a:r>
          </a:p>
          <a:p>
            <a:pPr marL="342900" indent="-342900">
              <a:spcBef>
                <a:spcPts val="1200"/>
              </a:spcBef>
              <a:buFontTx/>
              <a:buChar char="-"/>
            </a:pPr>
            <a:r>
              <a:rPr lang="fr-FR" sz="2000" dirty="0" err="1" smtClean="0"/>
              <a:t>Increase</a:t>
            </a:r>
            <a:r>
              <a:rPr lang="fr-FR" sz="2000" dirty="0" smtClean="0"/>
              <a:t> YRI and ITC</a:t>
            </a:r>
          </a:p>
          <a:p>
            <a:pPr marL="342900" indent="-342900">
              <a:spcBef>
                <a:spcPts val="1200"/>
              </a:spcBef>
              <a:buFontTx/>
              <a:buChar char="-"/>
            </a:pPr>
            <a:r>
              <a:rPr lang="fr-FR" sz="2000" dirty="0" err="1" smtClean="0"/>
              <a:t>Gender</a:t>
            </a:r>
            <a:r>
              <a:rPr lang="fr-FR" sz="2000" dirty="0" smtClean="0"/>
              <a:t> balance</a:t>
            </a:r>
            <a:endParaRPr lang="fr-FR" sz="2000" dirty="0"/>
          </a:p>
        </p:txBody>
      </p:sp>
    </p:spTree>
    <p:extLst>
      <p:ext uri="{BB962C8B-B14F-4D97-AF65-F5344CB8AC3E}">
        <p14:creationId xmlns:p14="http://schemas.microsoft.com/office/powerpoint/2010/main" val="52192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335280" y="649956"/>
            <a:ext cx="11633200" cy="726137"/>
          </a:xfrm>
        </p:spPr>
        <p:txBody>
          <a:bodyPr/>
          <a:lstStyle/>
          <a:p>
            <a:r>
              <a:rPr lang="en-US" dirty="0" smtClean="0"/>
              <a:t>Leadership positions proposal – Task Core Group</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8</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2150063861"/>
              </p:ext>
            </p:extLst>
          </p:nvPr>
        </p:nvGraphicFramePr>
        <p:xfrm>
          <a:off x="406400" y="1797146"/>
          <a:ext cx="11440160" cy="4617720"/>
        </p:xfrm>
        <a:graphic>
          <a:graphicData uri="http://schemas.openxmlformats.org/drawingml/2006/table">
            <a:tbl>
              <a:tblPr firstRow="1" bandRow="1">
                <a:tableStyleId>{5C22544A-7EE6-4342-B048-85BDC9FD1C3A}</a:tableStyleId>
              </a:tblPr>
              <a:tblGrid>
                <a:gridCol w="638030">
                  <a:extLst>
                    <a:ext uri="{9D8B030D-6E8A-4147-A177-3AD203B41FA5}">
                      <a16:colId xmlns:a16="http://schemas.microsoft.com/office/drawing/2014/main" val="1067348475"/>
                    </a:ext>
                  </a:extLst>
                </a:gridCol>
                <a:gridCol w="2452255">
                  <a:extLst>
                    <a:ext uri="{9D8B030D-6E8A-4147-A177-3AD203B41FA5}">
                      <a16:colId xmlns:a16="http://schemas.microsoft.com/office/drawing/2014/main" val="4051847769"/>
                    </a:ext>
                  </a:extLst>
                </a:gridCol>
                <a:gridCol w="8349875">
                  <a:extLst>
                    <a:ext uri="{9D8B030D-6E8A-4147-A177-3AD203B41FA5}">
                      <a16:colId xmlns:a16="http://schemas.microsoft.com/office/drawing/2014/main" val="2036293403"/>
                    </a:ext>
                  </a:extLst>
                </a:gridCol>
              </a:tblGrid>
              <a:tr h="370840">
                <a:tc>
                  <a:txBody>
                    <a:bodyPr/>
                    <a:lstStyle/>
                    <a:p>
                      <a:endParaRPr lang="en-US" dirty="0">
                        <a:solidFill>
                          <a:schemeClr val="tx1"/>
                        </a:solidFill>
                        <a:effectLst>
                          <a:outerShdw blurRad="38100" dist="38100" dir="2700000" algn="tl">
                            <a:srgbClr val="000000">
                              <a:alpha val="43137"/>
                            </a:srgbClr>
                          </a:outerShdw>
                        </a:effectLst>
                      </a:endParaRPr>
                    </a:p>
                  </a:txBody>
                  <a:tcPr/>
                </a:tc>
                <a:tc>
                  <a:txBody>
                    <a:bodyPr/>
                    <a:lstStyle/>
                    <a:p>
                      <a:r>
                        <a:rPr lang="fr-FR" dirty="0" err="1" smtClean="0">
                          <a:solidFill>
                            <a:schemeClr val="tx1"/>
                          </a:solidFill>
                          <a:effectLst>
                            <a:outerShdw blurRad="38100" dist="38100" dir="2700000" algn="tl">
                              <a:srgbClr val="000000">
                                <a:alpha val="43137"/>
                              </a:srgbClr>
                            </a:outerShdw>
                          </a:effectLst>
                        </a:rPr>
                        <a:t>Task</a:t>
                      </a:r>
                      <a:endParaRPr lang="en-US" dirty="0">
                        <a:solidFill>
                          <a:schemeClr val="tx1"/>
                        </a:solidFill>
                        <a:effectLst>
                          <a:outerShdw blurRad="38100" dist="38100" dir="2700000" algn="tl">
                            <a:srgbClr val="000000">
                              <a:alpha val="43137"/>
                            </a:srgbClr>
                          </a:outerShdw>
                        </a:effectLst>
                      </a:endParaRPr>
                    </a:p>
                  </a:txBody>
                  <a:tcPr/>
                </a:tc>
                <a:tc>
                  <a:txBody>
                    <a:bodyPr/>
                    <a:lstStyle/>
                    <a:p>
                      <a:r>
                        <a:rPr lang="fr-FR" dirty="0" err="1" smtClean="0">
                          <a:solidFill>
                            <a:schemeClr val="tx1"/>
                          </a:solidFill>
                          <a:effectLst>
                            <a:outerShdw blurRad="38100" dist="38100" dir="2700000" algn="tl">
                              <a:srgbClr val="000000">
                                <a:alpha val="43137"/>
                              </a:srgbClr>
                            </a:outerShdw>
                          </a:effectLst>
                        </a:rPr>
                        <a:t>Core</a:t>
                      </a:r>
                      <a:r>
                        <a:rPr lang="fr-FR" baseline="0" dirty="0" smtClean="0">
                          <a:solidFill>
                            <a:schemeClr val="tx1"/>
                          </a:solidFill>
                          <a:effectLst>
                            <a:outerShdw blurRad="38100" dist="38100" dir="2700000" algn="tl">
                              <a:srgbClr val="000000">
                                <a:alpha val="43137"/>
                              </a:srgbClr>
                            </a:outerShdw>
                          </a:effectLst>
                        </a:rPr>
                        <a:t> Group </a:t>
                      </a:r>
                      <a:r>
                        <a:rPr lang="fr-FR" baseline="0" dirty="0" err="1" smtClean="0">
                          <a:solidFill>
                            <a:schemeClr val="tx1"/>
                          </a:solidFill>
                          <a:effectLst>
                            <a:outerShdw blurRad="38100" dist="38100" dir="2700000" algn="tl">
                              <a:srgbClr val="000000">
                                <a:alpha val="43137"/>
                              </a:srgbClr>
                            </a:outerShdw>
                          </a:effectLst>
                        </a:rPr>
                        <a:t>members</a:t>
                      </a:r>
                      <a:endParaRPr lang="en-US" dirty="0">
                        <a:solidFill>
                          <a:schemeClr val="tx1"/>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288613513"/>
                  </a:ext>
                </a:extLst>
              </a:tr>
              <a:tr h="370840">
                <a:tc>
                  <a:txBody>
                    <a:bodyPr/>
                    <a:lstStyle/>
                    <a:p>
                      <a:r>
                        <a:rPr lang="fr-FR" dirty="0" smtClean="0"/>
                        <a:t>1</a:t>
                      </a:r>
                      <a:endParaRPr lang="en-US" dirty="0"/>
                    </a:p>
                  </a:txBody>
                  <a:tcPr/>
                </a:tc>
                <a:tc>
                  <a:txBody>
                    <a:bodyPr/>
                    <a:lstStyle/>
                    <a:p>
                      <a:r>
                        <a:rPr lang="fr-FR" dirty="0" smtClean="0"/>
                        <a:t>Expert</a:t>
                      </a:r>
                      <a:r>
                        <a:rPr lang="fr-FR" baseline="0" dirty="0" smtClean="0"/>
                        <a:t> &amp; MAP </a:t>
                      </a:r>
                      <a:r>
                        <a:rPr lang="fr-FR" baseline="0" dirty="0" err="1" smtClean="0"/>
                        <a:t>list</a:t>
                      </a:r>
                      <a:endParaRPr lang="en-US" dirty="0"/>
                    </a:p>
                  </a:txBody>
                  <a:tcPr/>
                </a:tc>
                <a:tc>
                  <a:txBody>
                    <a:bodyPr/>
                    <a:lstStyle/>
                    <a:p>
                      <a:r>
                        <a:rPr lang="fr-FR" b="1" dirty="0" smtClean="0"/>
                        <a:t>Helge Stein</a:t>
                      </a:r>
                      <a:r>
                        <a:rPr lang="fr-FR" dirty="0" smtClean="0"/>
                        <a:t>, S. </a:t>
                      </a:r>
                      <a:r>
                        <a:rPr lang="fr-FR" dirty="0" err="1" smtClean="0"/>
                        <a:t>Erlinger</a:t>
                      </a:r>
                      <a:r>
                        <a:rPr lang="fr-FR" dirty="0" smtClean="0"/>
                        <a:t>,</a:t>
                      </a:r>
                      <a:r>
                        <a:rPr lang="fr-FR" baseline="0" dirty="0" smtClean="0"/>
                        <a:t> J. Vieten, A. </a:t>
                      </a:r>
                      <a:r>
                        <a:rPr lang="fr-FR" baseline="0" dirty="0" err="1" smtClean="0"/>
                        <a:t>Bieberle</a:t>
                      </a:r>
                      <a:r>
                        <a:rPr lang="fr-FR" baseline="0" dirty="0" smtClean="0"/>
                        <a:t>, M. Rabung, </a:t>
                      </a:r>
                      <a:r>
                        <a:rPr lang="fr-FR" b="1" baseline="0" dirty="0" smtClean="0"/>
                        <a:t>J. </a:t>
                      </a:r>
                      <a:r>
                        <a:rPr lang="fr-FR" b="1" baseline="0" dirty="0" err="1" smtClean="0"/>
                        <a:t>Jasinski</a:t>
                      </a:r>
                      <a:r>
                        <a:rPr lang="fr-FR" baseline="0" dirty="0" smtClean="0"/>
                        <a:t>, D. </a:t>
                      </a:r>
                      <a:r>
                        <a:rPr lang="fr-FR" baseline="0" dirty="0" err="1" smtClean="0"/>
                        <a:t>Ripamonti</a:t>
                      </a:r>
                      <a:r>
                        <a:rPr lang="fr-FR" baseline="0" dirty="0" smtClean="0"/>
                        <a:t>, F. </a:t>
                      </a:r>
                      <a:r>
                        <a:rPr lang="fr-FR" baseline="0" dirty="0" err="1" smtClean="0"/>
                        <a:t>Balbaud</a:t>
                      </a:r>
                      <a:r>
                        <a:rPr lang="fr-FR" baseline="0" dirty="0" smtClean="0"/>
                        <a:t>, L. Malerba </a:t>
                      </a:r>
                      <a:endParaRPr lang="en-US" dirty="0"/>
                    </a:p>
                  </a:txBody>
                  <a:tcPr/>
                </a:tc>
                <a:extLst>
                  <a:ext uri="{0D108BD9-81ED-4DB2-BD59-A6C34878D82A}">
                    <a16:rowId xmlns:a16="http://schemas.microsoft.com/office/drawing/2014/main" val="83995870"/>
                  </a:ext>
                </a:extLst>
              </a:tr>
              <a:tr h="370840">
                <a:tc>
                  <a:txBody>
                    <a:bodyPr/>
                    <a:lstStyle/>
                    <a:p>
                      <a:r>
                        <a:rPr lang="fr-FR" dirty="0" smtClean="0"/>
                        <a:t>2</a:t>
                      </a:r>
                      <a:endParaRPr lang="en-US" dirty="0"/>
                    </a:p>
                  </a:txBody>
                  <a:tcPr/>
                </a:tc>
                <a:tc>
                  <a:txBody>
                    <a:bodyPr/>
                    <a:lstStyle/>
                    <a:p>
                      <a:r>
                        <a:rPr lang="fr-FR" dirty="0" err="1" smtClean="0"/>
                        <a:t>Materials</a:t>
                      </a:r>
                      <a:r>
                        <a:rPr lang="fr-FR" dirty="0" smtClean="0"/>
                        <a:t> </a:t>
                      </a:r>
                      <a:r>
                        <a:rPr lang="fr-FR" dirty="0" err="1" smtClean="0"/>
                        <a:t>integration</a:t>
                      </a:r>
                      <a:endParaRPr lang="en-US" dirty="0"/>
                    </a:p>
                  </a:txBody>
                  <a:tcPr/>
                </a:tc>
                <a:tc>
                  <a:txBody>
                    <a:bodyPr/>
                    <a:lstStyle/>
                    <a:p>
                      <a:r>
                        <a:rPr lang="fr-FR" b="1" dirty="0" smtClean="0"/>
                        <a:t>Rafael M. Garcia</a:t>
                      </a:r>
                      <a:r>
                        <a:rPr lang="fr-FR" dirty="0" smtClean="0"/>
                        <a:t>,</a:t>
                      </a:r>
                      <a:r>
                        <a:rPr lang="fr-FR" baseline="0" dirty="0" smtClean="0"/>
                        <a:t> </a:t>
                      </a:r>
                      <a:r>
                        <a:rPr lang="fr-FR" b="1" baseline="0" dirty="0" smtClean="0"/>
                        <a:t>K. Malek</a:t>
                      </a:r>
                      <a:r>
                        <a:rPr lang="fr-FR" baseline="0" dirty="0" smtClean="0"/>
                        <a:t>, H. Stein, J. Pakarinen, J. Vieten? (</a:t>
                      </a:r>
                      <a:r>
                        <a:rPr lang="fr-FR" baseline="0" dirty="0" err="1" smtClean="0">
                          <a:solidFill>
                            <a:srgbClr val="7030A0"/>
                          </a:solidFill>
                        </a:rPr>
                        <a:t>need</a:t>
                      </a:r>
                      <a:r>
                        <a:rPr lang="fr-FR" baseline="0" dirty="0" smtClean="0">
                          <a:solidFill>
                            <a:srgbClr val="7030A0"/>
                          </a:solidFill>
                        </a:rPr>
                        <a:t> </a:t>
                      </a:r>
                      <a:r>
                        <a:rPr lang="fr-FR" baseline="0" dirty="0" err="1" smtClean="0">
                          <a:solidFill>
                            <a:srgbClr val="7030A0"/>
                          </a:solidFill>
                        </a:rPr>
                        <a:t>industrial</a:t>
                      </a:r>
                      <a:r>
                        <a:rPr lang="fr-FR" baseline="0" dirty="0" smtClean="0">
                          <a:solidFill>
                            <a:srgbClr val="7030A0"/>
                          </a:solidFill>
                        </a:rPr>
                        <a:t> participation</a:t>
                      </a:r>
                      <a:r>
                        <a:rPr lang="fr-FR" baseline="0" dirty="0" smtClean="0"/>
                        <a:t>)</a:t>
                      </a:r>
                      <a:endParaRPr lang="en-US" dirty="0"/>
                    </a:p>
                  </a:txBody>
                  <a:tcPr/>
                </a:tc>
                <a:extLst>
                  <a:ext uri="{0D108BD9-81ED-4DB2-BD59-A6C34878D82A}">
                    <a16:rowId xmlns:a16="http://schemas.microsoft.com/office/drawing/2014/main" val="3264428748"/>
                  </a:ext>
                </a:extLst>
              </a:tr>
              <a:tr h="370840">
                <a:tc>
                  <a:txBody>
                    <a:bodyPr/>
                    <a:lstStyle/>
                    <a:p>
                      <a:r>
                        <a:rPr lang="fr-FR" dirty="0" smtClean="0"/>
                        <a:t>3</a:t>
                      </a:r>
                      <a:endParaRPr lang="en-US" dirty="0"/>
                    </a:p>
                  </a:txBody>
                  <a:tcPr/>
                </a:tc>
                <a:tc>
                  <a:txBody>
                    <a:bodyPr/>
                    <a:lstStyle/>
                    <a:p>
                      <a:r>
                        <a:rPr lang="fr-FR" dirty="0" err="1" smtClean="0"/>
                        <a:t>Sustainability</a:t>
                      </a:r>
                      <a:endParaRPr lang="en-US" dirty="0"/>
                    </a:p>
                  </a:txBody>
                  <a:tcPr/>
                </a:tc>
                <a:tc>
                  <a:txBody>
                    <a:bodyPr/>
                    <a:lstStyle/>
                    <a:p>
                      <a:r>
                        <a:rPr lang="fr-FR" b="1" dirty="0" smtClean="0"/>
                        <a:t>Eleonora Annunziata</a:t>
                      </a:r>
                      <a:r>
                        <a:rPr lang="fr-FR" dirty="0" smtClean="0"/>
                        <a:t>, </a:t>
                      </a:r>
                      <a:r>
                        <a:rPr lang="fr-FR" b="1" dirty="0" smtClean="0"/>
                        <a:t>G. Campana</a:t>
                      </a:r>
                      <a:r>
                        <a:rPr lang="fr-FR" dirty="0" smtClean="0"/>
                        <a:t>, M Fabrizio, A.</a:t>
                      </a:r>
                      <a:r>
                        <a:rPr lang="fr-FR" baseline="0" dirty="0" smtClean="0"/>
                        <a:t> Sciullo</a:t>
                      </a:r>
                      <a:endParaRPr lang="en-US" dirty="0"/>
                    </a:p>
                  </a:txBody>
                  <a:tcPr/>
                </a:tc>
                <a:extLst>
                  <a:ext uri="{0D108BD9-81ED-4DB2-BD59-A6C34878D82A}">
                    <a16:rowId xmlns:a16="http://schemas.microsoft.com/office/drawing/2014/main" val="3434079077"/>
                  </a:ext>
                </a:extLst>
              </a:tr>
              <a:tr h="370840">
                <a:tc>
                  <a:txBody>
                    <a:bodyPr/>
                    <a:lstStyle/>
                    <a:p>
                      <a:r>
                        <a:rPr lang="fr-FR" dirty="0" smtClean="0"/>
                        <a:t>4</a:t>
                      </a:r>
                      <a:endParaRPr lang="en-US" dirty="0"/>
                    </a:p>
                  </a:txBody>
                  <a:tcPr/>
                </a:tc>
                <a:tc>
                  <a:txBody>
                    <a:bodyPr/>
                    <a:lstStyle/>
                    <a:p>
                      <a:r>
                        <a:rPr lang="fr-FR" dirty="0" smtClean="0"/>
                        <a:t>Workshop (1st)</a:t>
                      </a:r>
                      <a:endParaRPr lang="en-US" dirty="0"/>
                    </a:p>
                  </a:txBody>
                  <a:tcPr/>
                </a:tc>
                <a:tc>
                  <a:txBody>
                    <a:bodyPr/>
                    <a:lstStyle/>
                    <a:p>
                      <a:r>
                        <a:rPr lang="fr-FR" b="1" dirty="0" smtClean="0"/>
                        <a:t>S. Nakamae</a:t>
                      </a:r>
                      <a:r>
                        <a:rPr lang="fr-FR" dirty="0" smtClean="0"/>
                        <a:t>,</a:t>
                      </a:r>
                      <a:r>
                        <a:rPr lang="fr-FR" baseline="0" dirty="0" smtClean="0"/>
                        <a:t> </a:t>
                      </a:r>
                      <a:r>
                        <a:rPr lang="fr-FR" b="1" dirty="0" smtClean="0"/>
                        <a:t>R.</a:t>
                      </a:r>
                      <a:r>
                        <a:rPr lang="fr-FR" b="1" baseline="0" dirty="0" smtClean="0"/>
                        <a:t> Mayo Garcia</a:t>
                      </a:r>
                      <a:r>
                        <a:rPr lang="fr-FR" baseline="0" dirty="0" smtClean="0"/>
                        <a:t>, M. Fabrizio, D. Lacroix, J. Pakarinen, M. Celino</a:t>
                      </a:r>
                      <a:endParaRPr lang="en-US" dirty="0"/>
                    </a:p>
                  </a:txBody>
                  <a:tcPr/>
                </a:tc>
                <a:extLst>
                  <a:ext uri="{0D108BD9-81ED-4DB2-BD59-A6C34878D82A}">
                    <a16:rowId xmlns:a16="http://schemas.microsoft.com/office/drawing/2014/main" val="3793091236"/>
                  </a:ext>
                </a:extLst>
              </a:tr>
              <a:tr h="370840">
                <a:tc>
                  <a:txBody>
                    <a:bodyPr/>
                    <a:lstStyle/>
                    <a:p>
                      <a:r>
                        <a:rPr lang="fr-FR" dirty="0" smtClean="0"/>
                        <a:t>5</a:t>
                      </a:r>
                      <a:endParaRPr lang="en-US" dirty="0"/>
                    </a:p>
                  </a:txBody>
                  <a:tcPr/>
                </a:tc>
                <a:tc>
                  <a:txBody>
                    <a:bodyPr/>
                    <a:lstStyle/>
                    <a:p>
                      <a:r>
                        <a:rPr lang="fr-FR" dirty="0" smtClean="0"/>
                        <a:t>Training </a:t>
                      </a:r>
                      <a:r>
                        <a:rPr lang="fr-FR" dirty="0" err="1" smtClean="0"/>
                        <a:t>school</a:t>
                      </a:r>
                      <a:endParaRPr lang="en-US" dirty="0"/>
                    </a:p>
                  </a:txBody>
                  <a:tcPr/>
                </a:tc>
                <a:tc>
                  <a:txBody>
                    <a:bodyPr/>
                    <a:lstStyle/>
                    <a:p>
                      <a:r>
                        <a:rPr lang="fr-FR" b="1" dirty="0" smtClean="0"/>
                        <a:t>Theodora </a:t>
                      </a:r>
                      <a:r>
                        <a:rPr lang="fr-FR" b="1" dirty="0" err="1" smtClean="0"/>
                        <a:t>Kyratzi</a:t>
                      </a:r>
                      <a:r>
                        <a:rPr lang="fr-FR" dirty="0" smtClean="0"/>
                        <a:t>, </a:t>
                      </a:r>
                      <a:r>
                        <a:rPr lang="fr-FR" b="1" dirty="0" smtClean="0"/>
                        <a:t>D. Lacroix</a:t>
                      </a:r>
                      <a:r>
                        <a:rPr lang="fr-FR" dirty="0" smtClean="0"/>
                        <a:t>,</a:t>
                      </a:r>
                      <a:r>
                        <a:rPr lang="fr-FR" baseline="0" dirty="0" smtClean="0"/>
                        <a:t> E. Annunziata, G. </a:t>
                      </a:r>
                      <a:r>
                        <a:rPr lang="fr-FR" baseline="0" dirty="0" err="1" smtClean="0"/>
                        <a:t>Miladenovic</a:t>
                      </a:r>
                      <a:r>
                        <a:rPr lang="fr-FR" baseline="0" dirty="0" smtClean="0"/>
                        <a:t>, H. Stein, K. Malek</a:t>
                      </a:r>
                      <a:endParaRPr lang="en-US" dirty="0"/>
                    </a:p>
                  </a:txBody>
                  <a:tcPr/>
                </a:tc>
                <a:extLst>
                  <a:ext uri="{0D108BD9-81ED-4DB2-BD59-A6C34878D82A}">
                    <a16:rowId xmlns:a16="http://schemas.microsoft.com/office/drawing/2014/main" val="3734579361"/>
                  </a:ext>
                </a:extLst>
              </a:tr>
              <a:tr h="370840">
                <a:tc>
                  <a:txBody>
                    <a:bodyPr/>
                    <a:lstStyle/>
                    <a:p>
                      <a:r>
                        <a:rPr lang="fr-FR" dirty="0" smtClean="0"/>
                        <a:t>6</a:t>
                      </a:r>
                      <a:endParaRPr lang="en-US" dirty="0"/>
                    </a:p>
                  </a:txBody>
                  <a:tcPr/>
                </a:tc>
                <a:tc>
                  <a:txBody>
                    <a:bodyPr/>
                    <a:lstStyle/>
                    <a:p>
                      <a:r>
                        <a:rPr lang="fr-FR" dirty="0" smtClean="0"/>
                        <a:t>ERASMUS+ </a:t>
                      </a:r>
                      <a:r>
                        <a:rPr lang="fr-FR" dirty="0" err="1" smtClean="0"/>
                        <a:t>incub</a:t>
                      </a:r>
                      <a:endParaRPr lang="en-US" dirty="0"/>
                    </a:p>
                  </a:txBody>
                  <a:tcPr/>
                </a:tc>
                <a:tc>
                  <a:txBody>
                    <a:bodyPr/>
                    <a:lstStyle/>
                    <a:p>
                      <a:r>
                        <a:rPr lang="fr-FR" b="1" dirty="0" smtClean="0"/>
                        <a:t>David Lacroix</a:t>
                      </a:r>
                      <a:r>
                        <a:rPr lang="fr-FR" dirty="0" smtClean="0"/>
                        <a:t>, </a:t>
                      </a:r>
                      <a:r>
                        <a:rPr lang="fr-FR" b="1" dirty="0" smtClean="0"/>
                        <a:t>T.</a:t>
                      </a:r>
                      <a:r>
                        <a:rPr lang="fr-FR" b="1" baseline="0" dirty="0" smtClean="0"/>
                        <a:t> </a:t>
                      </a:r>
                      <a:r>
                        <a:rPr lang="fr-FR" b="1" baseline="0" dirty="0" err="1" smtClean="0"/>
                        <a:t>Kyratzi</a:t>
                      </a:r>
                      <a:r>
                        <a:rPr lang="fr-FR" b="1" baseline="0" dirty="0" smtClean="0"/>
                        <a:t>, </a:t>
                      </a:r>
                      <a:r>
                        <a:rPr lang="fr-FR" b="0" baseline="0" dirty="0" smtClean="0"/>
                        <a:t>A. P. Gonçalves</a:t>
                      </a:r>
                      <a:r>
                        <a:rPr lang="fr-FR" baseline="0" dirty="0" smtClean="0"/>
                        <a:t> (</a:t>
                      </a:r>
                      <a:r>
                        <a:rPr lang="fr-FR" baseline="0" dirty="0" smtClean="0">
                          <a:solidFill>
                            <a:srgbClr val="7030A0"/>
                          </a:solidFill>
                        </a:rPr>
                        <a:t>+ </a:t>
                      </a:r>
                      <a:r>
                        <a:rPr lang="fr-FR" baseline="0" dirty="0" err="1" smtClean="0">
                          <a:solidFill>
                            <a:srgbClr val="7030A0"/>
                          </a:solidFill>
                        </a:rPr>
                        <a:t>many</a:t>
                      </a:r>
                      <a:r>
                        <a:rPr lang="fr-FR" baseline="0" dirty="0" smtClean="0">
                          <a:solidFill>
                            <a:srgbClr val="7030A0"/>
                          </a:solidFill>
                        </a:rPr>
                        <a:t> </a:t>
                      </a:r>
                      <a:r>
                        <a:rPr lang="fr-FR" baseline="0" dirty="0" err="1" smtClean="0">
                          <a:solidFill>
                            <a:srgbClr val="7030A0"/>
                          </a:solidFill>
                        </a:rPr>
                        <a:t>applicants</a:t>
                      </a:r>
                      <a:r>
                        <a:rPr lang="fr-FR" baseline="0" dirty="0" smtClean="0">
                          <a:solidFill>
                            <a:srgbClr val="7030A0"/>
                          </a:solidFill>
                        </a:rPr>
                        <a:t> </a:t>
                      </a:r>
                      <a:r>
                        <a:rPr lang="fr-FR" baseline="0" dirty="0" err="1" smtClean="0">
                          <a:solidFill>
                            <a:srgbClr val="7030A0"/>
                          </a:solidFill>
                        </a:rPr>
                        <a:t>expected</a:t>
                      </a:r>
                      <a:r>
                        <a:rPr lang="fr-FR" baseline="0" dirty="0" smtClean="0">
                          <a:solidFill>
                            <a:srgbClr val="7030A0"/>
                          </a:solidFill>
                        </a:rPr>
                        <a:t> to </a:t>
                      </a:r>
                      <a:r>
                        <a:rPr lang="fr-FR" baseline="0" dirty="0" err="1" smtClean="0">
                          <a:solidFill>
                            <a:srgbClr val="7030A0"/>
                          </a:solidFill>
                        </a:rPr>
                        <a:t>join</a:t>
                      </a:r>
                      <a:r>
                        <a:rPr lang="fr-FR" baseline="0" dirty="0" smtClean="0"/>
                        <a:t>)</a:t>
                      </a:r>
                      <a:endParaRPr lang="en-US" dirty="0"/>
                    </a:p>
                  </a:txBody>
                  <a:tcPr/>
                </a:tc>
                <a:extLst>
                  <a:ext uri="{0D108BD9-81ED-4DB2-BD59-A6C34878D82A}">
                    <a16:rowId xmlns:a16="http://schemas.microsoft.com/office/drawing/2014/main" val="1729860394"/>
                  </a:ext>
                </a:extLst>
              </a:tr>
              <a:tr h="370840">
                <a:tc>
                  <a:txBody>
                    <a:bodyPr/>
                    <a:lstStyle/>
                    <a:p>
                      <a:r>
                        <a:rPr lang="fr-FR" dirty="0" smtClean="0"/>
                        <a:t>7</a:t>
                      </a:r>
                      <a:endParaRPr lang="en-US" dirty="0"/>
                    </a:p>
                  </a:txBody>
                  <a:tcPr/>
                </a:tc>
                <a:tc>
                  <a:txBody>
                    <a:bodyPr/>
                    <a:lstStyle/>
                    <a:p>
                      <a:r>
                        <a:rPr lang="fr-FR" dirty="0" err="1" smtClean="0"/>
                        <a:t>Dissemination</a:t>
                      </a:r>
                      <a:r>
                        <a:rPr lang="fr-FR" dirty="0" smtClean="0"/>
                        <a:t>/</a:t>
                      </a:r>
                      <a:r>
                        <a:rPr lang="fr-FR" dirty="0" err="1" smtClean="0"/>
                        <a:t>Comm</a:t>
                      </a:r>
                      <a:endParaRPr lang="en-US" dirty="0"/>
                    </a:p>
                  </a:txBody>
                  <a:tcPr/>
                </a:tc>
                <a:tc>
                  <a:txBody>
                    <a:bodyPr/>
                    <a:lstStyle/>
                    <a:p>
                      <a:r>
                        <a:rPr lang="fr-FR" b="1" dirty="0" smtClean="0"/>
                        <a:t>Ivan</a:t>
                      </a:r>
                      <a:r>
                        <a:rPr lang="fr-FR" b="1" baseline="0" dirty="0" smtClean="0"/>
                        <a:t> Matejak </a:t>
                      </a:r>
                      <a:r>
                        <a:rPr lang="fr-FR" b="0" baseline="0" dirty="0" smtClean="0">
                          <a:solidFill>
                            <a:srgbClr val="7030A0"/>
                          </a:solidFill>
                        </a:rPr>
                        <a:t>(at least 2 </a:t>
                      </a:r>
                      <a:r>
                        <a:rPr lang="fr-FR" b="0" baseline="0" dirty="0" err="1" smtClean="0">
                          <a:solidFill>
                            <a:srgbClr val="7030A0"/>
                          </a:solidFill>
                        </a:rPr>
                        <a:t>among</a:t>
                      </a:r>
                      <a:r>
                        <a:rPr lang="fr-FR" b="0" baseline="0" dirty="0" smtClean="0">
                          <a:solidFill>
                            <a:srgbClr val="7030A0"/>
                          </a:solidFill>
                        </a:rPr>
                        <a:t> </a:t>
                      </a:r>
                      <a:r>
                        <a:rPr lang="fr-FR" b="0" baseline="0" dirty="0" err="1" smtClean="0">
                          <a:solidFill>
                            <a:srgbClr val="7030A0"/>
                          </a:solidFill>
                        </a:rPr>
                        <a:t>applicants</a:t>
                      </a:r>
                      <a:r>
                        <a:rPr lang="fr-FR" b="0" baseline="0" dirty="0" smtClean="0">
                          <a:solidFill>
                            <a:srgbClr val="7030A0"/>
                          </a:solidFill>
                        </a:rPr>
                        <a:t> </a:t>
                      </a:r>
                      <a:r>
                        <a:rPr lang="fr-FR" b="0" baseline="0" dirty="0" err="1" smtClean="0">
                          <a:solidFill>
                            <a:srgbClr val="7030A0"/>
                          </a:solidFill>
                        </a:rPr>
                        <a:t>identified</a:t>
                      </a:r>
                      <a:r>
                        <a:rPr lang="fr-FR" b="0" baseline="0" dirty="0" smtClean="0">
                          <a:solidFill>
                            <a:srgbClr val="7030A0"/>
                          </a:solidFill>
                        </a:rPr>
                        <a:t>)</a:t>
                      </a:r>
                      <a:endParaRPr lang="en-US" b="0" dirty="0">
                        <a:solidFill>
                          <a:srgbClr val="7030A0"/>
                        </a:solidFill>
                      </a:endParaRPr>
                    </a:p>
                  </a:txBody>
                  <a:tcPr/>
                </a:tc>
                <a:extLst>
                  <a:ext uri="{0D108BD9-81ED-4DB2-BD59-A6C34878D82A}">
                    <a16:rowId xmlns:a16="http://schemas.microsoft.com/office/drawing/2014/main" val="1567633497"/>
                  </a:ext>
                </a:extLst>
              </a:tr>
              <a:tr h="370840">
                <a:tc>
                  <a:txBody>
                    <a:bodyPr/>
                    <a:lstStyle/>
                    <a:p>
                      <a:r>
                        <a:rPr lang="fr-FR" dirty="0" smtClean="0"/>
                        <a:t>8</a:t>
                      </a:r>
                      <a:endParaRPr lang="en-US" dirty="0"/>
                    </a:p>
                  </a:txBody>
                  <a:tcPr/>
                </a:tc>
                <a:tc>
                  <a:txBody>
                    <a:bodyPr/>
                    <a:lstStyle/>
                    <a:p>
                      <a:r>
                        <a:rPr lang="fr-FR" dirty="0" smtClean="0"/>
                        <a:t>Grant </a:t>
                      </a:r>
                      <a:r>
                        <a:rPr lang="fr-FR" dirty="0" err="1" smtClean="0"/>
                        <a:t>Award</a:t>
                      </a:r>
                      <a:r>
                        <a:rPr lang="fr-FR" dirty="0" smtClean="0"/>
                        <a:t> </a:t>
                      </a:r>
                      <a:r>
                        <a:rPr lang="fr-FR" dirty="0" err="1" smtClean="0"/>
                        <a:t>coord</a:t>
                      </a:r>
                      <a:endParaRPr lang="en-US" dirty="0"/>
                    </a:p>
                  </a:txBody>
                  <a:tcPr/>
                </a:tc>
                <a:tc>
                  <a:txBody>
                    <a:bodyPr/>
                    <a:lstStyle/>
                    <a:p>
                      <a:r>
                        <a:rPr lang="fr-FR" b="1" dirty="0" smtClean="0"/>
                        <a:t>Holger Ihssen</a:t>
                      </a:r>
                      <a:r>
                        <a:rPr lang="fr-FR" dirty="0" smtClean="0"/>
                        <a:t>, T. </a:t>
                      </a:r>
                      <a:r>
                        <a:rPr lang="fr-FR" dirty="0" err="1" smtClean="0"/>
                        <a:t>Lekesiz</a:t>
                      </a:r>
                      <a:r>
                        <a:rPr lang="fr-FR" dirty="0" smtClean="0"/>
                        <a:t>,</a:t>
                      </a:r>
                      <a:r>
                        <a:rPr lang="fr-FR" baseline="0" dirty="0" smtClean="0"/>
                        <a:t> Antonio P. Gonçalves </a:t>
                      </a:r>
                      <a:r>
                        <a:rPr lang="fr-FR" baseline="0" dirty="0" smtClean="0">
                          <a:solidFill>
                            <a:srgbClr val="7030A0"/>
                          </a:solidFill>
                        </a:rPr>
                        <a:t>(</a:t>
                      </a:r>
                      <a:r>
                        <a:rPr lang="fr-FR" baseline="0" dirty="0" err="1" smtClean="0">
                          <a:solidFill>
                            <a:srgbClr val="7030A0"/>
                          </a:solidFill>
                        </a:rPr>
                        <a:t>need</a:t>
                      </a:r>
                      <a:r>
                        <a:rPr lang="fr-FR" baseline="0" dirty="0" smtClean="0">
                          <a:solidFill>
                            <a:srgbClr val="7030A0"/>
                          </a:solidFill>
                        </a:rPr>
                        <a:t> </a:t>
                      </a:r>
                      <a:r>
                        <a:rPr lang="fr-FR" baseline="0" dirty="0" err="1" smtClean="0">
                          <a:solidFill>
                            <a:srgbClr val="7030A0"/>
                          </a:solidFill>
                        </a:rPr>
                        <a:t>ppl</a:t>
                      </a:r>
                      <a:r>
                        <a:rPr lang="fr-FR" baseline="0" dirty="0" smtClean="0">
                          <a:solidFill>
                            <a:srgbClr val="7030A0"/>
                          </a:solidFill>
                        </a:rPr>
                        <a:t> </a:t>
                      </a:r>
                      <a:r>
                        <a:rPr lang="fr-FR" baseline="0" dirty="0" err="1" smtClean="0">
                          <a:solidFill>
                            <a:srgbClr val="7030A0"/>
                          </a:solidFill>
                        </a:rPr>
                        <a:t>with</a:t>
                      </a:r>
                      <a:r>
                        <a:rPr lang="fr-FR" baseline="0" dirty="0" smtClean="0">
                          <a:solidFill>
                            <a:srgbClr val="7030A0"/>
                          </a:solidFill>
                        </a:rPr>
                        <a:t> </a:t>
                      </a:r>
                      <a:r>
                        <a:rPr lang="fr-FR" baseline="0" dirty="0" err="1" smtClean="0">
                          <a:solidFill>
                            <a:srgbClr val="7030A0"/>
                          </a:solidFill>
                        </a:rPr>
                        <a:t>experience</a:t>
                      </a:r>
                      <a:r>
                        <a:rPr lang="fr-FR" baseline="0" dirty="0" smtClean="0">
                          <a:solidFill>
                            <a:srgbClr val="7030A0"/>
                          </a:solidFill>
                        </a:rPr>
                        <a:t> in COST)</a:t>
                      </a:r>
                      <a:endParaRPr lang="en-US" dirty="0">
                        <a:solidFill>
                          <a:srgbClr val="7030A0"/>
                        </a:solidFill>
                      </a:endParaRPr>
                    </a:p>
                  </a:txBody>
                  <a:tcPr/>
                </a:tc>
                <a:extLst>
                  <a:ext uri="{0D108BD9-81ED-4DB2-BD59-A6C34878D82A}">
                    <a16:rowId xmlns:a16="http://schemas.microsoft.com/office/drawing/2014/main" val="750942395"/>
                  </a:ext>
                </a:extLst>
              </a:tr>
              <a:tr h="370840">
                <a:tc>
                  <a:txBody>
                    <a:bodyPr/>
                    <a:lstStyle/>
                    <a:p>
                      <a:r>
                        <a:rPr lang="fr-FR" dirty="0" smtClean="0"/>
                        <a:t>9</a:t>
                      </a:r>
                      <a:endParaRPr lang="en-US" dirty="0"/>
                    </a:p>
                  </a:txBody>
                  <a:tcPr/>
                </a:tc>
                <a:tc>
                  <a:txBody>
                    <a:bodyPr/>
                    <a:lstStyle/>
                    <a:p>
                      <a:r>
                        <a:rPr lang="fr-FR" dirty="0" smtClean="0"/>
                        <a:t>New Mat </a:t>
                      </a:r>
                      <a:r>
                        <a:rPr lang="fr-FR" dirty="0" err="1" smtClean="0"/>
                        <a:t>selection</a:t>
                      </a:r>
                      <a:endParaRPr lang="en-US" dirty="0"/>
                    </a:p>
                  </a:txBody>
                  <a:tcPr/>
                </a:tc>
                <a:tc>
                  <a:txBody>
                    <a:bodyPr/>
                    <a:lstStyle/>
                    <a:p>
                      <a:r>
                        <a:rPr lang="fr-FR" b="1" dirty="0" smtClean="0"/>
                        <a:t>Anja</a:t>
                      </a:r>
                      <a:r>
                        <a:rPr lang="fr-FR" b="1" baseline="0" dirty="0" smtClean="0"/>
                        <a:t> </a:t>
                      </a:r>
                      <a:r>
                        <a:rPr lang="fr-FR" b="1" baseline="0" dirty="0" err="1" smtClean="0"/>
                        <a:t>Bieberle</a:t>
                      </a:r>
                      <a:r>
                        <a:rPr lang="fr-FR" b="1" baseline="0" dirty="0" smtClean="0"/>
                        <a:t>,</a:t>
                      </a:r>
                      <a:r>
                        <a:rPr lang="fr-FR" baseline="0" dirty="0" smtClean="0"/>
                        <a:t> T. </a:t>
                      </a:r>
                      <a:r>
                        <a:rPr lang="fr-FR" baseline="0" dirty="0" err="1" smtClean="0"/>
                        <a:t>Lekesiz</a:t>
                      </a:r>
                      <a:r>
                        <a:rPr lang="fr-FR" baseline="0" dirty="0" smtClean="0"/>
                        <a:t>, A. P. Sanjuan </a:t>
                      </a:r>
                      <a:r>
                        <a:rPr lang="fr-FR" baseline="0" dirty="0" smtClean="0">
                          <a:solidFill>
                            <a:srgbClr val="7030A0"/>
                          </a:solidFill>
                        </a:rPr>
                        <a:t>(+ </a:t>
                      </a:r>
                      <a:r>
                        <a:rPr lang="fr-FR" baseline="0" dirty="0" err="1" smtClean="0">
                          <a:solidFill>
                            <a:srgbClr val="7030A0"/>
                          </a:solidFill>
                        </a:rPr>
                        <a:t>many</a:t>
                      </a:r>
                      <a:r>
                        <a:rPr lang="fr-FR" baseline="0" dirty="0" smtClean="0">
                          <a:solidFill>
                            <a:srgbClr val="7030A0"/>
                          </a:solidFill>
                        </a:rPr>
                        <a:t> </a:t>
                      </a:r>
                      <a:r>
                        <a:rPr lang="fr-FR" baseline="0" dirty="0" err="1" smtClean="0">
                          <a:solidFill>
                            <a:srgbClr val="7030A0"/>
                          </a:solidFill>
                        </a:rPr>
                        <a:t>applicants</a:t>
                      </a:r>
                      <a:r>
                        <a:rPr lang="fr-FR" baseline="0" dirty="0" smtClean="0">
                          <a:solidFill>
                            <a:srgbClr val="7030A0"/>
                          </a:solidFill>
                        </a:rPr>
                        <a:t> </a:t>
                      </a:r>
                      <a:r>
                        <a:rPr lang="fr-FR" baseline="0" dirty="0" err="1" smtClean="0">
                          <a:solidFill>
                            <a:srgbClr val="7030A0"/>
                          </a:solidFill>
                        </a:rPr>
                        <a:t>expected</a:t>
                      </a:r>
                      <a:r>
                        <a:rPr lang="fr-FR" baseline="0" dirty="0" smtClean="0">
                          <a:solidFill>
                            <a:srgbClr val="7030A0"/>
                          </a:solidFill>
                        </a:rPr>
                        <a:t> to </a:t>
                      </a:r>
                      <a:r>
                        <a:rPr lang="fr-FR" baseline="0" dirty="0" err="1" smtClean="0">
                          <a:solidFill>
                            <a:srgbClr val="7030A0"/>
                          </a:solidFill>
                        </a:rPr>
                        <a:t>join</a:t>
                      </a:r>
                      <a:r>
                        <a:rPr lang="fr-FR" baseline="0" dirty="0" smtClean="0">
                          <a:solidFill>
                            <a:srgbClr val="7030A0"/>
                          </a:solidFill>
                        </a:rPr>
                        <a:t>)</a:t>
                      </a:r>
                      <a:endParaRPr lang="en-US" dirty="0">
                        <a:solidFill>
                          <a:srgbClr val="7030A0"/>
                        </a:solidFill>
                      </a:endParaRPr>
                    </a:p>
                  </a:txBody>
                  <a:tcPr/>
                </a:tc>
                <a:extLst>
                  <a:ext uri="{0D108BD9-81ED-4DB2-BD59-A6C34878D82A}">
                    <a16:rowId xmlns:a16="http://schemas.microsoft.com/office/drawing/2014/main" val="3602444200"/>
                  </a:ext>
                </a:extLst>
              </a:tr>
              <a:tr h="370840">
                <a:tc>
                  <a:txBody>
                    <a:bodyPr/>
                    <a:lstStyle/>
                    <a:p>
                      <a:r>
                        <a:rPr lang="fr-FR" b="1" dirty="0" smtClean="0">
                          <a:solidFill>
                            <a:srgbClr val="C00000"/>
                          </a:solidFill>
                        </a:rPr>
                        <a:t>10</a:t>
                      </a:r>
                      <a:endParaRPr lang="en-US" b="1" dirty="0">
                        <a:solidFill>
                          <a:srgbClr val="C00000"/>
                        </a:solidFill>
                      </a:endParaRPr>
                    </a:p>
                  </a:txBody>
                  <a:tcPr/>
                </a:tc>
                <a:tc>
                  <a:txBody>
                    <a:bodyPr/>
                    <a:lstStyle/>
                    <a:p>
                      <a:r>
                        <a:rPr lang="fr-FR" b="1" dirty="0" smtClean="0">
                          <a:solidFill>
                            <a:srgbClr val="C00000"/>
                          </a:solidFill>
                        </a:rPr>
                        <a:t>Application </a:t>
                      </a:r>
                      <a:r>
                        <a:rPr lang="fr-FR" b="1" dirty="0" err="1" smtClean="0">
                          <a:solidFill>
                            <a:srgbClr val="C00000"/>
                          </a:solidFill>
                        </a:rPr>
                        <a:t>selection</a:t>
                      </a:r>
                      <a:endParaRPr lang="en-US" b="1" dirty="0">
                        <a:solidFill>
                          <a:srgbClr val="C00000"/>
                        </a:solidFill>
                      </a:endParaRPr>
                    </a:p>
                  </a:txBody>
                  <a:tcPr/>
                </a:tc>
                <a:tc>
                  <a:txBody>
                    <a:bodyPr/>
                    <a:lstStyle/>
                    <a:p>
                      <a:r>
                        <a:rPr lang="fr-FR" dirty="0" smtClean="0">
                          <a:solidFill>
                            <a:srgbClr val="7030A0"/>
                          </a:solidFill>
                        </a:rPr>
                        <a:t>S.</a:t>
                      </a:r>
                      <a:r>
                        <a:rPr lang="fr-FR" baseline="0" dirty="0" smtClean="0">
                          <a:solidFill>
                            <a:srgbClr val="7030A0"/>
                          </a:solidFill>
                        </a:rPr>
                        <a:t> Nakamae, M. Fabrizio + </a:t>
                      </a:r>
                      <a:r>
                        <a:rPr lang="fr-FR" baseline="0" dirty="0" err="1" smtClean="0">
                          <a:solidFill>
                            <a:srgbClr val="7030A0"/>
                          </a:solidFill>
                        </a:rPr>
                        <a:t>need</a:t>
                      </a:r>
                      <a:r>
                        <a:rPr lang="fr-FR" baseline="0" dirty="0" smtClean="0">
                          <a:solidFill>
                            <a:srgbClr val="7030A0"/>
                          </a:solidFill>
                        </a:rPr>
                        <a:t> 3 more </a:t>
                      </a:r>
                      <a:r>
                        <a:rPr lang="fr-FR" baseline="0" dirty="0" err="1" smtClean="0">
                          <a:solidFill>
                            <a:srgbClr val="7030A0"/>
                          </a:solidFill>
                        </a:rPr>
                        <a:t>MCs</a:t>
                      </a:r>
                      <a:endParaRPr lang="en-US" dirty="0">
                        <a:solidFill>
                          <a:srgbClr val="7030A0"/>
                        </a:solidFill>
                      </a:endParaRPr>
                    </a:p>
                  </a:txBody>
                  <a:tcPr/>
                </a:tc>
                <a:extLst>
                  <a:ext uri="{0D108BD9-81ED-4DB2-BD59-A6C34878D82A}">
                    <a16:rowId xmlns:a16="http://schemas.microsoft.com/office/drawing/2014/main" val="2779347289"/>
                  </a:ext>
                </a:extLst>
              </a:tr>
            </a:tbl>
          </a:graphicData>
        </a:graphic>
      </p:graphicFrame>
      <p:sp>
        <p:nvSpPr>
          <p:cNvPr id="10"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568266" y="1376093"/>
            <a:ext cx="8707814" cy="421053"/>
          </a:xfrm>
        </p:spPr>
        <p:txBody>
          <a:bodyPr>
            <a:normAutofit/>
          </a:bodyPr>
          <a:lstStyle/>
          <a:p>
            <a:r>
              <a:rPr lang="en-US" b="1" dirty="0" smtClean="0">
                <a:effectLst>
                  <a:outerShdw blurRad="38100" dist="38100" dir="2700000" algn="tl">
                    <a:srgbClr val="000000">
                      <a:alpha val="43137"/>
                    </a:srgbClr>
                  </a:outerShdw>
                </a:effectLst>
              </a:rPr>
              <a:t>Identified from secondary proposers</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2104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Work and Budget Proposal: 1</a:t>
            </a:r>
            <a:r>
              <a:rPr lang="en-US" sz="2800" baseline="30000" dirty="0" smtClean="0"/>
              <a:t>st</a:t>
            </a:r>
            <a:r>
              <a:rPr lang="en-US" sz="2800" dirty="0" smtClean="0"/>
              <a:t> Grant Period Goals (1/11/2023-31/10/2024)</a:t>
            </a:r>
            <a:endParaRPr lang="en-US" sz="2800"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9</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graphicFrame>
        <p:nvGraphicFramePr>
          <p:cNvPr id="10" name="Tableau 9"/>
          <p:cNvGraphicFramePr>
            <a:graphicFrameLocks noGrp="1"/>
          </p:cNvGraphicFramePr>
          <p:nvPr>
            <p:extLst>
              <p:ext uri="{D42A27DB-BD31-4B8C-83A1-F6EECF244321}">
                <p14:modId xmlns:p14="http://schemas.microsoft.com/office/powerpoint/2010/main" val="2331852695"/>
              </p:ext>
            </p:extLst>
          </p:nvPr>
        </p:nvGraphicFramePr>
        <p:xfrm>
          <a:off x="2961641" y="2123082"/>
          <a:ext cx="5755639" cy="3745374"/>
        </p:xfrm>
        <a:graphic>
          <a:graphicData uri="http://schemas.openxmlformats.org/drawingml/2006/table">
            <a:tbl>
              <a:tblPr firstRow="1" firstCol="1" bandRow="1">
                <a:tableStyleId>{0E3FDE45-AF77-4B5C-9715-49D594BDF05E}</a:tableStyleId>
              </a:tblPr>
              <a:tblGrid>
                <a:gridCol w="5755639">
                  <a:extLst>
                    <a:ext uri="{9D8B030D-6E8A-4147-A177-3AD203B41FA5}">
                      <a16:colId xmlns:a16="http://schemas.microsoft.com/office/drawing/2014/main" val="4040494114"/>
                    </a:ext>
                  </a:extLst>
                </a:gridCol>
              </a:tblGrid>
              <a:tr h="624229">
                <a:tc>
                  <a:txBody>
                    <a:bodyPr/>
                    <a:lstStyle/>
                    <a:p>
                      <a:pPr algn="just">
                        <a:lnSpc>
                          <a:spcPct val="100000"/>
                        </a:lnSpc>
                        <a:spcAft>
                          <a:spcPts val="0"/>
                        </a:spcAft>
                      </a:pPr>
                      <a:r>
                        <a:rPr lang="fr-FR" sz="1800" b="1" dirty="0" err="1" smtClean="0">
                          <a:solidFill>
                            <a:srgbClr val="000000"/>
                          </a:solidFill>
                          <a:effectLst/>
                          <a:latin typeface="+mn-lt"/>
                          <a:ea typeface="Calibri" panose="020F0502020204030204" pitchFamily="34" charset="0"/>
                          <a:cs typeface="Effra"/>
                        </a:rPr>
                        <a:t>Website</a:t>
                      </a:r>
                      <a:r>
                        <a:rPr lang="fr-FR" sz="1800" b="1" dirty="0" smtClean="0">
                          <a:solidFill>
                            <a:srgbClr val="000000"/>
                          </a:solidFill>
                          <a:effectLst/>
                          <a:latin typeface="+mn-lt"/>
                          <a:ea typeface="Calibri" panose="020F0502020204030204" pitchFamily="34" charset="0"/>
                          <a:cs typeface="Effra"/>
                        </a:rPr>
                        <a:t>, logo, SN </a:t>
                      </a:r>
                      <a:r>
                        <a:rPr lang="fr-FR" sz="1800" b="1" dirty="0" err="1" smtClean="0">
                          <a:solidFill>
                            <a:srgbClr val="000000"/>
                          </a:solidFill>
                          <a:effectLst/>
                          <a:latin typeface="+mn-lt"/>
                          <a:ea typeface="Calibri" panose="020F0502020204030204" pitchFamily="34" charset="0"/>
                          <a:cs typeface="Effra"/>
                        </a:rPr>
                        <a:t>platforms</a:t>
                      </a:r>
                      <a:endParaRPr lang="en-US" sz="1800" b="1" dirty="0">
                        <a:solidFill>
                          <a:srgbClr val="000000"/>
                        </a:solidFill>
                        <a:effectLst/>
                        <a:latin typeface="+mn-lt"/>
                        <a:ea typeface="Calibri" panose="020F0502020204030204" pitchFamily="34" charset="0"/>
                        <a:cs typeface="Effra"/>
                      </a:endParaRPr>
                    </a:p>
                  </a:txBody>
                  <a:tcPr marL="68580" marR="68580" marT="0" marB="0" anchor="ctr"/>
                </a:tc>
                <a:extLst>
                  <a:ext uri="{0D108BD9-81ED-4DB2-BD59-A6C34878D82A}">
                    <a16:rowId xmlns:a16="http://schemas.microsoft.com/office/drawing/2014/main" val="3745503997"/>
                  </a:ext>
                </a:extLst>
              </a:tr>
              <a:tr h="624229">
                <a:tc>
                  <a:txBody>
                    <a:bodyPr/>
                    <a:lstStyle/>
                    <a:p>
                      <a:pPr algn="just">
                        <a:lnSpc>
                          <a:spcPct val="100000"/>
                        </a:lnSpc>
                        <a:spcAft>
                          <a:spcPts val="0"/>
                        </a:spcAft>
                      </a:pPr>
                      <a:r>
                        <a:rPr lang="en-GB" sz="1800" dirty="0" smtClean="0">
                          <a:effectLst/>
                        </a:rPr>
                        <a:t>Experts </a:t>
                      </a:r>
                      <a:r>
                        <a:rPr lang="en-GB" sz="1800" dirty="0">
                          <a:effectLst/>
                        </a:rPr>
                        <a:t>&amp; MAPs </a:t>
                      </a:r>
                      <a:r>
                        <a:rPr lang="en-GB" sz="1800" dirty="0" smtClean="0">
                          <a:effectLst/>
                        </a:rPr>
                        <a:t>list</a:t>
                      </a:r>
                      <a:r>
                        <a:rPr lang="en-GB" sz="1800" baseline="0" dirty="0" smtClean="0">
                          <a:effectLst/>
                        </a:rPr>
                        <a:t> (to be updated yearly) </a:t>
                      </a:r>
                      <a:r>
                        <a:rPr lang="en-GB" sz="1800" baseline="0" dirty="0" smtClean="0">
                          <a:effectLst/>
                          <a:sym typeface="Wingdings" panose="05000000000000000000" pitchFamily="2" charset="2"/>
                        </a:rPr>
                        <a:t> </a:t>
                      </a:r>
                      <a:endParaRPr lang="en-US" sz="1800" dirty="0">
                        <a:solidFill>
                          <a:srgbClr val="000000"/>
                        </a:solidFill>
                        <a:effectLst/>
                        <a:latin typeface="Arial" panose="020B0604020202020204" pitchFamily="34" charset="0"/>
                        <a:ea typeface="Calibri" panose="020F0502020204030204" pitchFamily="34" charset="0"/>
                        <a:cs typeface="Effra"/>
                      </a:endParaRPr>
                    </a:p>
                  </a:txBody>
                  <a:tcPr marL="68580" marR="68580" marT="0" marB="0" anchor="ctr"/>
                </a:tc>
                <a:extLst>
                  <a:ext uri="{0D108BD9-81ED-4DB2-BD59-A6C34878D82A}">
                    <a16:rowId xmlns:a16="http://schemas.microsoft.com/office/drawing/2014/main" val="1485525141"/>
                  </a:ext>
                </a:extLst>
              </a:tr>
              <a:tr h="624229">
                <a:tc>
                  <a:txBody>
                    <a:bodyPr/>
                    <a:lstStyle/>
                    <a:p>
                      <a:pPr algn="just">
                        <a:lnSpc>
                          <a:spcPct val="100000"/>
                        </a:lnSpc>
                        <a:spcAft>
                          <a:spcPts val="0"/>
                        </a:spcAft>
                      </a:pPr>
                      <a:r>
                        <a:rPr lang="en-GB" sz="1800" dirty="0" smtClean="0">
                          <a:effectLst/>
                        </a:rPr>
                        <a:t>Joint </a:t>
                      </a:r>
                      <a:r>
                        <a:rPr lang="en-GB" sz="1800" dirty="0">
                          <a:effectLst/>
                        </a:rPr>
                        <a:t>workshop </a:t>
                      </a:r>
                      <a:r>
                        <a:rPr lang="en-GB" sz="1800" dirty="0" smtClean="0">
                          <a:effectLst/>
                        </a:rPr>
                        <a:t>organization (Materials integration)</a:t>
                      </a:r>
                      <a:endParaRPr lang="en-US" sz="1800" dirty="0">
                        <a:solidFill>
                          <a:srgbClr val="000000"/>
                        </a:solidFill>
                        <a:effectLst/>
                        <a:latin typeface="Arial" panose="020B0604020202020204" pitchFamily="34" charset="0"/>
                        <a:ea typeface="Calibri" panose="020F0502020204030204" pitchFamily="34" charset="0"/>
                        <a:cs typeface="Effra"/>
                      </a:endParaRPr>
                    </a:p>
                  </a:txBody>
                  <a:tcPr marL="68580" marR="68580" marT="0" marB="0" anchor="ctr"/>
                </a:tc>
                <a:extLst>
                  <a:ext uri="{0D108BD9-81ED-4DB2-BD59-A6C34878D82A}">
                    <a16:rowId xmlns:a16="http://schemas.microsoft.com/office/drawing/2014/main" val="2706978619"/>
                  </a:ext>
                </a:extLst>
              </a:tr>
              <a:tr h="624229">
                <a:tc>
                  <a:txBody>
                    <a:bodyPr/>
                    <a:lstStyle/>
                    <a:p>
                      <a:pPr algn="just">
                        <a:lnSpc>
                          <a:spcPct val="100000"/>
                        </a:lnSpc>
                        <a:spcAft>
                          <a:spcPts val="0"/>
                        </a:spcAft>
                      </a:pPr>
                      <a:r>
                        <a:rPr lang="en-GB" sz="1800" dirty="0" smtClean="0">
                          <a:effectLst/>
                        </a:rPr>
                        <a:t>New materials</a:t>
                      </a:r>
                      <a:r>
                        <a:rPr lang="en-GB" sz="1800" baseline="0" dirty="0" smtClean="0">
                          <a:effectLst/>
                        </a:rPr>
                        <a:t> selection</a:t>
                      </a:r>
                      <a:endParaRPr lang="en-US" sz="1800" dirty="0">
                        <a:solidFill>
                          <a:srgbClr val="000000"/>
                        </a:solidFill>
                        <a:effectLst/>
                        <a:latin typeface="Arial" panose="020B0604020202020204" pitchFamily="34" charset="0"/>
                        <a:ea typeface="Calibri" panose="020F0502020204030204" pitchFamily="34" charset="0"/>
                        <a:cs typeface="Effra"/>
                      </a:endParaRPr>
                    </a:p>
                  </a:txBody>
                  <a:tcPr marL="68580" marR="68580" marT="0" marB="0" anchor="ctr"/>
                </a:tc>
                <a:extLst>
                  <a:ext uri="{0D108BD9-81ED-4DB2-BD59-A6C34878D82A}">
                    <a16:rowId xmlns:a16="http://schemas.microsoft.com/office/drawing/2014/main" val="331909939"/>
                  </a:ext>
                </a:extLst>
              </a:tr>
              <a:tr h="624229">
                <a:tc>
                  <a:txBody>
                    <a:bodyPr/>
                    <a:lstStyle/>
                    <a:p>
                      <a:pPr algn="just">
                        <a:lnSpc>
                          <a:spcPct val="100000"/>
                        </a:lnSpc>
                        <a:spcAft>
                          <a:spcPts val="0"/>
                        </a:spcAft>
                      </a:pPr>
                      <a:r>
                        <a:rPr lang="en-GB" sz="1800" dirty="0" smtClean="0">
                          <a:effectLst/>
                        </a:rPr>
                        <a:t>Training </a:t>
                      </a:r>
                      <a:r>
                        <a:rPr lang="en-GB" sz="1800" dirty="0">
                          <a:effectLst/>
                        </a:rPr>
                        <a:t>school </a:t>
                      </a:r>
                      <a:r>
                        <a:rPr lang="en-GB" sz="1800" dirty="0" smtClean="0">
                          <a:effectLst/>
                        </a:rPr>
                        <a:t>topics - planning</a:t>
                      </a:r>
                      <a:endParaRPr lang="en-US" sz="1800" dirty="0">
                        <a:solidFill>
                          <a:srgbClr val="000000"/>
                        </a:solidFill>
                        <a:effectLst/>
                        <a:latin typeface="Arial" panose="020B0604020202020204" pitchFamily="34" charset="0"/>
                        <a:ea typeface="Calibri" panose="020F0502020204030204" pitchFamily="34" charset="0"/>
                        <a:cs typeface="Effra"/>
                      </a:endParaRPr>
                    </a:p>
                  </a:txBody>
                  <a:tcPr marL="68580" marR="68580" marT="0" marB="0" anchor="ctr"/>
                </a:tc>
                <a:extLst>
                  <a:ext uri="{0D108BD9-81ED-4DB2-BD59-A6C34878D82A}">
                    <a16:rowId xmlns:a16="http://schemas.microsoft.com/office/drawing/2014/main" val="53427962"/>
                  </a:ext>
                </a:extLst>
              </a:tr>
              <a:tr h="624229">
                <a:tc>
                  <a:txBody>
                    <a:bodyPr/>
                    <a:lstStyle/>
                    <a:p>
                      <a:pPr algn="just">
                        <a:lnSpc>
                          <a:spcPct val="100000"/>
                        </a:lnSpc>
                        <a:spcAft>
                          <a:spcPts val="0"/>
                        </a:spcAft>
                      </a:pPr>
                      <a:r>
                        <a:rPr lang="en-GB" sz="1800" dirty="0" smtClean="0">
                          <a:effectLst/>
                        </a:rPr>
                        <a:t>Strategies </a:t>
                      </a:r>
                      <a:r>
                        <a:rPr lang="en-GB" sz="1800" dirty="0">
                          <a:effectLst/>
                        </a:rPr>
                        <a:t>for </a:t>
                      </a:r>
                      <a:r>
                        <a:rPr lang="en-GB" sz="1800" dirty="0" smtClean="0">
                          <a:effectLst/>
                        </a:rPr>
                        <a:t>incorporating </a:t>
                      </a:r>
                      <a:r>
                        <a:rPr lang="en-GB" sz="1800" dirty="0" err="1" smtClean="0">
                          <a:effectLst/>
                        </a:rPr>
                        <a:t>SSbD</a:t>
                      </a:r>
                      <a:r>
                        <a:rPr lang="en-GB" sz="1800" dirty="0" smtClean="0">
                          <a:effectLst/>
                        </a:rPr>
                        <a:t> tools into MAPs</a:t>
                      </a:r>
                      <a:endParaRPr lang="en-US" sz="1800" dirty="0">
                        <a:solidFill>
                          <a:srgbClr val="000000"/>
                        </a:solidFill>
                        <a:effectLst/>
                        <a:latin typeface="Arial" panose="020B0604020202020204" pitchFamily="34" charset="0"/>
                        <a:ea typeface="Calibri" panose="020F0502020204030204" pitchFamily="34" charset="0"/>
                        <a:cs typeface="Effra"/>
                      </a:endParaRPr>
                    </a:p>
                  </a:txBody>
                  <a:tcPr marL="68580" marR="68580" marT="0" marB="0" anchor="ctr"/>
                </a:tc>
                <a:extLst>
                  <a:ext uri="{0D108BD9-81ED-4DB2-BD59-A6C34878D82A}">
                    <a16:rowId xmlns:a16="http://schemas.microsoft.com/office/drawing/2014/main" val="525069058"/>
                  </a:ext>
                </a:extLst>
              </a:tr>
            </a:tbl>
          </a:graphicData>
        </a:graphic>
      </p:graphicFrame>
      <p:sp>
        <p:nvSpPr>
          <p:cNvPr id="16" name="Ellipse 15"/>
          <p:cNvSpPr/>
          <p:nvPr/>
        </p:nvSpPr>
        <p:spPr>
          <a:xfrm>
            <a:off x="237810" y="1346484"/>
            <a:ext cx="1828800" cy="1772333"/>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èche droite 14"/>
          <p:cNvSpPr/>
          <p:nvPr/>
        </p:nvSpPr>
        <p:spPr>
          <a:xfrm rot="11856699">
            <a:off x="1899701" y="2752361"/>
            <a:ext cx="10080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e 21"/>
          <p:cNvSpPr/>
          <p:nvPr/>
        </p:nvSpPr>
        <p:spPr>
          <a:xfrm>
            <a:off x="9612311" y="2941102"/>
            <a:ext cx="1828800" cy="1319559"/>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èche droite 25"/>
          <p:cNvSpPr/>
          <p:nvPr/>
        </p:nvSpPr>
        <p:spPr>
          <a:xfrm rot="21326294">
            <a:off x="8570412" y="3482288"/>
            <a:ext cx="1044000"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ZoneTexte 16"/>
          <p:cNvSpPr txBox="1"/>
          <p:nvPr/>
        </p:nvSpPr>
        <p:spPr>
          <a:xfrm>
            <a:off x="10621131" y="2571770"/>
            <a:ext cx="1465338" cy="369332"/>
          </a:xfrm>
          <a:prstGeom prst="rect">
            <a:avLst/>
          </a:prstGeom>
          <a:noFill/>
        </p:spPr>
        <p:txBody>
          <a:bodyPr wrap="none" rtlCol="0">
            <a:spAutoFit/>
          </a:bodyPr>
          <a:lstStyle/>
          <a:p>
            <a:r>
              <a:rPr lang="fr-FR" b="1" dirty="0" err="1" smtClean="0"/>
              <a:t>January</a:t>
            </a:r>
            <a:r>
              <a:rPr lang="fr-FR" b="1" dirty="0" smtClean="0"/>
              <a:t> 2024</a:t>
            </a:r>
            <a:endParaRPr lang="en-US" b="1" dirty="0"/>
          </a:p>
        </p:txBody>
      </p:sp>
      <p:grpSp>
        <p:nvGrpSpPr>
          <p:cNvPr id="19" name="Groupe 18"/>
          <p:cNvGrpSpPr/>
          <p:nvPr/>
        </p:nvGrpSpPr>
        <p:grpSpPr>
          <a:xfrm>
            <a:off x="792481" y="3171807"/>
            <a:ext cx="1413420" cy="1306960"/>
            <a:chOff x="670561" y="3009247"/>
            <a:chExt cx="1413420" cy="1306960"/>
          </a:xfrm>
        </p:grpSpPr>
        <p:sp>
          <p:nvSpPr>
            <p:cNvPr id="27" name="Ellipse 26"/>
            <p:cNvSpPr/>
            <p:nvPr/>
          </p:nvSpPr>
          <p:spPr>
            <a:xfrm>
              <a:off x="670561" y="3378101"/>
              <a:ext cx="720000" cy="7200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1132841" y="3009247"/>
              <a:ext cx="720000" cy="72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1363981" y="3596207"/>
              <a:ext cx="720000" cy="72000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lèche droite 29"/>
          <p:cNvSpPr/>
          <p:nvPr/>
        </p:nvSpPr>
        <p:spPr>
          <a:xfrm rot="11688727">
            <a:off x="2187532" y="4038018"/>
            <a:ext cx="751841"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llipse 30"/>
          <p:cNvSpPr/>
          <p:nvPr/>
        </p:nvSpPr>
        <p:spPr>
          <a:xfrm>
            <a:off x="9230360" y="4434875"/>
            <a:ext cx="1828800" cy="1636725"/>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Ellipse 31"/>
          <p:cNvSpPr/>
          <p:nvPr/>
        </p:nvSpPr>
        <p:spPr>
          <a:xfrm>
            <a:off x="792481" y="5003751"/>
            <a:ext cx="1478398" cy="1445359"/>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èche droite 32"/>
          <p:cNvSpPr/>
          <p:nvPr/>
        </p:nvSpPr>
        <p:spPr>
          <a:xfrm rot="286106">
            <a:off x="8599339" y="4859751"/>
            <a:ext cx="751841"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èche droite 33"/>
          <p:cNvSpPr/>
          <p:nvPr/>
        </p:nvSpPr>
        <p:spPr>
          <a:xfrm rot="10049332">
            <a:off x="2228170" y="5502440"/>
            <a:ext cx="751841"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èche droite 34"/>
          <p:cNvSpPr/>
          <p:nvPr/>
        </p:nvSpPr>
        <p:spPr>
          <a:xfrm rot="19929200">
            <a:off x="8599339" y="2131572"/>
            <a:ext cx="751841"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Espace réservé pour une image  5"/>
          <p:cNvPicPr>
            <a:picLocks noChangeAspect="1"/>
          </p:cNvPicPr>
          <p:nvPr/>
        </p:nvPicPr>
        <p:blipFill rotWithShape="1">
          <a:blip r:embed="rId10">
            <a:extLst>
              <a:ext uri="{28A0092B-C50C-407E-A947-70E740481C1C}">
                <a14:useLocalDpi xmlns:a14="http://schemas.microsoft.com/office/drawing/2010/main" val="0"/>
              </a:ext>
            </a:extLst>
          </a:blip>
          <a:srcRect l="-1679" r="-1330"/>
          <a:stretch/>
        </p:blipFill>
        <p:spPr>
          <a:xfrm>
            <a:off x="9374913" y="1593019"/>
            <a:ext cx="1080000" cy="916716"/>
          </a:xfrm>
          <a:prstGeom prst="rect">
            <a:avLst/>
          </a:prstGeom>
        </p:spPr>
      </p:pic>
      <p:sp>
        <p:nvSpPr>
          <p:cNvPr id="37" name="ZoneTexte 36"/>
          <p:cNvSpPr txBox="1"/>
          <p:nvPr/>
        </p:nvSpPr>
        <p:spPr>
          <a:xfrm>
            <a:off x="10454913" y="1698561"/>
            <a:ext cx="1207382" cy="369332"/>
          </a:xfrm>
          <a:prstGeom prst="rect">
            <a:avLst/>
          </a:prstGeom>
          <a:noFill/>
        </p:spPr>
        <p:txBody>
          <a:bodyPr wrap="none" rtlCol="0">
            <a:spAutoFit/>
          </a:bodyPr>
          <a:lstStyle/>
          <a:p>
            <a:r>
              <a:rPr lang="fr-FR" b="1" dirty="0" smtClean="0"/>
              <a:t>1st Q 2024</a:t>
            </a:r>
            <a:endParaRPr lang="en-US" b="1" dirty="0"/>
          </a:p>
        </p:txBody>
      </p:sp>
      <p:sp>
        <p:nvSpPr>
          <p:cNvPr id="38" name="ZoneTexte 37"/>
          <p:cNvSpPr txBox="1"/>
          <p:nvPr/>
        </p:nvSpPr>
        <p:spPr>
          <a:xfrm>
            <a:off x="10750109" y="5743071"/>
            <a:ext cx="835485" cy="646331"/>
          </a:xfrm>
          <a:prstGeom prst="rect">
            <a:avLst/>
          </a:prstGeom>
          <a:noFill/>
        </p:spPr>
        <p:txBody>
          <a:bodyPr wrap="none" rtlCol="0">
            <a:spAutoFit/>
          </a:bodyPr>
          <a:lstStyle/>
          <a:p>
            <a:r>
              <a:rPr lang="fr-FR" b="1" dirty="0" smtClean="0"/>
              <a:t>4th Q</a:t>
            </a:r>
            <a:endParaRPr lang="fr-FR" b="1" dirty="0" smtClean="0"/>
          </a:p>
          <a:p>
            <a:r>
              <a:rPr lang="fr-FR" b="1" dirty="0"/>
              <a:t>(</a:t>
            </a:r>
            <a:r>
              <a:rPr lang="fr-FR" b="1" dirty="0" smtClean="0"/>
              <a:t>MC 2)</a:t>
            </a:r>
            <a:endParaRPr lang="en-US" b="1" dirty="0"/>
          </a:p>
        </p:txBody>
      </p:sp>
      <p:sp>
        <p:nvSpPr>
          <p:cNvPr id="39" name="ZoneTexte 38"/>
          <p:cNvSpPr txBox="1"/>
          <p:nvPr/>
        </p:nvSpPr>
        <p:spPr>
          <a:xfrm>
            <a:off x="195973" y="4262874"/>
            <a:ext cx="1236364" cy="369332"/>
          </a:xfrm>
          <a:prstGeom prst="rect">
            <a:avLst/>
          </a:prstGeom>
          <a:noFill/>
        </p:spPr>
        <p:txBody>
          <a:bodyPr wrap="none" rtlCol="0">
            <a:spAutoFit/>
          </a:bodyPr>
          <a:lstStyle/>
          <a:p>
            <a:r>
              <a:rPr lang="fr-FR" b="1" dirty="0" smtClean="0"/>
              <a:t> 3</a:t>
            </a:r>
            <a:r>
              <a:rPr lang="fr-FR" b="1" baseline="30000" dirty="0"/>
              <a:t>r</a:t>
            </a:r>
            <a:r>
              <a:rPr lang="fr-FR" b="1" baseline="30000" dirty="0" smtClean="0"/>
              <a:t>d</a:t>
            </a:r>
            <a:r>
              <a:rPr lang="fr-FR" b="1" dirty="0" smtClean="0"/>
              <a:t> </a:t>
            </a:r>
            <a:r>
              <a:rPr lang="fr-FR" b="1" dirty="0" smtClean="0"/>
              <a:t>– 4</a:t>
            </a:r>
            <a:r>
              <a:rPr lang="fr-FR" b="1" baseline="30000" dirty="0" smtClean="0"/>
              <a:t>th</a:t>
            </a:r>
            <a:r>
              <a:rPr lang="fr-FR" b="1" dirty="0" smtClean="0"/>
              <a:t> Q</a:t>
            </a:r>
            <a:endParaRPr lang="fr-FR" b="1" dirty="0" smtClean="0"/>
          </a:p>
        </p:txBody>
      </p:sp>
      <p:sp>
        <p:nvSpPr>
          <p:cNvPr id="40" name="ZoneTexte 39"/>
          <p:cNvSpPr txBox="1"/>
          <p:nvPr/>
        </p:nvSpPr>
        <p:spPr>
          <a:xfrm>
            <a:off x="1879754" y="1622023"/>
            <a:ext cx="774571" cy="369332"/>
          </a:xfrm>
          <a:prstGeom prst="rect">
            <a:avLst/>
          </a:prstGeom>
          <a:noFill/>
        </p:spPr>
        <p:txBody>
          <a:bodyPr wrap="none" rtlCol="0">
            <a:spAutoFit/>
          </a:bodyPr>
          <a:lstStyle/>
          <a:p>
            <a:r>
              <a:rPr lang="fr-FR" b="1" dirty="0" smtClean="0"/>
              <a:t> 2</a:t>
            </a:r>
            <a:r>
              <a:rPr lang="fr-FR" b="1" baseline="30000" dirty="0" smtClean="0"/>
              <a:t>nd</a:t>
            </a:r>
            <a:r>
              <a:rPr lang="fr-FR" b="1" dirty="0" smtClean="0"/>
              <a:t> </a:t>
            </a:r>
            <a:r>
              <a:rPr lang="fr-FR" b="1" dirty="0" smtClean="0"/>
              <a:t>Q</a:t>
            </a:r>
            <a:endParaRPr lang="fr-FR" b="1" dirty="0" smtClean="0"/>
          </a:p>
        </p:txBody>
      </p:sp>
    </p:spTree>
    <p:extLst>
      <p:ext uri="{BB962C8B-B14F-4D97-AF65-F5344CB8AC3E}">
        <p14:creationId xmlns:p14="http://schemas.microsoft.com/office/powerpoint/2010/main" val="120746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5CC0C496-FD8A-42BF-932F-4FD62E56F269}" vid="{DBEAE538-0105-45CF-A6D4-E0B303E187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3EF380A-18DE-4A59-8A28-3F29B5D01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79BBA1-1277-4614-8DDE-B2EB22751222}">
  <ds:schemaRefs>
    <ds:schemaRef ds:uri="http://schemas.microsoft.com/sharepoint/v3/contenttype/forms"/>
  </ds:schemaRefs>
</ds:datastoreItem>
</file>

<file path=customXml/itemProps3.xml><?xml version="1.0" encoding="utf-8"?>
<ds:datastoreItem xmlns:ds="http://schemas.openxmlformats.org/officeDocument/2006/customXml" ds:itemID="{62AF5DA8-6387-4138-BF96-B65D39F2FC21}">
  <ds:schemaRef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2302</Words>
  <Application>Microsoft Office PowerPoint</Application>
  <PresentationFormat>Grand écran</PresentationFormat>
  <Paragraphs>372</Paragraphs>
  <Slides>16</Slides>
  <Notes>10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16</vt:i4>
      </vt:variant>
    </vt:vector>
  </HeadingPairs>
  <TitlesOfParts>
    <vt:vector size="26" baseType="lpstr">
      <vt:lpstr>Effra</vt:lpstr>
      <vt:lpstr>Effra Light</vt:lpstr>
      <vt:lpstr>Yu Gothic</vt:lpstr>
      <vt:lpstr>Arial</vt:lpstr>
      <vt:lpstr>Calibri</vt:lpstr>
      <vt:lpstr>Segoe UI</vt:lpstr>
      <vt:lpstr>Segoe UI Light</vt:lpstr>
      <vt:lpstr>Times New Roman</vt:lpstr>
      <vt:lpstr>Wingdings</vt:lpstr>
      <vt:lpstr>Office Theme</vt:lpstr>
      <vt:lpstr>CA22123 EU-MACE:   European Materials Acceleration Center for Energy  MC1 discussions</vt:lpstr>
      <vt:lpstr>Outline</vt:lpstr>
      <vt:lpstr>General Action structure</vt:lpstr>
      <vt:lpstr>Action structure proposal</vt:lpstr>
      <vt:lpstr>Action structure proposal</vt:lpstr>
      <vt:lpstr>Action structure proposal</vt:lpstr>
      <vt:lpstr>Leadership positions: proposal</vt:lpstr>
      <vt:lpstr>Leadership positions proposal – Task Core Group</vt:lpstr>
      <vt:lpstr>Work and Budget Proposal: 1st Grant Period Goals (1/11/2023-31/10/2024)</vt:lpstr>
      <vt:lpstr>1st year Budget plan proposition:  (total 125 k€)</vt:lpstr>
      <vt:lpstr>Meetings/workshops/schools</vt:lpstr>
      <vt:lpstr>Delegation of powers to Core Group - proposal</vt:lpstr>
      <vt:lpstr>Travel expense limitation- proposal</vt:lpstr>
      <vt:lpstr>Action application admission criteria - proposition</vt:lpstr>
      <vt:lpstr>Next steps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2021-05-30T14:58:49Z</dcterms:created>
  <dcterms:modified xsi:type="dcterms:W3CDTF">2023-09-28T06:51:54Z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