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-534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science.univ.kiev.ua/finance/poryadok-zdiysnennya-zakupivel%60-po-byudzhetnykh-ta-dogovirnykh-ndr.php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zs.dkpp.rv.ua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87077B8-FE2B-4EC4-BF14-4EE3BC5C0E6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2700338"/>
            <a:ext cx="8596313" cy="1827212"/>
          </a:xfrm>
        </p:spPr>
        <p:txBody>
          <a:bodyPr/>
          <a:lstStyle/>
          <a:p>
            <a:pPr algn="ctr"/>
            <a:r>
              <a:rPr lang="uk-UA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Організація закупівель НДЧ</a:t>
            </a:r>
          </a:p>
        </p:txBody>
      </p:sp>
    </p:spTree>
    <p:extLst>
      <p:ext uri="{BB962C8B-B14F-4D97-AF65-F5344CB8AC3E}">
        <p14:creationId xmlns="" xmlns:p14="http://schemas.microsoft.com/office/powerpoint/2010/main" val="2841669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1280C491-C467-49F9-85CD-08A8E8AE38D9}"/>
              </a:ext>
            </a:extLst>
          </p:cNvPr>
          <p:cNvSpPr/>
          <p:nvPr/>
        </p:nvSpPr>
        <p:spPr>
          <a:xfrm>
            <a:off x="1198485" y="633343"/>
            <a:ext cx="7767961" cy="5486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uk-UA" sz="2800" b="1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Підписання подання:</a:t>
            </a:r>
          </a:p>
          <a:p>
            <a:pPr lvl="0" algn="ctr"/>
            <a:endParaRPr lang="uk-UA" sz="2400" b="1" i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buFont typeface="Wingdings" panose="05000000000000000000" pitchFamily="2" charset="2"/>
              <a:buChar char="ü"/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поданні обов’язково вказуються дані </a:t>
            </a:r>
            <a:r>
              <a:rPr lang="uk-UA" sz="2400" i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відповідальної особи 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(прізвище, телефон</a:t>
            </a:r>
            <a:r>
              <a:rPr lang="uk-UA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285750" lvl="0" indent="-285750" algn="just"/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!!! </a:t>
            </a:r>
            <a:r>
              <a:rPr lang="uk-UA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 підписанням подання обов'язково узгодити з уповноваженою особою через 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e-mail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декан факультету, директор інституту чи коледжу, керівники інших структурних підрозділів;</a:t>
            </a:r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планово-фінансовий відділ; </a:t>
            </a:r>
          </a:p>
          <a:p>
            <a:pPr algn="just">
              <a:spcAft>
                <a:spcPts val="0"/>
              </a:spcAft>
            </a:pPr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бухгалтерія; </a:t>
            </a:r>
          </a:p>
          <a:p>
            <a:pPr algn="just">
              <a:spcAft>
                <a:spcPts val="0"/>
              </a:spcAft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проректор.</a:t>
            </a:r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uk-UA" sz="1050" dirty="0">
                <a:solidFill>
                  <a:srgbClr val="000000"/>
                </a:solidFill>
                <a:latin typeface="Verdana" panose="020B0604030504040204" pitchFamily="34" charset="0"/>
                <a:ea typeface="Times New Roman" panose="02020603050405020304" pitchFamily="18" charset="0"/>
              </a:rPr>
              <a:t> </a:t>
            </a:r>
            <a:endParaRPr lang="uk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68589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133755B0-20D5-462C-9058-94CC0368D078}"/>
              </a:ext>
            </a:extLst>
          </p:cNvPr>
          <p:cNvSpPr/>
          <p:nvPr/>
        </p:nvSpPr>
        <p:spPr>
          <a:xfrm>
            <a:off x="2098089" y="1186467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Уповноважена особа щодо закупівлі товарів, робіт, послуг для потреб НДЧ </a:t>
            </a:r>
          </a:p>
          <a:p>
            <a:pPr algn="ctr"/>
            <a:endParaRPr lang="uk-UA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Сагайдак Юлія Анатоліївна</a:t>
            </a:r>
          </a:p>
          <a:p>
            <a:pPr algn="ctr"/>
            <a:endParaRPr lang="uk-UA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uk-UA" sz="2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239-32-26, </a:t>
            </a:r>
            <a:r>
              <a:rPr lang="uk-UA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вн</a:t>
            </a:r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32-26 </a:t>
            </a:r>
          </a:p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096-368-03-29</a:t>
            </a:r>
          </a:p>
          <a:p>
            <a:pPr algn="ctr"/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zakupki.ndch</a:t>
            </a:r>
            <a:r>
              <a:rPr lang="ru-RU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280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gmail.com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06383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365A4E7A-7EB0-484A-A027-6832AA4C9703}"/>
              </a:ext>
            </a:extLst>
          </p:cNvPr>
          <p:cNvSpPr/>
          <p:nvPr/>
        </p:nvSpPr>
        <p:spPr>
          <a:xfrm>
            <a:off x="3048000" y="2828836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http://science.univ.kiev.ua/finance/poryadok-zdiysnennya-zakupivel%60-po-byudzhetnykh-ta-dogovirnykh-ndr.php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/>
              <a:t/>
            </a:r>
            <a:br>
              <a:rPr lang="en-GB" dirty="0"/>
            </a:br>
            <a:endParaRPr lang="en-GB" dirty="0">
              <a:effectLst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="" xmlns:a16="http://schemas.microsoft.com/office/drawing/2014/main" id="{5BA7B9FD-B549-4F27-BF85-F12E5546A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15" y="854604"/>
            <a:ext cx="9653355" cy="514879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7153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1D9DD490-5779-415C-9592-E5752ADB54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93820474"/>
              </p:ext>
            </p:extLst>
          </p:nvPr>
        </p:nvGraphicFramePr>
        <p:xfrm>
          <a:off x="514905" y="404664"/>
          <a:ext cx="9880846" cy="64540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81586">
                  <a:extLst>
                    <a:ext uri="{9D8B030D-6E8A-4147-A177-3AD203B41FA5}">
                      <a16:colId xmlns="" xmlns:a16="http://schemas.microsoft.com/office/drawing/2014/main" val="1751083919"/>
                    </a:ext>
                  </a:extLst>
                </a:gridCol>
                <a:gridCol w="2704809">
                  <a:extLst>
                    <a:ext uri="{9D8B030D-6E8A-4147-A177-3AD203B41FA5}">
                      <a16:colId xmlns="" xmlns:a16="http://schemas.microsoft.com/office/drawing/2014/main" val="836344362"/>
                    </a:ext>
                  </a:extLst>
                </a:gridCol>
                <a:gridCol w="2354097">
                  <a:extLst>
                    <a:ext uri="{9D8B030D-6E8A-4147-A177-3AD203B41FA5}">
                      <a16:colId xmlns="" xmlns:a16="http://schemas.microsoft.com/office/drawing/2014/main" val="2146863885"/>
                    </a:ext>
                  </a:extLst>
                </a:gridCol>
                <a:gridCol w="2240354">
                  <a:extLst>
                    <a:ext uri="{9D8B030D-6E8A-4147-A177-3AD203B41FA5}">
                      <a16:colId xmlns="" xmlns:a16="http://schemas.microsoft.com/office/drawing/2014/main" val="3194797938"/>
                    </a:ext>
                  </a:extLst>
                </a:gridCol>
              </a:tblGrid>
              <a:tr h="1129903">
                <a:tc>
                  <a:txBody>
                    <a:bodyPr/>
                    <a:lstStyle/>
                    <a:p>
                      <a:pPr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Суб’єкт застосування  Закону 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Вартісні межі 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4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закупівлі</a:t>
                      </a:r>
                      <a:r>
                        <a:rPr lang="ru-RU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для </a:t>
                      </a: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обов’язкового застосування процедур закупівель </a:t>
                      </a:r>
                      <a:endParaRPr lang="ru-RU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Вартісні межі закупівлі обов’язкові для застосування спрощених  закупівель/електронних каталогів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Вартісні межі закупівлі для можливості укласти договір про закупівлю без використання ЕСЗ</a:t>
                      </a:r>
                      <a:endParaRPr lang="ru-RU" sz="1200" b="1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81013034"/>
                  </a:ext>
                </a:extLst>
              </a:tr>
              <a:tr h="19782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 державної влади та органи місцевого самоврядування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Органи соціального страхування 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Підприємства, установи, організації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товару (товарів), послуги (послуг) дорівнює або перевищує 200 тисяч гривень,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 робіт - 1,5 мільйона гривень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/>
                </a:tc>
                <a:tc>
                  <a:txBody>
                    <a:bodyPr/>
                    <a:lstStyle/>
                    <a:p>
                      <a:pPr indent="238760"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товару (товарів), послуги (послуг) менше ніж 200 тисяч гривень, а робіт - 1,5 мільйона гривень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/>
                </a:tc>
                <a:tc>
                  <a:txBody>
                    <a:bodyPr/>
                    <a:lstStyle/>
                    <a:p>
                      <a:pPr indent="238760"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товарів, робіт і послуг, вартість яких не перевищує 50 тисяч гривень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/>
                </a:tc>
                <a:extLst>
                  <a:ext uri="{0D108BD9-81ED-4DB2-BD59-A6C34878D82A}">
                    <a16:rowId xmlns="" xmlns:a16="http://schemas.microsoft.com/office/drawing/2014/main" val="2875460653"/>
                  </a:ext>
                </a:extLst>
              </a:tr>
              <a:tr h="3225313">
                <a:tc>
                  <a:txBody>
                    <a:bodyPr/>
                    <a:lstStyle/>
                    <a:p>
                      <a:pPr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Юридичні особи та/або суб’єкти господарювання, які здійснюють діяльність в окремих сферах господарювання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товару (товарів), послуги (послуг) дорівнює або перевищує 1 мільйон гривень, а робіт - 5 мільйонів гривень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/>
                </a:tc>
                <a:tc>
                  <a:txBody>
                    <a:bodyPr/>
                    <a:lstStyle/>
                    <a:p>
                      <a:pPr indent="238760"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товару (товарів), послуги (послуг) менше ніж 1 мільйон гривень, а робіт - 5 мільйонів гривень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/>
                </a:tc>
                <a:tc>
                  <a:txBody>
                    <a:bodyPr/>
                    <a:lstStyle/>
                    <a:p>
                      <a:pPr indent="238760"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товарів, робіт і послуг, вартість яких не перевищує 50 тисяч гривень 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38760"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38760"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предмети закупівлі до яких не застосовується цей Закон, що перераховані у частині шостій статті 3 Закону.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indent="238760" algn="just" fontAlgn="base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uk-UA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6611" marR="66611" marT="0" marB="0"/>
                </a:tc>
                <a:extLst>
                  <a:ext uri="{0D108BD9-81ED-4DB2-BD59-A6C34878D82A}">
                    <a16:rowId xmlns="" xmlns:a16="http://schemas.microsoft.com/office/drawing/2014/main" val="41736174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40717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72159704-743C-4A62-8E3F-A4D3B5CE6F96}"/>
              </a:ext>
            </a:extLst>
          </p:cNvPr>
          <p:cNvSpPr/>
          <p:nvPr/>
        </p:nvSpPr>
        <p:spPr>
          <a:xfrm>
            <a:off x="1233996" y="2136339"/>
            <a:ext cx="87089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Закупівля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послуг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здійснюється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відповідно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до коду </a:t>
            </a:r>
            <a:r>
              <a:rPr lang="ru-RU" sz="3200" u="sng" dirty="0">
                <a:solidFill>
                  <a:srgbClr val="0069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Державного </a:t>
            </a:r>
            <a:r>
              <a:rPr lang="ru-RU" sz="3200" u="sng" dirty="0" err="1">
                <a:solidFill>
                  <a:srgbClr val="0069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класифікатора</a:t>
            </a:r>
            <a:r>
              <a:rPr lang="ru-RU" sz="3200" u="sng" dirty="0">
                <a:solidFill>
                  <a:srgbClr val="0069C4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ДК 021-2015</a:t>
            </a:r>
            <a:r>
              <a:rPr lang="ru-RU" sz="3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Font typeface="+mj-lt"/>
              <a:buAutoNum type="arabicPeriod"/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/>
            <a:r>
              <a:rPr lang="uk-UA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Предмет закупівлі товарів і послуг визначається за показником четвертої цифри Єдиного закупівельного словника (ДК 021:2015). Наприклад, при закупівлі канцелярського приладдя код має вигляд ДК 021:2015 – </a:t>
            </a:r>
            <a:r>
              <a:rPr lang="uk-UA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3019</a:t>
            </a:r>
            <a:r>
              <a:rPr lang="uk-UA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0000-7</a:t>
            </a:r>
            <a:endParaRPr lang="uk-U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9321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3207" y="409903"/>
            <a:ext cx="9705975" cy="5680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E3A1665-2845-44D4-BC38-3D8C9C191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Подання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на </a:t>
            </a:r>
            <a:r>
              <a:rPr lang="ru-RU" sz="2400" dirty="0" err="1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закупівлю</a:t>
            </a:r>
            <a:r>
              <a:rPr lang="ru-RU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формується на одну групу товару, тобто має бути зазначено лише </a:t>
            </a:r>
            <a:r>
              <a:rPr lang="uk-UA" sz="2400" b="1" u="sng" dirty="0">
                <a:solidFill>
                  <a:schemeClr val="tx1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один код класифікатора 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D4CCE5B4-1920-4928-BEF0-DB3FA2830FA7}"/>
              </a:ext>
            </a:extLst>
          </p:cNvPr>
          <p:cNvSpPr/>
          <p:nvPr/>
        </p:nvSpPr>
        <p:spPr>
          <a:xfrm>
            <a:off x="1154097" y="1855432"/>
            <a:ext cx="7270812" cy="465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ПОДАННЯ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метою належного забезпечення санітарно-технічних умов в приміщенні______________ просимо закупити продукцію для чищення: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Засіб для туалету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Domestos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Хвойна свіжість 1 л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Засіб від плісняви Сан Клин 0,75 л.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Засіб для видалення накипу та іржі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Dual Power DS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9111 0,75 л.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згідно з додатком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 ДК 021:2015 39830000-9 продукція для чищення</a:t>
            </a:r>
            <a:endParaRPr lang="uk-UA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Орієнтовна вартість закупівлі 2 500, 00 грн.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69394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1A55BD7A-2B0B-4A9E-BF4D-0C3923A45B0A}"/>
              </a:ext>
            </a:extLst>
          </p:cNvPr>
          <p:cNvSpPr/>
          <p:nvPr/>
        </p:nvSpPr>
        <p:spPr>
          <a:xfrm>
            <a:off x="1012055" y="968030"/>
            <a:ext cx="790112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 поданні на закупівлю товару ОБОВ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ЯЗКОВО зазначаються такі технічні характеристики: </a:t>
            </a:r>
          </a:p>
          <a:p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конкретна назва товару;</a:t>
            </a:r>
          </a:p>
          <a:p>
            <a:pPr lvl="0"/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марка товару, ДСТУ, ГОСТ (у разі наявності);</a:t>
            </a:r>
          </a:p>
          <a:p>
            <a:pPr lvl="0"/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країна виробник товару;</a:t>
            </a:r>
          </a:p>
          <a:p>
            <a:pPr lvl="0"/>
            <a:endParaRPr lang="uk-UA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"/>
            </a:pPr>
            <a:r>
              <a:rPr lang="uk-UA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розміри, колір товару, одиниці виміру, необхідна кількість товару, фасування товару; матеріал, з якого виготовлено товар, потужність, робочий тиск тощо (у разі наявності). </a:t>
            </a:r>
            <a:endParaRPr lang="uk-UA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33648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024114F-FE7B-40CC-AAC9-0D653BFB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uk-UA" sz="2400" dirty="0">
                <a:solidFill>
                  <a:schemeClr val="tx1"/>
                </a:solidFill>
              </a:rPr>
              <a:t>У поданні обов’язково вказується </a:t>
            </a:r>
            <a:r>
              <a:rPr lang="uk-UA" sz="2400" i="1" u="sng" dirty="0">
                <a:solidFill>
                  <a:schemeClr val="tx1"/>
                </a:solidFill>
              </a:rPr>
              <a:t>орієнтовна ціна</a:t>
            </a:r>
            <a:r>
              <a:rPr lang="uk-UA" sz="2400" dirty="0">
                <a:solidFill>
                  <a:schemeClr val="tx1"/>
                </a:solidFill>
              </a:rPr>
              <a:t> товару, роботи чи послуги за одиницю.</a:t>
            </a:r>
            <a:br>
              <a:rPr lang="uk-UA" sz="2400" dirty="0">
                <a:solidFill>
                  <a:schemeClr val="tx1"/>
                </a:solidFill>
              </a:rPr>
            </a:br>
            <a:r>
              <a:rPr lang="uk-UA" sz="2400" dirty="0">
                <a:solidFill>
                  <a:schemeClr val="tx1"/>
                </a:solidFill>
              </a:rPr>
              <a:t> </a:t>
            </a:r>
            <a:br>
              <a:rPr lang="uk-UA" sz="2400" dirty="0">
                <a:solidFill>
                  <a:schemeClr val="tx1"/>
                </a:solidFill>
              </a:rPr>
            </a:br>
            <a:r>
              <a:rPr lang="uk-UA" sz="2400" dirty="0">
                <a:solidFill>
                  <a:schemeClr val="tx1"/>
                </a:solidFill>
              </a:rPr>
              <a:t/>
            </a:r>
            <a:br>
              <a:rPr lang="uk-UA" sz="2400" dirty="0">
                <a:solidFill>
                  <a:schemeClr val="tx1"/>
                </a:solidFill>
              </a:rPr>
            </a:br>
            <a:endParaRPr lang="uk-UA" sz="2400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="" xmlns:a16="http://schemas.microsoft.com/office/drawing/2014/main" id="{DC787D5B-A765-47CA-823D-6678AF0F3C00}"/>
              </a:ext>
            </a:extLst>
          </p:cNvPr>
          <p:cNvSpPr/>
          <p:nvPr/>
        </p:nvSpPr>
        <p:spPr>
          <a:xfrm>
            <a:off x="1154097" y="1855432"/>
            <a:ext cx="7421732" cy="465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ПОДАННЯ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 algn="just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 метою належного забезпечення санітарно-технічних умов в приміщенні______________ просимо закупити продукцію для чищення: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Засіб для туалету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Domestos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Хвойна свіжість 1 л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Засіб від плісняви Сан Клин 0,75 л.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Засіб для видалення накипу та іржі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Dual Power DS</a:t>
            </a: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9111 0,75 л.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згідно з додатком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Код ДК 021:2015 39830000-9 продукція для чищення</a:t>
            </a:r>
            <a:endParaRPr lang="uk-UA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uk-UA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Орієнтовна вартість закупівлі 2 500, 00 грн.</a:t>
            </a:r>
            <a:endParaRPr lang="uk-UA" b="1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540385">
              <a:lnSpc>
                <a:spcPct val="115000"/>
              </a:lnSpc>
              <a:spcAft>
                <a:spcPts val="1000"/>
              </a:spcAft>
            </a:pPr>
            <a:r>
              <a:rPr lang="uk-UA" sz="1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uk-UA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uk-UA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85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15BA7BB-E09A-4D23-A9C8-BC3005C2D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uk-UA" sz="2000" dirty="0">
                <a:solidFill>
                  <a:schemeClr val="tx1"/>
                </a:solidFill>
              </a:rPr>
              <a:t>Якщо подання містить два і більше найменування товарів однієї групи (по одному коду класифікатора), до подання додається </a:t>
            </a:r>
            <a:r>
              <a:rPr lang="uk-UA" sz="2000" b="1" u="sng" dirty="0">
                <a:solidFill>
                  <a:schemeClr val="tx1"/>
                </a:solidFill>
              </a:rPr>
              <a:t>технічне завдання</a:t>
            </a:r>
            <a:r>
              <a:rPr lang="uk-UA" sz="2000" dirty="0">
                <a:solidFill>
                  <a:schemeClr val="tx1"/>
                </a:solidFill>
              </a:rPr>
              <a:t>, в якому вказуються  всі технічні характеристики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="" xmlns:a16="http://schemas.microsoft.com/office/drawing/2014/main" id="{313937BC-83AE-4832-8760-D4FE7FE6E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234174575"/>
              </p:ext>
            </p:extLst>
          </p:nvPr>
        </p:nvGraphicFramePr>
        <p:xfrm>
          <a:off x="1358283" y="2064543"/>
          <a:ext cx="7688063" cy="46268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826">
                  <a:extLst>
                    <a:ext uri="{9D8B030D-6E8A-4147-A177-3AD203B41FA5}">
                      <a16:colId xmlns="" xmlns:a16="http://schemas.microsoft.com/office/drawing/2014/main" val="3550635984"/>
                    </a:ext>
                  </a:extLst>
                </a:gridCol>
                <a:gridCol w="3783312">
                  <a:extLst>
                    <a:ext uri="{9D8B030D-6E8A-4147-A177-3AD203B41FA5}">
                      <a16:colId xmlns="" xmlns:a16="http://schemas.microsoft.com/office/drawing/2014/main" val="2348635691"/>
                    </a:ext>
                  </a:extLst>
                </a:gridCol>
                <a:gridCol w="1038688">
                  <a:extLst>
                    <a:ext uri="{9D8B030D-6E8A-4147-A177-3AD203B41FA5}">
                      <a16:colId xmlns="" xmlns:a16="http://schemas.microsoft.com/office/drawing/2014/main" val="1156652821"/>
                    </a:ext>
                  </a:extLst>
                </a:gridCol>
                <a:gridCol w="1127464">
                  <a:extLst>
                    <a:ext uri="{9D8B030D-6E8A-4147-A177-3AD203B41FA5}">
                      <a16:colId xmlns="" xmlns:a16="http://schemas.microsoft.com/office/drawing/2014/main" val="986884170"/>
                    </a:ext>
                  </a:extLst>
                </a:gridCol>
                <a:gridCol w="1322773">
                  <a:extLst>
                    <a:ext uri="{9D8B030D-6E8A-4147-A177-3AD203B41FA5}">
                      <a16:colId xmlns="" xmlns:a16="http://schemas.microsoft.com/office/drawing/2014/main" val="1058944422"/>
                    </a:ext>
                  </a:extLst>
                </a:gridCol>
              </a:tblGrid>
              <a:tr h="7596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№ п/п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Опис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Кількість, шт.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Вартість за одиницю товару, грн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Загальна вартість, грн.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extLst>
                  <a:ext uri="{0D108BD9-81ED-4DB2-BD59-A6C34878D82A}">
                    <a16:rowId xmlns="" xmlns:a16="http://schemas.microsoft.com/office/drawing/2014/main" val="887855163"/>
                  </a:ext>
                </a:extLst>
              </a:tr>
              <a:tr h="19744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1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Засіб для туалету </a:t>
                      </a:r>
                      <a:r>
                        <a:rPr lang="en-US" sz="900" dirty="0" err="1">
                          <a:effectLst/>
                        </a:rPr>
                        <a:t>Domestos</a:t>
                      </a:r>
                      <a:r>
                        <a:rPr lang="uk-UA" sz="900" dirty="0">
                          <a:effectLst/>
                        </a:rPr>
                        <a:t> Хвойна свіжість 1 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 </a:t>
                      </a: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Чищення та догляд :дезінфекція, очищення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Бренд: </a:t>
                      </a:r>
                      <a:r>
                        <a:rPr lang="en-US" sz="900" dirty="0" err="1">
                          <a:effectLst/>
                        </a:rPr>
                        <a:t>Domestos</a:t>
                      </a: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Тип засобу: </a:t>
                      </a:r>
                      <a:r>
                        <a:rPr lang="uk-UA" sz="900" dirty="0" err="1">
                          <a:effectLst/>
                        </a:rPr>
                        <a:t>безфосфатний</a:t>
                      </a:r>
                      <a:r>
                        <a:rPr lang="uk-UA" sz="900" dirty="0">
                          <a:effectLst/>
                        </a:rPr>
                        <a:t>, антибактеріальний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Форма випуску: гель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Місце застосування: пісуари, чаші Генуя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Об’єм: 1 л</a:t>
                      </a:r>
                      <a:endParaRPr lang="uk-U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10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67,00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670,00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extLst>
                  <a:ext uri="{0D108BD9-81ED-4DB2-BD59-A6C34878D82A}">
                    <a16:rowId xmlns="" xmlns:a16="http://schemas.microsoft.com/office/drawing/2014/main" val="1749342562"/>
                  </a:ext>
                </a:extLst>
              </a:tr>
              <a:tr h="11473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1100">
                          <a:effectLst/>
                        </a:rPr>
                        <a:t>2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Засіб від плісняви Сан Клин 0,75 л.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 err="1">
                          <a:effectLst/>
                        </a:rPr>
                        <a:t>Бренд:Сан</a:t>
                      </a:r>
                      <a:r>
                        <a:rPr lang="uk-UA" sz="900" dirty="0">
                          <a:effectLst/>
                        </a:rPr>
                        <a:t> Клин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Тип засобу: </a:t>
                      </a:r>
                      <a:r>
                        <a:rPr lang="uk-UA" sz="900" dirty="0" err="1">
                          <a:effectLst/>
                        </a:rPr>
                        <a:t>безфосфатний</a:t>
                      </a: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Форма випуску: </a:t>
                      </a:r>
                      <a:r>
                        <a:rPr lang="uk-UA" sz="900" dirty="0" err="1">
                          <a:effectLst/>
                        </a:rPr>
                        <a:t>спрей</a:t>
                      </a:r>
                      <a:endParaRPr lang="uk-UA" sz="900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Місце застосування: кахель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Об’єм: 0,75 л</a:t>
                      </a:r>
                      <a:endParaRPr lang="uk-U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10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>
                          <a:effectLst/>
                        </a:rPr>
                        <a:t>88,00</a:t>
                      </a:r>
                      <a:endParaRPr lang="uk-UA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uk-UA" sz="900" dirty="0">
                          <a:effectLst/>
                        </a:rPr>
                        <a:t>880,00</a:t>
                      </a:r>
                      <a:endParaRPr lang="uk-UA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936" marR="53936" marT="0" marB="0"/>
                </a:tc>
                <a:extLst>
                  <a:ext uri="{0D108BD9-81ED-4DB2-BD59-A6C34878D82A}">
                    <a16:rowId xmlns="" xmlns:a16="http://schemas.microsoft.com/office/drawing/2014/main" val="3453240432"/>
                  </a:ext>
                </a:extLst>
              </a:tr>
            </a:tbl>
          </a:graphicData>
        </a:graphic>
      </p:graphicFrame>
      <p:pic>
        <p:nvPicPr>
          <p:cNvPr id="1026" name="Рисунок 4">
            <a:extLst>
              <a:ext uri="{FF2B5EF4-FFF2-40B4-BE49-F238E27FC236}">
                <a16:creationId xmlns="" xmlns:a16="http://schemas.microsoft.com/office/drawing/2014/main" id="{4310AEE9-F036-42A3-AC81-F9070E822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556" y="3018408"/>
            <a:ext cx="822325" cy="609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Рисунок 8">
            <a:extLst>
              <a:ext uri="{FF2B5EF4-FFF2-40B4-BE49-F238E27FC236}">
                <a16:creationId xmlns="" xmlns:a16="http://schemas.microsoft.com/office/drawing/2014/main" id="{951AC4DE-2607-4757-BE5A-05E9A7609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520" y="4990629"/>
            <a:ext cx="419100" cy="75322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529922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8C3A1983-273C-401D-AE60-7B8E01A4A47C}"/>
              </a:ext>
            </a:extLst>
          </p:cNvPr>
          <p:cNvSpPr/>
          <p:nvPr/>
        </p:nvSpPr>
        <p:spPr>
          <a:xfrm>
            <a:off x="1473693" y="2967335"/>
            <a:ext cx="767030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До подання на закупівлю </a:t>
            </a:r>
            <a:r>
              <a:rPr lang="uk-UA" sz="2800" b="1" u="sng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послуг</a:t>
            </a:r>
          </a:p>
          <a:p>
            <a:pPr algn="ctr"/>
            <a:endParaRPr lang="uk-UA" sz="2800" b="1" u="sng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ОБОВ</a:t>
            </a: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uk-UA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ЯЗКОВО додається  технічне завдання</a:t>
            </a:r>
            <a:endParaRPr lang="uk-UA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7693360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71</TotalTime>
  <Words>460</Words>
  <Application>Microsoft Office PowerPoint</Application>
  <PresentationFormat>Произвольный</PresentationFormat>
  <Paragraphs>117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Аспект</vt:lpstr>
      <vt:lpstr>Організація закупівель НДЧ</vt:lpstr>
      <vt:lpstr>Слайд 2</vt:lpstr>
      <vt:lpstr>Слайд 3</vt:lpstr>
      <vt:lpstr>Слайд 4</vt:lpstr>
      <vt:lpstr>Подання на закупівлю формується на одну групу товару, тобто має бути зазначено лише один код класифікатора </vt:lpstr>
      <vt:lpstr>Слайд 6</vt:lpstr>
      <vt:lpstr>У поданні обов’язково вказується орієнтовна ціна товару, роботи чи послуги за одиницю.    </vt:lpstr>
      <vt:lpstr>Якщо подання містить два і більше найменування товарів однієї групи (по одному коду класифікатора), до подання додається технічне завдання, в якому вказуються  всі технічні характеристики 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Юлія Сагайдак</dc:creator>
  <cp:lastModifiedBy>admin</cp:lastModifiedBy>
  <cp:revision>20</cp:revision>
  <dcterms:created xsi:type="dcterms:W3CDTF">2020-08-04T17:52:08Z</dcterms:created>
  <dcterms:modified xsi:type="dcterms:W3CDTF">2020-09-20T17:21:20Z</dcterms:modified>
</cp:coreProperties>
</file>