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58" r:id="rId4"/>
    <p:sldId id="263" r:id="rId5"/>
    <p:sldId id="264" r:id="rId6"/>
    <p:sldId id="265" r:id="rId7"/>
    <p:sldId id="262" r:id="rId8"/>
  </p:sldIdLst>
  <p:sldSz cx="18288000" cy="10287000"/>
  <p:notesSz cx="6858000" cy="9144000"/>
  <p:embeddedFontLst>
    <p:embeddedFont>
      <p:font typeface="Fira Sans Light Bold" charset="0"/>
      <p:regular r:id="rId10"/>
    </p:embeddedFont>
    <p:embeddedFont>
      <p:font typeface="Fira Sans Light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80"/>
    <a:srgbClr val="00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-5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5B455-CFD0-4CE4-A086-5B1B25F6625A}" type="datetimeFigureOut">
              <a:rPr lang="uk-UA" smtClean="0"/>
              <a:pPr/>
              <a:t>26.03.2021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3C1D8-663F-4C69-B8F8-6E6EE7AD58FF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917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11737" t="8104" r="14085" b="11968"/>
          <a:stretch>
            <a:fillRect/>
          </a:stretch>
        </p:blipFill>
        <p:spPr>
          <a:xfrm>
            <a:off x="1143000" y="495300"/>
            <a:ext cx="1846019" cy="1989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3400" y="7239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spc="240" dirty="0" smtClean="0">
                <a:solidFill>
                  <a:srgbClr val="008080"/>
                </a:solidFill>
                <a:latin typeface="Fira Sans Light Bold" charset="0"/>
                <a:ea typeface="Fira Sans Light" charset="0"/>
                <a:cs typeface="Times New Roman" pitchFamily="18" charset="0"/>
              </a:rPr>
              <a:t>Національний фонд досліджень </a:t>
            </a:r>
            <a:r>
              <a:rPr lang="uk-UA" sz="3200" kern="1400" spc="240" dirty="0" smtClean="0">
                <a:solidFill>
                  <a:srgbClr val="008080"/>
                </a:solidFill>
                <a:latin typeface="Fira Sans Light Bold" charset="0"/>
                <a:ea typeface="Fira Sans Light" charset="0"/>
                <a:cs typeface="Times New Roman" pitchFamily="18" charset="0"/>
              </a:rPr>
              <a:t>України</a:t>
            </a:r>
            <a:endParaRPr lang="uk-UA" sz="3200" kern="1400" spc="240" dirty="0">
              <a:solidFill>
                <a:srgbClr val="008080"/>
              </a:solidFill>
              <a:latin typeface="Fira Sans Light Bold" charset="0"/>
              <a:ea typeface="Fira Sans Light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3619500"/>
            <a:ext cx="1440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>
                <a:latin typeface="Fira Sans Light Bold" charset="0"/>
              </a:rPr>
              <a:t>Особливості фінансування проектів з виконання наукових досліджень і розробок за рахунок грантової підтримки у 2021 році</a:t>
            </a:r>
            <a:endParaRPr lang="uk-UA" sz="4400" dirty="0">
              <a:latin typeface="Fira Sans Light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11737" t="8104" r="14085" b="11968"/>
          <a:stretch>
            <a:fillRect/>
          </a:stretch>
        </p:blipFill>
        <p:spPr>
          <a:xfrm>
            <a:off x="105690" y="7537922"/>
            <a:ext cx="1846019" cy="198912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479322" y="1191949"/>
            <a:ext cx="12074878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uk-UA" sz="5000" dirty="0" smtClean="0">
                <a:solidFill>
                  <a:srgbClr val="00605C"/>
                </a:solidFill>
                <a:latin typeface="Fira Sans Light"/>
              </a:rPr>
              <a:t>Зміни порядку фінансування</a:t>
            </a:r>
            <a:r>
              <a:rPr lang="en-US" sz="5000" dirty="0" smtClean="0">
                <a:solidFill>
                  <a:srgbClr val="00605C"/>
                </a:solidFill>
                <a:latin typeface="Fira Sans Light"/>
              </a:rPr>
              <a:t>:</a:t>
            </a:r>
            <a:endParaRPr lang="en-US" sz="5000" dirty="0">
              <a:solidFill>
                <a:srgbClr val="00605C"/>
              </a:solidFill>
              <a:latin typeface="Fira Sans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81200" y="2476500"/>
            <a:ext cx="134874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uk-UA" sz="3200" dirty="0" smtClean="0">
                <a:latin typeface="Fira Sans Light Bold" charset="0"/>
              </a:rPr>
              <a:t>Фінансування Проектів у 2021 році здійснюватиметься відповідно до </a:t>
            </a:r>
            <a:r>
              <a:rPr lang="uk-UA" sz="3200" b="1" dirty="0" smtClean="0">
                <a:latin typeface="Fira Sans Light Bold" charset="0"/>
              </a:rPr>
              <a:t>Графіку фінансування </a:t>
            </a:r>
            <a:r>
              <a:rPr lang="uk-UA" sz="3200" dirty="0" smtClean="0">
                <a:latin typeface="Fira Sans Light Bold" charset="0"/>
              </a:rPr>
              <a:t>проекту</a:t>
            </a:r>
            <a:r>
              <a:rPr lang="uk-UA" sz="3200" b="1" dirty="0" smtClean="0">
                <a:latin typeface="Fira Sans Light Bold" charset="0"/>
              </a:rPr>
              <a:t> </a:t>
            </a:r>
            <a:r>
              <a:rPr lang="uk-UA" sz="3200" dirty="0" smtClean="0">
                <a:latin typeface="Fira Sans Light Bold" charset="0"/>
              </a:rPr>
              <a:t>з виконання наукового дослідження і розробки у 2021 році, в межах фактично отриманого </a:t>
            </a:r>
            <a:r>
              <a:rPr lang="uk-UA" sz="3200" dirty="0" err="1" smtClean="0">
                <a:latin typeface="Fira Sans Light Bold" charset="0"/>
              </a:rPr>
              <a:t>Грантонадавачем</a:t>
            </a:r>
            <a:r>
              <a:rPr lang="uk-UA" sz="3200" dirty="0" smtClean="0">
                <a:latin typeface="Fira Sans Light Bold" charset="0"/>
              </a:rPr>
              <a:t> фінансування.</a:t>
            </a:r>
          </a:p>
          <a:p>
            <a:endParaRPr lang="uk-UA" sz="3200" dirty="0" smtClean="0">
              <a:latin typeface="Fira Sans Light Bold" charset="0"/>
            </a:endParaRPr>
          </a:p>
          <a:p>
            <a:r>
              <a:rPr lang="uk-UA" sz="3200" dirty="0" smtClean="0">
                <a:latin typeface="Fira Sans Light Bold" charset="0"/>
              </a:rPr>
              <a:t>Графік фінансування є окремим додатком до Договору.</a:t>
            </a:r>
          </a:p>
          <a:p>
            <a:endParaRPr lang="uk-UA" sz="3200" dirty="0" smtClean="0">
              <a:latin typeface="Fira Sans Light Bold" charset="0"/>
            </a:endParaRPr>
          </a:p>
          <a:p>
            <a:r>
              <a:rPr lang="uk-UA" sz="3200" dirty="0" smtClean="0">
                <a:latin typeface="Fira Sans Light Bold" charset="0"/>
              </a:rPr>
              <a:t>Об’єми та періодичність фінансування формуються відповідно наявного помісячного плану асигнувань НФДУ.</a:t>
            </a:r>
            <a:endParaRPr lang="uk-UA" sz="3200" dirty="0">
              <a:latin typeface="Fira Sans Light Bold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7434" y="950455"/>
            <a:ext cx="1522532" cy="1328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00605C"/>
                </a:solidFill>
                <a:latin typeface="Fira Sans Ligh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11737" t="8104" r="14085" b="11968"/>
          <a:stretch>
            <a:fillRect/>
          </a:stretch>
        </p:blipFill>
        <p:spPr>
          <a:xfrm>
            <a:off x="105690" y="7537922"/>
            <a:ext cx="1846019" cy="198912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590800" y="1355422"/>
            <a:ext cx="1508759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uk-UA" sz="5000" dirty="0" smtClean="0">
                <a:solidFill>
                  <a:srgbClr val="00605C"/>
                </a:solidFill>
                <a:latin typeface="Fira Sans Light"/>
              </a:rPr>
              <a:t>Перерозподіл коштів між статтями витрат:</a:t>
            </a:r>
            <a:endParaRPr lang="en-US" sz="5000" dirty="0">
              <a:solidFill>
                <a:srgbClr val="00605C"/>
              </a:solidFill>
              <a:latin typeface="Fira Sans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7434" y="950455"/>
            <a:ext cx="1522532" cy="1328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605C"/>
                </a:solidFill>
                <a:latin typeface="Fira Sans Light"/>
              </a:rPr>
              <a:t>2</a:t>
            </a:r>
          </a:p>
        </p:txBody>
      </p:sp>
      <p:sp>
        <p:nvSpPr>
          <p:cNvPr id="10" name="Прямокутник 9"/>
          <p:cNvSpPr/>
          <p:nvPr/>
        </p:nvSpPr>
        <p:spPr>
          <a:xfrm>
            <a:off x="1219200" y="2476500"/>
            <a:ext cx="1562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latin typeface="Fira Sans Light Bold" charset="0"/>
                <a:ea typeface="Fira Sans Light" charset="0"/>
              </a:rPr>
              <a:t>Перерозподіл коштів між статтями витрат допускається у розмірі, що не перевищує </a:t>
            </a:r>
            <a:r>
              <a:rPr lang="uk-UA" sz="2800" b="1" dirty="0" smtClean="0">
                <a:latin typeface="Fira Sans Light Bold" charset="0"/>
                <a:ea typeface="Fira Sans Light" charset="0"/>
              </a:rPr>
              <a:t>10 000 (десять тисяч) гривень </a:t>
            </a:r>
            <a:r>
              <a:rPr lang="uk-UA" sz="2800" dirty="0" smtClean="0">
                <a:latin typeface="Fira Sans Light Bold" charset="0"/>
                <a:ea typeface="Fira Sans Light" charset="0"/>
              </a:rPr>
              <a:t>в межах етапу виконання Проекту та у межах узгоджених статей витрат Кошторису витрат, окрім статті витрат «Оплата праці».</a:t>
            </a:r>
          </a:p>
          <a:p>
            <a:endParaRPr lang="uk-UA" sz="2800" dirty="0" smtClean="0">
              <a:latin typeface="Fira Sans Light Bold" charset="0"/>
              <a:ea typeface="Fira Sans Light" charset="0"/>
            </a:endParaRPr>
          </a:p>
          <a:p>
            <a:r>
              <a:rPr lang="uk-UA" sz="2800" dirty="0" smtClean="0">
                <a:latin typeface="Fira Sans Light Bold" charset="0"/>
                <a:ea typeface="Fira Sans Light" charset="0"/>
              </a:rPr>
              <a:t>У випадку, якщо сума коштів, які планується перерозподілити, перевищує </a:t>
            </a:r>
            <a:r>
              <a:rPr lang="uk-UA" sz="2800" b="1" dirty="0" smtClean="0">
                <a:latin typeface="Fira Sans Light Bold" charset="0"/>
                <a:ea typeface="Fira Sans Light" charset="0"/>
              </a:rPr>
              <a:t>10 000 (десять тисяч) гривень </a:t>
            </a:r>
            <a:r>
              <a:rPr lang="uk-UA" sz="2800" dirty="0" smtClean="0">
                <a:latin typeface="Fira Sans Light Bold" charset="0"/>
                <a:ea typeface="Fira Sans Light" charset="0"/>
              </a:rPr>
              <a:t>в межах етапу виконання Проекту та у межах узгоджених статей витрат Кошторису витрат </a:t>
            </a:r>
            <a:r>
              <a:rPr lang="uk-UA" sz="2800" dirty="0" err="1" smtClean="0">
                <a:latin typeface="Fira Sans Light Bold" charset="0"/>
                <a:ea typeface="Fira Sans Light" charset="0"/>
              </a:rPr>
              <a:t>Грантонадавач</a:t>
            </a:r>
            <a:r>
              <a:rPr lang="uk-UA" sz="2800" dirty="0" smtClean="0">
                <a:latin typeface="Fira Sans Light Bold" charset="0"/>
                <a:ea typeface="Fira Sans Light" charset="0"/>
              </a:rPr>
              <a:t> обов’язково погоджує такий перерозподіл з</a:t>
            </a:r>
            <a:r>
              <a:rPr lang="ru-RU" sz="2800" dirty="0" smtClean="0">
                <a:latin typeface="Fira Sans Light Bold" charset="0"/>
              </a:rPr>
              <a:t> </a:t>
            </a:r>
            <a:r>
              <a:rPr lang="uk-UA" sz="2800" dirty="0" smtClean="0">
                <a:latin typeface="Fira Sans Light Bold" charset="0"/>
              </a:rPr>
              <a:t>науковою</a:t>
            </a:r>
            <a:r>
              <a:rPr lang="ru-RU" sz="2800" dirty="0" smtClean="0">
                <a:latin typeface="Fira Sans Light Bold" charset="0"/>
              </a:rPr>
              <a:t> радою </a:t>
            </a:r>
            <a:r>
              <a:rPr lang="ru-RU" sz="2800" dirty="0" err="1" smtClean="0">
                <a:latin typeface="Fira Sans Light Bold" charset="0"/>
              </a:rPr>
              <a:t>Грантонадавача</a:t>
            </a:r>
            <a:r>
              <a:rPr lang="uk-UA" sz="2800" dirty="0" smtClean="0">
                <a:latin typeface="Fira Sans Light Bold" charset="0"/>
                <a:ea typeface="Fira Sans Light" charset="0"/>
              </a:rPr>
              <a:t>.</a:t>
            </a:r>
            <a:endParaRPr lang="uk-UA" sz="2800" dirty="0">
              <a:latin typeface="Fira Sans Light Bold" charset="0"/>
              <a:ea typeface="Fira Sans Light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1219200" y="6362700"/>
            <a:ext cx="1508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latin typeface="Fira Sans Light Bold" charset="0"/>
              </a:rPr>
              <a:t>Збільшення розміру статті витрат «Оплата праці» після підписання Договору не дозволяється.</a:t>
            </a:r>
            <a:endParaRPr lang="uk-UA" sz="2800" dirty="0">
              <a:latin typeface="Fira Sans Light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11737" t="8104" r="14085" b="11968"/>
          <a:stretch>
            <a:fillRect/>
          </a:stretch>
        </p:blipFill>
        <p:spPr>
          <a:xfrm>
            <a:off x="105690" y="7537922"/>
            <a:ext cx="1846019" cy="198912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057401" y="1355422"/>
            <a:ext cx="152019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uk-UA" sz="5000" dirty="0" smtClean="0">
                <a:solidFill>
                  <a:srgbClr val="00605C"/>
                </a:solidFill>
                <a:latin typeface="Fira Sans Light"/>
              </a:rPr>
              <a:t>Форма Кошторису та розрахунків до нього:</a:t>
            </a:r>
            <a:endParaRPr lang="en-US" sz="5000" dirty="0">
              <a:solidFill>
                <a:srgbClr val="00605C"/>
              </a:solidFill>
              <a:latin typeface="Fira Sans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7434" y="950455"/>
            <a:ext cx="1522532" cy="1328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uk-UA" sz="9999" dirty="0" smtClean="0">
                <a:solidFill>
                  <a:srgbClr val="00605C"/>
                </a:solidFill>
                <a:latin typeface="Fira Sans Light"/>
              </a:rPr>
              <a:t>3</a:t>
            </a:r>
            <a:endParaRPr lang="en-US" sz="9999" dirty="0">
              <a:solidFill>
                <a:srgbClr val="00605C"/>
              </a:solidFill>
              <a:latin typeface="Fira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91800" y="2628900"/>
            <a:ext cx="670559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Fira Sans Light Bold" charset="0"/>
              </a:rPr>
              <a:t>Перелік статей витрат залишається незмінним, за винятком 3 та 4 пунктів, які змінено місцями.</a:t>
            </a:r>
          </a:p>
          <a:p>
            <a:endParaRPr lang="uk-UA" sz="2800" dirty="0" smtClean="0">
              <a:latin typeface="Fira Sans Light Bold" charset="0"/>
            </a:endParaRPr>
          </a:p>
          <a:p>
            <a:r>
              <a:rPr lang="uk-UA" sz="2800" dirty="0" smtClean="0">
                <a:latin typeface="Fira Sans Light Bold" charset="0"/>
              </a:rPr>
              <a:t>Кошторис заповнюється у гривнях, за необхідності з двома знаками після коми.</a:t>
            </a:r>
          </a:p>
          <a:p>
            <a:endParaRPr lang="uk-UA" sz="2800" dirty="0" smtClean="0">
              <a:latin typeface="Fira Sans Light Bold" charset="0"/>
            </a:endParaRPr>
          </a:p>
          <a:p>
            <a:r>
              <a:rPr lang="uk-UA" sz="2800" dirty="0" smtClean="0">
                <a:latin typeface="Fira Sans Light Bold" charset="0"/>
              </a:rPr>
              <a:t>Файл Кошторису витрат та розрахунків передбачений у форматі таблиці </a:t>
            </a:r>
            <a:r>
              <a:rPr lang="en-US" sz="2800" dirty="0" smtClean="0">
                <a:latin typeface="Fira Sans Light Bold" charset="0"/>
              </a:rPr>
              <a:t>Ex</a:t>
            </a:r>
            <a:r>
              <a:rPr lang="uk-UA" sz="2800" dirty="0" smtClean="0">
                <a:latin typeface="Fira Sans Light Bold" charset="0"/>
              </a:rPr>
              <a:t>с</a:t>
            </a:r>
            <a:r>
              <a:rPr lang="en-US" sz="2800" dirty="0" smtClean="0">
                <a:latin typeface="Fira Sans Light Bold" charset="0"/>
              </a:rPr>
              <a:t>el</a:t>
            </a:r>
            <a:r>
              <a:rPr lang="uk-UA" sz="2800" dirty="0" smtClean="0">
                <a:latin typeface="Fira Sans Light Bold" charset="0"/>
              </a:rPr>
              <a:t>. </a:t>
            </a:r>
          </a:p>
          <a:p>
            <a:endParaRPr lang="uk-UA" sz="2800" dirty="0" smtClean="0">
              <a:latin typeface="Fira Sans Light Bold" charset="0"/>
            </a:endParaRPr>
          </a:p>
          <a:p>
            <a:endParaRPr lang="uk-UA" sz="2800" dirty="0" smtClean="0">
              <a:latin typeface="Fira Sans Light Bold" charset="0"/>
            </a:endParaRPr>
          </a:p>
          <a:p>
            <a:endParaRPr lang="uk-UA" sz="2800" dirty="0" smtClean="0">
              <a:latin typeface="Fira Sans Light Bold" charset="0"/>
            </a:endParaRPr>
          </a:p>
          <a:p>
            <a:endParaRPr lang="uk-UA" dirty="0"/>
          </a:p>
        </p:txBody>
      </p:sp>
      <p:graphicFrame>
        <p:nvGraphicFramePr>
          <p:cNvPr id="7" name="Таблиця 6"/>
          <p:cNvGraphicFramePr>
            <a:graphicFrameLocks noGrp="1"/>
          </p:cNvGraphicFramePr>
          <p:nvPr/>
        </p:nvGraphicFramePr>
        <p:xfrm>
          <a:off x="1981200" y="2552700"/>
          <a:ext cx="8077200" cy="6019800"/>
        </p:xfrm>
        <a:graphic>
          <a:graphicData uri="http://schemas.openxmlformats.org/drawingml/2006/table">
            <a:tbl>
              <a:tblPr/>
              <a:tblGrid>
                <a:gridCol w="826078"/>
                <a:gridCol w="7251122"/>
              </a:tblGrid>
              <a:tr h="8855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№ з/п</a:t>
                      </a:r>
                      <a:endParaRPr lang="uk-UA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Найменування статті витрат</a:t>
                      </a:r>
                      <a:endParaRPr lang="uk-UA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Прямі витрати: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1.1.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Оплата праці</a:t>
                      </a:r>
                      <a:endParaRPr lang="uk-UA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1.2.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Нарахування на оплату праці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7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1.3.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Матеріали, необхідні для виконання робіт, крім спецустаткування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1.4.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Спецустаткування (обладнання)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1.5.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Витрати на службові відрядження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Непрямі витрати (не більше 10% від загального обсягу витрат)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Інші витрати (за необхідності)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uk-UA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Витрати на виконання </a:t>
                      </a:r>
                      <a:r>
                        <a:rPr lang="uk-UA" sz="2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проєкту</a:t>
                      </a:r>
                      <a:r>
                        <a:rPr lang="uk-UA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uk-UA" sz="2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субвиконавцем</a:t>
                      </a:r>
                      <a:endParaRPr lang="uk-UA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11737" t="8104" r="14085" b="11968"/>
          <a:stretch>
            <a:fillRect/>
          </a:stretch>
        </p:blipFill>
        <p:spPr>
          <a:xfrm>
            <a:off x="105690" y="7537922"/>
            <a:ext cx="1846019" cy="198912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057401" y="1355422"/>
            <a:ext cx="152019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uk-UA" sz="5000" dirty="0" smtClean="0">
                <a:solidFill>
                  <a:srgbClr val="00605C"/>
                </a:solidFill>
                <a:latin typeface="Fira Sans Light"/>
              </a:rPr>
              <a:t>Загальна інформація:</a:t>
            </a:r>
            <a:endParaRPr lang="en-US" sz="5000" dirty="0">
              <a:solidFill>
                <a:srgbClr val="00605C"/>
              </a:solidFill>
              <a:latin typeface="Fira Sans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7434" y="950455"/>
            <a:ext cx="1522532" cy="1328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uk-UA" sz="9999" dirty="0" smtClean="0">
                <a:solidFill>
                  <a:srgbClr val="00605C"/>
                </a:solidFill>
                <a:latin typeface="Fira Sans Light"/>
              </a:rPr>
              <a:t>5</a:t>
            </a:r>
            <a:endParaRPr lang="en-US" sz="9999" dirty="0">
              <a:solidFill>
                <a:srgbClr val="00605C"/>
              </a:solidFill>
              <a:latin typeface="Fira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1" y="2857501"/>
            <a:ext cx="6705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sz="2800" dirty="0" smtClean="0">
              <a:latin typeface="Fira Sans Light Bold" charset="0"/>
            </a:endParaRPr>
          </a:p>
          <a:p>
            <a:endParaRPr lang="uk-UA" sz="2800" dirty="0" smtClean="0">
              <a:latin typeface="Fira Sans Light Bold" charset="0"/>
            </a:endParaRPr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2552700"/>
            <a:ext cx="15316199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463">
              <a:buAutoNum type="arabicPeriod"/>
            </a:pPr>
            <a:r>
              <a:rPr lang="uk-UA" sz="3200" dirty="0" smtClean="0">
                <a:latin typeface="Fira Sans Light Bold" charset="0"/>
              </a:rPr>
              <a:t>Обсяги фінансування проектів на 2021 рік  - планується зменшення орієнтовно на 5 % </a:t>
            </a:r>
          </a:p>
          <a:p>
            <a:pPr indent="17463"/>
            <a:endParaRPr lang="uk-UA" sz="3200" dirty="0" smtClean="0">
              <a:latin typeface="Fira Sans Light Bold" charset="0"/>
            </a:endParaRPr>
          </a:p>
          <a:p>
            <a:pPr indent="17463"/>
            <a:r>
              <a:rPr lang="uk-UA" sz="3200" dirty="0" smtClean="0">
                <a:latin typeface="Fira Sans Light Bold" charset="0"/>
              </a:rPr>
              <a:t>2. Формування всіх договірних документів має здійснюватися на основі Заявки.</a:t>
            </a:r>
          </a:p>
          <a:p>
            <a:pPr indent="17463"/>
            <a:endParaRPr lang="uk-UA" sz="3200" dirty="0" smtClean="0">
              <a:latin typeface="Fira Sans Light Bold" charset="0"/>
            </a:endParaRPr>
          </a:p>
          <a:p>
            <a:pPr indent="17463"/>
            <a:r>
              <a:rPr lang="uk-UA" sz="3200" dirty="0" smtClean="0">
                <a:latin typeface="Fira Sans Light Bold" charset="0"/>
              </a:rPr>
              <a:t>У разі неможливості дотримання зазначеної норми, </a:t>
            </a:r>
            <a:r>
              <a:rPr lang="uk-UA" sz="3200" dirty="0" err="1" smtClean="0">
                <a:latin typeface="Fira Sans Light Bold" charset="0"/>
              </a:rPr>
              <a:t>Грантоотримувач</a:t>
            </a:r>
            <a:r>
              <a:rPr lang="uk-UA" sz="3200" dirty="0" smtClean="0">
                <a:latin typeface="Fira Sans Light Bold" charset="0"/>
              </a:rPr>
              <a:t> має офіційно звернутися до наукової ради </a:t>
            </a:r>
            <a:r>
              <a:rPr lang="uk-UA" sz="3200" dirty="0" err="1" smtClean="0">
                <a:latin typeface="Fira Sans Light Bold" charset="0"/>
              </a:rPr>
              <a:t>Грантонадавача</a:t>
            </a:r>
            <a:r>
              <a:rPr lang="uk-UA" sz="3200" dirty="0" smtClean="0">
                <a:latin typeface="Fira Sans Light Bold" charset="0"/>
              </a:rPr>
              <a:t> для погодження відповідних відхилень. </a:t>
            </a:r>
          </a:p>
          <a:p>
            <a:pPr indent="17463"/>
            <a:endParaRPr lang="uk-UA" sz="3200" dirty="0" smtClean="0">
              <a:latin typeface="Fira Sans Light Bold" charset="0"/>
            </a:endParaRPr>
          </a:p>
          <a:p>
            <a:pPr indent="17463"/>
            <a:r>
              <a:rPr lang="uk-UA" sz="3200" dirty="0" smtClean="0">
                <a:latin typeface="Fira Sans Light Bold" charset="0"/>
              </a:rPr>
              <a:t>Таке звернення оформлюється </a:t>
            </a:r>
            <a:r>
              <a:rPr lang="uk-UA" sz="3200" b="1" dirty="0" smtClean="0">
                <a:latin typeface="Fira Sans Light Bold" charset="0"/>
              </a:rPr>
              <a:t>листом на офіційному бланку </a:t>
            </a:r>
            <a:r>
              <a:rPr lang="uk-UA" sz="3200" b="1" dirty="0" err="1" smtClean="0">
                <a:latin typeface="Fira Sans Light Bold" charset="0"/>
              </a:rPr>
              <a:t>Грантоотримувача</a:t>
            </a:r>
            <a:r>
              <a:rPr lang="uk-UA" sz="3200" b="1" dirty="0" smtClean="0">
                <a:latin typeface="Fira Sans Light Bold" charset="0"/>
              </a:rPr>
              <a:t> за підписом керівника з відповідними </a:t>
            </a:r>
            <a:r>
              <a:rPr lang="uk-UA" sz="3200" b="1" dirty="0" err="1" smtClean="0">
                <a:latin typeface="Fira Sans Light Bold" charset="0"/>
              </a:rPr>
              <a:t>обгрунтуванням</a:t>
            </a:r>
            <a:r>
              <a:rPr lang="uk-UA" sz="3200" b="1" dirty="0" smtClean="0">
                <a:latin typeface="Fira Sans Light Bold" charset="0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endParaRPr lang="uk-UA" dirty="0" smtClean="0">
              <a:latin typeface="Fira Sans Light Bold" charset="0"/>
            </a:endParaRPr>
          </a:p>
          <a:p>
            <a:pPr indent="17463"/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11737" t="8104" r="14085" b="11968"/>
          <a:stretch>
            <a:fillRect/>
          </a:stretch>
        </p:blipFill>
        <p:spPr>
          <a:xfrm>
            <a:off x="105690" y="7537922"/>
            <a:ext cx="1846019" cy="198912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057400" y="1104900"/>
            <a:ext cx="15201900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uk-UA" sz="5000" dirty="0" smtClean="0">
                <a:solidFill>
                  <a:srgbClr val="00605C"/>
                </a:solidFill>
                <a:latin typeface="Fira Sans Light"/>
              </a:rPr>
              <a:t>Перелік документів, необхідний для укладення договору:</a:t>
            </a:r>
            <a:endParaRPr lang="en-US" sz="5000" dirty="0">
              <a:solidFill>
                <a:srgbClr val="00605C"/>
              </a:solidFill>
              <a:latin typeface="Fira Sans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4800" y="1028700"/>
            <a:ext cx="1522532" cy="1328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uk-UA" sz="9999" dirty="0" smtClean="0">
                <a:solidFill>
                  <a:srgbClr val="00605C"/>
                </a:solidFill>
                <a:latin typeface="Fira Sans Light"/>
              </a:rPr>
              <a:t>6</a:t>
            </a:r>
            <a:endParaRPr lang="en-US" sz="9999" dirty="0">
              <a:solidFill>
                <a:srgbClr val="00605C"/>
              </a:solidFill>
              <a:latin typeface="Fira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1" y="2857501"/>
            <a:ext cx="6705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sz="2800" dirty="0" smtClean="0">
              <a:latin typeface="Fira Sans Light Bold" charset="0"/>
            </a:endParaRPr>
          </a:p>
          <a:p>
            <a:endParaRPr lang="uk-UA" sz="2800" dirty="0" smtClean="0">
              <a:latin typeface="Fira Sans Light Bold" charset="0"/>
            </a:endParaRPr>
          </a:p>
          <a:p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2628900"/>
            <a:ext cx="15773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uk-UA" sz="3000" dirty="0" smtClean="0">
                <a:latin typeface="Fira Sans Light Bold" charset="0"/>
              </a:rPr>
              <a:t>Договір про виконання наукового дослідження і розробки з додатками</a:t>
            </a:r>
          </a:p>
          <a:p>
            <a:pPr marL="285750" indent="-285750"/>
            <a:endParaRPr lang="uk-UA" sz="3000" dirty="0" smtClean="0">
              <a:latin typeface="Fira Sans Light Bold" charset="0"/>
            </a:endParaRPr>
          </a:p>
          <a:p>
            <a:pPr marL="285750" indent="-285750">
              <a:buFontTx/>
              <a:buChar char="-"/>
            </a:pPr>
            <a:r>
              <a:rPr lang="uk-UA" sz="3000" dirty="0" smtClean="0">
                <a:latin typeface="Fira Sans Light Bold" charset="0"/>
              </a:rPr>
              <a:t>Інформаційні згоди керівника та виконавців </a:t>
            </a:r>
            <a:r>
              <a:rPr lang="uk-UA" sz="3000" dirty="0" err="1" smtClean="0">
                <a:latin typeface="Fira Sans Light Bold" charset="0"/>
              </a:rPr>
              <a:t>проєкту</a:t>
            </a:r>
            <a:endParaRPr lang="uk-UA" sz="3000" dirty="0" smtClean="0">
              <a:latin typeface="Fira Sans Light Bold" charset="0"/>
            </a:endParaRPr>
          </a:p>
          <a:p>
            <a:pPr marL="285750" indent="-285750"/>
            <a:endParaRPr lang="uk-UA" sz="3000" dirty="0" smtClean="0">
              <a:latin typeface="Fira Sans Light Bold" charset="0"/>
            </a:endParaRPr>
          </a:p>
          <a:p>
            <a:pPr marL="285750" indent="-285750">
              <a:buFontTx/>
              <a:buChar char="-"/>
            </a:pPr>
            <a:r>
              <a:rPr lang="uk-UA" sz="3000" dirty="0" smtClean="0">
                <a:latin typeface="Fira Sans Light Bold" charset="0"/>
              </a:rPr>
              <a:t>Довідка з місця роботи керівника </a:t>
            </a:r>
            <a:r>
              <a:rPr lang="uk-UA" sz="3000" dirty="0" err="1" smtClean="0">
                <a:latin typeface="Fira Sans Light Bold" charset="0"/>
              </a:rPr>
              <a:t>проєкту</a:t>
            </a:r>
            <a:r>
              <a:rPr lang="uk-UA" sz="3000" dirty="0" smtClean="0">
                <a:latin typeface="Fira Sans Light Bold" charset="0"/>
              </a:rPr>
              <a:t>  (має містити формулювання «за основним місцем роботи»)</a:t>
            </a:r>
          </a:p>
          <a:p>
            <a:pPr marL="285750" indent="-285750"/>
            <a:endParaRPr lang="uk-UA" sz="3000" dirty="0" smtClean="0">
              <a:latin typeface="Fira Sans Light Bold" charset="0"/>
            </a:endParaRPr>
          </a:p>
          <a:p>
            <a:pPr marL="285750" indent="-285750">
              <a:buFontTx/>
              <a:buChar char="-"/>
            </a:pPr>
            <a:r>
              <a:rPr lang="uk-UA" sz="3000" dirty="0" smtClean="0">
                <a:latin typeface="Fira Sans Light Bold" charset="0"/>
              </a:rPr>
              <a:t>Заява учасника конкурсу щодо відповідності пункту 5 Критеріїв оцінки допустимості державної допомоги суб’єктам господарювання на проведення наукових досліджень, технічний розвиток та інноваційну діяльність</a:t>
            </a:r>
          </a:p>
          <a:p>
            <a:endParaRPr lang="uk-UA" sz="3000" dirty="0" smtClean="0">
              <a:latin typeface="Fira Sans Light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11737" t="8104" r="14085" b="11968"/>
          <a:stretch>
            <a:fillRect/>
          </a:stretch>
        </p:blipFill>
        <p:spPr>
          <a:xfrm>
            <a:off x="105690" y="7537922"/>
            <a:ext cx="1846019" cy="198912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66800" y="2857500"/>
            <a:ext cx="15201900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uk-UA" sz="5400" b="1" dirty="0" smtClean="0">
                <a:solidFill>
                  <a:srgbClr val="00605C"/>
                </a:solidFill>
                <a:latin typeface="Fira Sans Light"/>
              </a:rPr>
              <a:t>Дякуємо за увагу!</a:t>
            </a:r>
          </a:p>
          <a:p>
            <a:pPr algn="ctr">
              <a:lnSpc>
                <a:spcPts val="5000"/>
              </a:lnSpc>
            </a:pPr>
            <a:endParaRPr lang="uk-UA" sz="5400" b="1" dirty="0" smtClean="0">
              <a:solidFill>
                <a:srgbClr val="00605C"/>
              </a:solidFill>
              <a:latin typeface="Fira Sans Light"/>
            </a:endParaRPr>
          </a:p>
          <a:p>
            <a:pPr algn="ctr">
              <a:lnSpc>
                <a:spcPts val="5000"/>
              </a:lnSpc>
            </a:pPr>
            <a:r>
              <a:rPr lang="uk-UA" sz="5400" b="1" dirty="0" smtClean="0">
                <a:solidFill>
                  <a:srgbClr val="00605C"/>
                </a:solidFill>
                <a:latin typeface="Fira Sans Light"/>
              </a:rPr>
              <a:t>Всім гарного дня!</a:t>
            </a:r>
          </a:p>
          <a:p>
            <a:pPr algn="ctr">
              <a:lnSpc>
                <a:spcPts val="5000"/>
              </a:lnSpc>
            </a:pPr>
            <a:endParaRPr lang="en-US" sz="5000" dirty="0">
              <a:solidFill>
                <a:srgbClr val="00605C"/>
              </a:solidFill>
              <a:latin typeface="Fira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619500"/>
            <a:ext cx="1539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sz="2800" dirty="0" smtClean="0">
              <a:latin typeface="Fira Sans Light Bold" charset="0"/>
            </a:endParaRP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362</Words>
  <Application>Microsoft Office PowerPoint</Application>
  <PresentationFormat>Довільний</PresentationFormat>
  <Paragraphs>67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Arial</vt:lpstr>
      <vt:lpstr>Fira Sans Light Bold</vt:lpstr>
      <vt:lpstr>Fira Sans Light</vt:lpstr>
      <vt:lpstr>Times New Roman</vt:lpstr>
      <vt:lpstr>Calibri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Національний фонд досліджень, копия</dc:title>
  <dc:creator>Julia V</dc:creator>
  <cp:lastModifiedBy>Черніга Н.Д.</cp:lastModifiedBy>
  <cp:revision>23</cp:revision>
  <dcterms:created xsi:type="dcterms:W3CDTF">2006-08-16T00:00:00Z</dcterms:created>
  <dcterms:modified xsi:type="dcterms:W3CDTF">2021-03-26T15:33:13Z</dcterms:modified>
  <dc:identifier>DAEWTIRLBXo</dc:identifier>
</cp:coreProperties>
</file>