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61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3822da8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3822da8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3822da8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3822da8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32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9.wmf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1.wmf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6.bin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wmf"/><Relationship Id="rId11" Type="http://schemas.openxmlformats.org/officeDocument/2006/relationships/image" Target="../media/image8.wmf"/><Relationship Id="rId24" Type="http://schemas.openxmlformats.org/officeDocument/2006/relationships/image" Target="../media/image18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0.wmf"/><Relationship Id="rId23" Type="http://schemas.openxmlformats.org/officeDocument/2006/relationships/image" Target="../media/image17.PNG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oleObject" Target="../embeddings/oleObject5.bin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oleObject" Target="../embeddings/oleObject7.bin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256" y="2423393"/>
            <a:ext cx="8520600" cy="938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b="1" dirty="0">
                <a:latin typeface="Georgia"/>
                <a:ea typeface="Georgia"/>
                <a:cs typeface="Georgia"/>
                <a:sym typeface="Georgia"/>
              </a:rPr>
              <a:t>Кінетика фотоелектричних параметрів кремнієвих сонячних елементів, викликана перебудовою пар FeB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218293" y="3361834"/>
            <a:ext cx="42603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 dirty="0"/>
              <a:t>Кущ Іван</a:t>
            </a:r>
            <a:r>
              <a:rPr lang="en-US" dirty="0"/>
              <a:t>, </a:t>
            </a:r>
            <a:r>
              <a:rPr lang="uk-UA" dirty="0"/>
              <a:t>    </a:t>
            </a:r>
            <a:r>
              <a:rPr lang="uk-UA" dirty="0" err="1"/>
              <a:t>Оліх</a:t>
            </a:r>
            <a:r>
              <a:rPr lang="uk-UA" dirty="0"/>
              <a:t> Олег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04</a:t>
            </a:r>
            <a:r>
              <a:rPr lang="ru" sz="1400" dirty="0"/>
              <a:t>.0</a:t>
            </a:r>
            <a:r>
              <a:rPr lang="en-US" sz="1400" dirty="0"/>
              <a:t>5</a:t>
            </a:r>
            <a:r>
              <a:rPr lang="ru" sz="1400" dirty="0"/>
              <a:t>.2023</a:t>
            </a:r>
            <a:endParaRPr sz="1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5ED8C0-7F6F-2DCF-5B64-57C5BE9A0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4" y="107876"/>
            <a:ext cx="1557007" cy="153450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C1CBEF-CED7-2149-B170-2A70A9C226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66" y="0"/>
            <a:ext cx="1858734" cy="1858734"/>
          </a:xfrm>
          <a:prstGeom prst="rect">
            <a:avLst/>
          </a:prstGeom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9CB89FD0-80F0-93DB-C517-E74250CD0685}"/>
              </a:ext>
            </a:extLst>
          </p:cNvPr>
          <p:cNvSpPr txBox="1"/>
          <p:nvPr/>
        </p:nvSpPr>
        <p:spPr>
          <a:xfrm>
            <a:off x="1958387" y="236743"/>
            <a:ext cx="4935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Київський національний університет 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uk-UA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імені Тараса Шевченка</a:t>
            </a:r>
          </a:p>
          <a:p>
            <a:pPr algn="ctr"/>
            <a:r>
              <a:rPr lang="uk-UA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Кафедра загальної фізики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Рисунок 54">
            <a:extLst>
              <a:ext uri="{FF2B5EF4-FFF2-40B4-BE49-F238E27FC236}">
                <a16:creationId xmlns:a16="http://schemas.microsoft.com/office/drawing/2014/main" id="{3019EDC6-1F53-C065-845C-F76044759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4" y="469296"/>
            <a:ext cx="3218470" cy="145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8E42226-8300-C720-DBDA-CF29D668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94228" y="134382"/>
            <a:ext cx="302637" cy="32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Стрелка: вниз 58">
            <a:extLst>
              <a:ext uri="{FF2B5EF4-FFF2-40B4-BE49-F238E27FC236}">
                <a16:creationId xmlns:a16="http://schemas.microsoft.com/office/drawing/2014/main" id="{34B585C5-F9B4-BBBC-1171-49B883521655}"/>
              </a:ext>
            </a:extLst>
          </p:cNvPr>
          <p:cNvSpPr/>
          <p:nvPr/>
        </p:nvSpPr>
        <p:spPr bwMode="auto">
          <a:xfrm>
            <a:off x="1138527" y="640575"/>
            <a:ext cx="282817" cy="89788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UA"/>
          </a:p>
        </p:txBody>
      </p:sp>
      <p:graphicFrame>
        <p:nvGraphicFramePr>
          <p:cNvPr id="62" name="Объект 59">
            <a:extLst>
              <a:ext uri="{FF2B5EF4-FFF2-40B4-BE49-F238E27FC236}">
                <a16:creationId xmlns:a16="http://schemas.microsoft.com/office/drawing/2014/main" id="{8791E203-B28F-35E7-326E-971BA82B8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75753"/>
              </p:ext>
            </p:extLst>
          </p:nvPr>
        </p:nvGraphicFramePr>
        <p:xfrm>
          <a:off x="0" y="1954731"/>
          <a:ext cx="1549355" cy="26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33500" imgH="241300" progId="Equation.DSMT4">
                  <p:embed/>
                </p:oleObj>
              </mc:Choice>
              <mc:Fallback>
                <p:oleObj name="Equation" r:id="rId5" imgW="1333500" imgH="241300" progId="Equation.DSMT4">
                  <p:embed/>
                  <p:pic>
                    <p:nvPicPr>
                      <p:cNvPr id="2149" name="Объект 59">
                        <a:extLst>
                          <a:ext uri="{FF2B5EF4-FFF2-40B4-BE49-F238E27FC236}">
                            <a16:creationId xmlns:a16="http://schemas.microsoft.com/office/drawing/2014/main" id="{0D8F60A9-659A-9E89-7466-5E49062983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54731"/>
                        <a:ext cx="1549355" cy="265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0">
            <a:extLst>
              <a:ext uri="{FF2B5EF4-FFF2-40B4-BE49-F238E27FC236}">
                <a16:creationId xmlns:a16="http://schemas.microsoft.com/office/drawing/2014/main" id="{07BC63A4-2C37-6E14-BC1D-B9B574881F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645697"/>
              </p:ext>
            </p:extLst>
          </p:nvPr>
        </p:nvGraphicFramePr>
        <p:xfrm>
          <a:off x="2134702" y="1903473"/>
          <a:ext cx="1549355" cy="26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33500" imgH="241300" progId="Equation.DSMT4">
                  <p:embed/>
                </p:oleObj>
              </mc:Choice>
              <mc:Fallback>
                <p:oleObj name="Equation" r:id="rId7" imgW="1333500" imgH="241300" progId="Equation.DSMT4">
                  <p:embed/>
                  <p:pic>
                    <p:nvPicPr>
                      <p:cNvPr id="2150" name="Объект 60">
                        <a:extLst>
                          <a:ext uri="{FF2B5EF4-FFF2-40B4-BE49-F238E27FC236}">
                            <a16:creationId xmlns:a16="http://schemas.microsoft.com/office/drawing/2014/main" id="{0DE72F6F-D598-E16E-1572-3A34BD0D0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702" y="1903473"/>
                        <a:ext cx="1549355" cy="265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Прямая со стрелкой 62">
            <a:extLst>
              <a:ext uri="{FF2B5EF4-FFF2-40B4-BE49-F238E27FC236}">
                <a16:creationId xmlns:a16="http://schemas.microsoft.com/office/drawing/2014/main" id="{6ACCAC6F-1CDF-D902-8B87-22DFAAA9CD3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193907" y="855212"/>
            <a:ext cx="601920" cy="9718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3">
            <a:extLst>
              <a:ext uri="{FF2B5EF4-FFF2-40B4-BE49-F238E27FC236}">
                <a16:creationId xmlns:a16="http://schemas.microsoft.com/office/drawing/2014/main" id="{F5ED35E6-0ACE-02F3-954C-C8971B5670BE}"/>
              </a:ext>
            </a:extLst>
          </p:cNvPr>
          <p:cNvCxnSpPr>
            <a:cxnSpLocks/>
          </p:cNvCxnSpPr>
          <p:nvPr/>
        </p:nvCxnSpPr>
        <p:spPr bwMode="auto">
          <a:xfrm flipV="1">
            <a:off x="574668" y="1070410"/>
            <a:ext cx="527437" cy="81297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Рисунок 99">
            <a:extLst>
              <a:ext uri="{FF2B5EF4-FFF2-40B4-BE49-F238E27FC236}">
                <a16:creationId xmlns:a16="http://schemas.microsoft.com/office/drawing/2014/main" id="{E179DA88-9446-D4F6-E8B2-ABD1F7F3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2" y="198530"/>
            <a:ext cx="287639" cy="23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Рисунок 99">
            <a:extLst>
              <a:ext uri="{FF2B5EF4-FFF2-40B4-BE49-F238E27FC236}">
                <a16:creationId xmlns:a16="http://schemas.microsoft.com/office/drawing/2014/main" id="{34AF0420-672B-AA46-BEDB-AAF032F6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74" y="198530"/>
            <a:ext cx="286864" cy="23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Об'єкт 68">
            <a:extLst>
              <a:ext uri="{FF2B5EF4-FFF2-40B4-BE49-F238E27FC236}">
                <a16:creationId xmlns:a16="http://schemas.microsoft.com/office/drawing/2014/main" id="{EB76C285-7E4D-E410-4B0E-ADD3035AA7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52655"/>
              </p:ext>
            </p:extLst>
          </p:nvPr>
        </p:nvGraphicFramePr>
        <p:xfrm>
          <a:off x="1065213" y="2352675"/>
          <a:ext cx="28590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44440" imgH="266400" progId="Equation.DSMT4">
                  <p:embed/>
                </p:oleObj>
              </mc:Choice>
              <mc:Fallback>
                <p:oleObj name="Equation" r:id="rId10" imgW="20444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5213" y="2352675"/>
                        <a:ext cx="285908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ъект 59">
            <a:extLst>
              <a:ext uri="{FF2B5EF4-FFF2-40B4-BE49-F238E27FC236}">
                <a16:creationId xmlns:a16="http://schemas.microsoft.com/office/drawing/2014/main" id="{6CD42F93-10A6-E533-77A7-9E0C5BE057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457076"/>
              </p:ext>
            </p:extLst>
          </p:nvPr>
        </p:nvGraphicFramePr>
        <p:xfrm>
          <a:off x="1273096" y="1666741"/>
          <a:ext cx="147638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90440" progId="Equation.DSMT4">
                  <p:embed/>
                </p:oleObj>
              </mc:Choice>
              <mc:Fallback>
                <p:oleObj name="Equation" r:id="rId12" imgW="126720" imgH="190440" progId="Equation.DSMT4">
                  <p:embed/>
                  <p:pic>
                    <p:nvPicPr>
                      <p:cNvPr id="62" name="Объект 59">
                        <a:extLst>
                          <a:ext uri="{FF2B5EF4-FFF2-40B4-BE49-F238E27FC236}">
                            <a16:creationId xmlns:a16="http://schemas.microsoft.com/office/drawing/2014/main" id="{8791E203-B28F-35E7-326E-971BA82B8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096" y="1666741"/>
                        <a:ext cx="147638" cy="209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Об'єкт 72">
            <a:extLst>
              <a:ext uri="{FF2B5EF4-FFF2-40B4-BE49-F238E27FC236}">
                <a16:creationId xmlns:a16="http://schemas.microsoft.com/office/drawing/2014/main" id="{90F63FC2-07E7-197F-FC69-48ABC2E9B3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190612"/>
              </p:ext>
            </p:extLst>
          </p:nvPr>
        </p:nvGraphicFramePr>
        <p:xfrm>
          <a:off x="818803" y="3467481"/>
          <a:ext cx="2384656" cy="40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87240" imgH="266400" progId="Equation.DSMT4">
                  <p:embed/>
                </p:oleObj>
              </mc:Choice>
              <mc:Fallback>
                <p:oleObj name="Equation" r:id="rId14" imgW="1587240" imgH="266400" progId="Equation.DSMT4">
                  <p:embed/>
                  <p:pic>
                    <p:nvPicPr>
                      <p:cNvPr id="69" name="Об'єкт 68">
                        <a:extLst>
                          <a:ext uri="{FF2B5EF4-FFF2-40B4-BE49-F238E27FC236}">
                            <a16:creationId xmlns:a16="http://schemas.microsoft.com/office/drawing/2014/main" id="{EB76C285-7E4D-E410-4B0E-ADD3035AA7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8803" y="3467481"/>
                        <a:ext cx="2384656" cy="40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Об'єкт 73">
            <a:extLst>
              <a:ext uri="{FF2B5EF4-FFF2-40B4-BE49-F238E27FC236}">
                <a16:creationId xmlns:a16="http://schemas.microsoft.com/office/drawing/2014/main" id="{D99ADFCB-5D61-6D7B-399A-3BE60C518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235355"/>
              </p:ext>
            </p:extLst>
          </p:nvPr>
        </p:nvGraphicFramePr>
        <p:xfrm>
          <a:off x="523937" y="4160174"/>
          <a:ext cx="29067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38280" imgH="545760" progId="Equation.DSMT4">
                  <p:embed/>
                </p:oleObj>
              </mc:Choice>
              <mc:Fallback>
                <p:oleObj name="Equation" r:id="rId16" imgW="2438280" imgH="545760" progId="Equation.DSMT4">
                  <p:embed/>
                  <p:pic>
                    <p:nvPicPr>
                      <p:cNvPr id="73" name="Об'єкт 72">
                        <a:extLst>
                          <a:ext uri="{FF2B5EF4-FFF2-40B4-BE49-F238E27FC236}">
                            <a16:creationId xmlns:a16="http://schemas.microsoft.com/office/drawing/2014/main" id="{90F63FC2-07E7-197F-FC69-48ABC2E9B3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3937" y="4160174"/>
                        <a:ext cx="2906713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84914A4-C43F-DC65-9C75-9CF35CC8713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69800" y="3036774"/>
            <a:ext cx="2191463" cy="1489622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999649DE-E67E-2207-98A5-43B3535CFD8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69801" y="705884"/>
            <a:ext cx="2191463" cy="1492498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0982A92-9120-EBC6-6A21-E3C420CD960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10221" y="332451"/>
            <a:ext cx="1260000" cy="973636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0641A5C2-38DC-19EA-FF3A-CB338D39C5B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42489" y="1396563"/>
            <a:ext cx="1260000" cy="973636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A15B7993-1F78-CB7A-C6F8-DD62881CB0E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783715" y="1385662"/>
            <a:ext cx="1260000" cy="973636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61612145-39DD-DFDA-17EB-C5AB3F5FCA17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078" y="332539"/>
            <a:ext cx="1260000" cy="973548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CA10D2BB-4965-9BEE-6685-6EFAA95742A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23715" y="2784203"/>
            <a:ext cx="1260000" cy="973636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38CF567B-FF3E-D322-96D6-2128FBE14D2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829567" y="2784203"/>
            <a:ext cx="1260000" cy="973636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5310086-981B-F637-F8A1-D288E60FE0C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829567" y="3781585"/>
            <a:ext cx="1260000" cy="973636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F9451A47-8687-744F-31D1-77CAB43314A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473308" y="3837413"/>
            <a:ext cx="1260000" cy="97363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227DDB5A-C690-C278-36EC-F20F8EFDAFD5}"/>
              </a:ext>
            </a:extLst>
          </p:cNvPr>
          <p:cNvSpPr txBox="1"/>
          <p:nvPr/>
        </p:nvSpPr>
        <p:spPr>
          <a:xfrm>
            <a:off x="4169800" y="155439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i="1" u="sng" dirty="0"/>
              <a:t>моделювання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EA11B7E-7E06-FED8-6E47-2A59C79EC0DF}"/>
              </a:ext>
            </a:extLst>
          </p:cNvPr>
          <p:cNvSpPr txBox="1"/>
          <p:nvPr/>
        </p:nvSpPr>
        <p:spPr>
          <a:xfrm>
            <a:off x="4200894" y="2497397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i="1" u="sng" dirty="0"/>
              <a:t>експеримент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FD726B-687E-C2A5-91E4-15B139C430DF}"/>
              </a:ext>
            </a:extLst>
          </p:cNvPr>
          <p:cNvSpPr txBox="1"/>
          <p:nvPr/>
        </p:nvSpPr>
        <p:spPr>
          <a:xfrm>
            <a:off x="685077" y="2676227"/>
            <a:ext cx="1819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accent1">
                    <a:lumMod val="75000"/>
                  </a:schemeClr>
                </a:solidFill>
              </a:rPr>
              <a:t>амплітуда зміни параметру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B826A25-FAB9-6C77-B825-E28747158777}"/>
              </a:ext>
            </a:extLst>
          </p:cNvPr>
          <p:cNvSpPr txBox="1"/>
          <p:nvPr/>
        </p:nvSpPr>
        <p:spPr>
          <a:xfrm>
            <a:off x="2435752" y="2678270"/>
            <a:ext cx="154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FF00FF"/>
                </a:solidFill>
              </a:rPr>
              <a:t>характерний час відновлення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87124D-C678-57ED-F869-6F6AD6FC918A}"/>
              </a:ext>
            </a:extLst>
          </p:cNvPr>
          <p:cNvSpPr txBox="1"/>
          <p:nvPr/>
        </p:nvSpPr>
        <p:spPr>
          <a:xfrm>
            <a:off x="564262" y="88043"/>
            <a:ext cx="343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>
                <a:solidFill>
                  <a:srgbClr val="0070C0"/>
                </a:solidFill>
              </a:rPr>
              <a:t>амплітуда зміни параметру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B1AB2-DC2E-70DB-AB1C-DD6556E0E257}"/>
              </a:ext>
            </a:extLst>
          </p:cNvPr>
          <p:cNvSpPr txBox="1"/>
          <p:nvPr/>
        </p:nvSpPr>
        <p:spPr>
          <a:xfrm>
            <a:off x="5028042" y="88043"/>
            <a:ext cx="3703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>
                <a:solidFill>
                  <a:srgbClr val="FF00FF"/>
                </a:solidFill>
              </a:rPr>
              <a:t>характерний час відновлення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8B3CD6-C5E3-9299-2D7E-6558F4EB0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2" y="603822"/>
            <a:ext cx="2160000" cy="152684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A95D1B-F5B0-9C09-C297-ED240A4DD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636" y="603821"/>
            <a:ext cx="2160000" cy="152684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018B68-AA16-03F7-27A0-ED8FCEDA1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42" y="2161426"/>
            <a:ext cx="2160000" cy="152684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A9E85C-4D49-6A65-DEAC-A3BEE2FD1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5336" y="2161426"/>
            <a:ext cx="2160000" cy="152684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82E365-FB92-F3A9-1414-D066663465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603821"/>
            <a:ext cx="2160000" cy="1526843"/>
          </a:xfrm>
          <a:prstGeom prst="rect">
            <a:avLst/>
          </a:prstGeom>
          <a:effectLst>
            <a:glow rad="63500">
              <a:srgbClr val="FF99FF">
                <a:alpha val="40000"/>
              </a:srgbClr>
            </a:glow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B2C8933-B8EF-D6A2-4A2C-4A076F90D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2718" y="614261"/>
            <a:ext cx="2160000" cy="1526843"/>
          </a:xfrm>
          <a:prstGeom prst="rect">
            <a:avLst/>
          </a:prstGeom>
          <a:effectLst>
            <a:glow rad="63500">
              <a:srgbClr val="FF99FF">
                <a:alpha val="40000"/>
              </a:srgbClr>
            </a:glow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2DC4BDB-C80C-46E9-9F79-1EE04F2C6B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2120226"/>
            <a:ext cx="2160000" cy="1526843"/>
          </a:xfrm>
          <a:prstGeom prst="rect">
            <a:avLst/>
          </a:prstGeom>
          <a:effectLst>
            <a:glow rad="63500">
              <a:srgbClr val="FF99FF">
                <a:alpha val="40000"/>
              </a:srgbClr>
            </a:glow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D91E0BA-697B-0651-5763-FF0A6DAC3E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2718" y="2126844"/>
            <a:ext cx="2160000" cy="1526843"/>
          </a:xfrm>
          <a:prstGeom prst="rect">
            <a:avLst/>
          </a:prstGeom>
          <a:effectLst>
            <a:glow rad="63500">
              <a:srgbClr val="FF99FF">
                <a:alpha val="40000"/>
              </a:srgbClr>
            </a:glo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DC2183C-621D-31B6-F779-BA9653975ABE}"/>
              </a:ext>
            </a:extLst>
          </p:cNvPr>
          <p:cNvSpPr txBox="1"/>
          <p:nvPr/>
        </p:nvSpPr>
        <p:spPr>
          <a:xfrm>
            <a:off x="1856514" y="3752841"/>
            <a:ext cx="60162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6600" b="1" kern="0" dirty="0">
                <a:solidFill>
                  <a:srgbClr val="FF0000">
                    <a:alpha val="16000"/>
                  </a:srgb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ВИСНОВКИ</a:t>
            </a:r>
            <a:endParaRPr lang="uk-UA" sz="6600" b="1" dirty="0">
              <a:solidFill>
                <a:srgbClr val="FF0000">
                  <a:alpha val="16000"/>
                </a:srgb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810049-0F29-590E-9D3E-327FCAAC7B26}"/>
              </a:ext>
            </a:extLst>
          </p:cNvPr>
          <p:cNvSpPr txBox="1"/>
          <p:nvPr/>
        </p:nvSpPr>
        <p:spPr>
          <a:xfrm>
            <a:off x="0" y="3672888"/>
            <a:ext cx="902115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Проведено моделювання та експериментальне дослідження кінетики змін напруги розімкнутого кола, струму короткого замикання, максимальної вихідної потужності та фактору форми кремнієвих сонячних елементів, викликаних утворенням пар залізо-бор з </a:t>
            </a:r>
            <a:r>
              <a:rPr lang="uk-UA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міжвузольних</a:t>
            </a:r>
            <a:r>
              <a:rPr lang="uk-UA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атомів заліза. </a:t>
            </a:r>
          </a:p>
          <a:p>
            <a:pPr algn="just"/>
            <a:r>
              <a:rPr lang="uk-UA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Виявлено, що характерний час відновлення фотоелектричних параметрів, </a:t>
            </a:r>
            <a:r>
              <a:rPr lang="uk-UA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пов</a:t>
            </a:r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lang="uk-UA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язаного</a:t>
            </a:r>
            <a:r>
              <a:rPr lang="uk-UA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з утворенням комплексу </a:t>
            </a:r>
            <a:r>
              <a:rPr lang="en-US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FeB</a:t>
            </a:r>
            <a:r>
              <a:rPr lang="uk-UA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відрізняється від характерного часу перебудови дефектної підсистеми та зростає за збільшенням ступеня попередньої дисоціації пар. </a:t>
            </a:r>
          </a:p>
          <a:p>
            <a:pPr algn="just"/>
            <a:r>
              <a:rPr lang="uk-UA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Показано в результаті моделювання та підтверджено експериментально, що викликані розпадом пар </a:t>
            </a:r>
            <a:r>
              <a:rPr lang="en-US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FeB</a:t>
            </a:r>
            <a:r>
              <a:rPr lang="uk-UA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абсолютна амплітуда зміни напруги розімкнутого кола та відносні амплітуди змін струму короткого замикання та максимальної вихідної потужності можуть бути використані для оцінки концентрації домішкового заліза у кремнієвих сонячних елементах.</a:t>
            </a:r>
          </a:p>
        </p:txBody>
      </p:sp>
      <p:graphicFrame>
        <p:nvGraphicFramePr>
          <p:cNvPr id="27" name="Об'єкт 26">
            <a:extLst>
              <a:ext uri="{FF2B5EF4-FFF2-40B4-BE49-F238E27FC236}">
                <a16:creationId xmlns:a16="http://schemas.microsoft.com/office/drawing/2014/main" id="{3BE3AA75-4A4B-47FA-9030-3CE82CCA47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896169"/>
              </p:ext>
            </p:extLst>
          </p:nvPr>
        </p:nvGraphicFramePr>
        <p:xfrm>
          <a:off x="622320" y="2296837"/>
          <a:ext cx="879909" cy="179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71600" imgH="279360" progId="Equation.DSMT4">
                  <p:embed/>
                </p:oleObj>
              </mc:Choice>
              <mc:Fallback>
                <p:oleObj name="Equation" r:id="rId11" imgW="1371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2320" y="2296837"/>
                        <a:ext cx="879909" cy="179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1375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161</Words>
  <Application>Microsoft Office PowerPoint</Application>
  <PresentationFormat>Екран (16:9)</PresentationFormat>
  <Paragraphs>17</Paragraphs>
  <Slides>3</Slides>
  <Notes>3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8" baseType="lpstr">
      <vt:lpstr>Arial</vt:lpstr>
      <vt:lpstr>Georgia</vt:lpstr>
      <vt:lpstr>Times New Roman</vt:lpstr>
      <vt:lpstr>Simple Light</vt:lpstr>
      <vt:lpstr>Equation</vt:lpstr>
      <vt:lpstr>Кінетика фотоелектричних параметрів кремнієвих сонячних елементів, викликана перебудовою пар FeB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Кінетика фотоелектричних параметрів кремнієвих сонячних елементів, викликана перебудовою пар FeB</dc:title>
  <dc:creator>oleg</dc:creator>
  <cp:lastModifiedBy>я</cp:lastModifiedBy>
  <cp:revision>12</cp:revision>
  <dcterms:modified xsi:type="dcterms:W3CDTF">2023-05-03T09:25:15Z</dcterms:modified>
</cp:coreProperties>
</file>