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82" r:id="rId1"/>
  </p:sldMasterIdLst>
  <p:notesMasterIdLst>
    <p:notesMasterId r:id="rId11"/>
  </p:notesMasterIdLst>
  <p:handoutMasterIdLst>
    <p:handoutMasterId r:id="rId12"/>
  </p:handoutMasterIdLst>
  <p:sldIdLst>
    <p:sldId id="270" r:id="rId2"/>
    <p:sldId id="277" r:id="rId3"/>
    <p:sldId id="278" r:id="rId4"/>
    <p:sldId id="285" r:id="rId5"/>
    <p:sldId id="279" r:id="rId6"/>
    <p:sldId id="280" r:id="rId7"/>
    <p:sldId id="282" r:id="rId8"/>
    <p:sldId id="283" r:id="rId9"/>
    <p:sldId id="269" r:id="rId10"/>
  </p:sldIdLst>
  <p:sldSz cx="9144000" cy="6858000" type="screen4x3"/>
  <p:notesSz cx="6881813" cy="10015538"/>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41" autoAdjust="0"/>
  </p:normalViewPr>
  <p:slideViewPr>
    <p:cSldViewPr>
      <p:cViewPr>
        <p:scale>
          <a:sx n="70" d="100"/>
          <a:sy n="70" d="100"/>
        </p:scale>
        <p:origin x="1386"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500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500063"/>
          </a:xfrm>
          <a:prstGeom prst="rect">
            <a:avLst/>
          </a:prstGeom>
        </p:spPr>
        <p:txBody>
          <a:bodyPr vert="horz" lIns="91440" tIns="45720" rIns="91440" bIns="45720" rtlCol="0"/>
          <a:lstStyle>
            <a:lvl1pPr algn="r">
              <a:defRPr sz="1200"/>
            </a:lvl1pPr>
          </a:lstStyle>
          <a:p>
            <a:fld id="{0C6A7604-B4F9-4744-8F74-1FA94E620EA1}" type="datetimeFigureOut">
              <a:rPr lang="en-US" smtClean="0"/>
              <a:t>5/14/2021</a:t>
            </a:fld>
            <a:endParaRPr lang="en-US"/>
          </a:p>
        </p:txBody>
      </p:sp>
      <p:sp>
        <p:nvSpPr>
          <p:cNvPr id="4" name="Footer Placeholder 3"/>
          <p:cNvSpPr>
            <a:spLocks noGrp="1"/>
          </p:cNvSpPr>
          <p:nvPr>
            <p:ph type="ftr" sz="quarter" idx="2"/>
          </p:nvPr>
        </p:nvSpPr>
        <p:spPr>
          <a:xfrm>
            <a:off x="0" y="9512300"/>
            <a:ext cx="2982913" cy="5016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9512300"/>
            <a:ext cx="2982912" cy="501650"/>
          </a:xfrm>
          <a:prstGeom prst="rect">
            <a:avLst/>
          </a:prstGeom>
        </p:spPr>
        <p:txBody>
          <a:bodyPr vert="horz" lIns="91440" tIns="45720" rIns="91440" bIns="45720" rtlCol="0" anchor="b"/>
          <a:lstStyle>
            <a:lvl1pPr algn="r">
              <a:defRPr sz="1200"/>
            </a:lvl1pPr>
          </a:lstStyle>
          <a:p>
            <a:fld id="{4A8E9EAD-5DB0-41D8-ACC8-7C3C3659BEB2}" type="slidenum">
              <a:rPr lang="en-US" smtClean="0"/>
              <a:t>‹№›</a:t>
            </a:fld>
            <a:endParaRPr lang="en-US"/>
          </a:p>
        </p:txBody>
      </p:sp>
    </p:spTree>
    <p:extLst>
      <p:ext uri="{BB962C8B-B14F-4D97-AF65-F5344CB8AC3E}">
        <p14:creationId xmlns:p14="http://schemas.microsoft.com/office/powerpoint/2010/main" val="2250504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500777"/>
          </a:xfrm>
          <a:prstGeom prst="rect">
            <a:avLst/>
          </a:prstGeom>
        </p:spPr>
        <p:txBody>
          <a:bodyPr vert="horz" lIns="96551" tIns="48276" rIns="96551" bIns="48276" rtlCol="0"/>
          <a:lstStyle>
            <a:lvl1pPr algn="l">
              <a:defRPr sz="1300"/>
            </a:lvl1pPr>
          </a:lstStyle>
          <a:p>
            <a:endParaRPr lang="en-US"/>
          </a:p>
        </p:txBody>
      </p:sp>
      <p:sp>
        <p:nvSpPr>
          <p:cNvPr id="3" name="Date Placeholder 2"/>
          <p:cNvSpPr>
            <a:spLocks noGrp="1"/>
          </p:cNvSpPr>
          <p:nvPr>
            <p:ph type="dt" idx="1"/>
          </p:nvPr>
        </p:nvSpPr>
        <p:spPr>
          <a:xfrm>
            <a:off x="3898102" y="0"/>
            <a:ext cx="2982119" cy="500777"/>
          </a:xfrm>
          <a:prstGeom prst="rect">
            <a:avLst/>
          </a:prstGeom>
        </p:spPr>
        <p:txBody>
          <a:bodyPr vert="horz" lIns="96551" tIns="48276" rIns="96551" bIns="48276" rtlCol="0"/>
          <a:lstStyle>
            <a:lvl1pPr algn="r">
              <a:defRPr sz="1300"/>
            </a:lvl1pPr>
          </a:lstStyle>
          <a:p>
            <a:fld id="{F0935189-6689-45B6-9013-B772E0D95022}" type="datetimeFigureOut">
              <a:rPr lang="en-US" smtClean="0"/>
              <a:t>5/14/2021</a:t>
            </a:fld>
            <a:endParaRPr lang="en-US"/>
          </a:p>
        </p:txBody>
      </p:sp>
      <p:sp>
        <p:nvSpPr>
          <p:cNvPr id="4" name="Slide Image Placeholder 3"/>
          <p:cNvSpPr>
            <a:spLocks noGrp="1" noRot="1" noChangeAspect="1"/>
          </p:cNvSpPr>
          <p:nvPr>
            <p:ph type="sldImg" idx="2"/>
          </p:nvPr>
        </p:nvSpPr>
        <p:spPr>
          <a:xfrm>
            <a:off x="938213" y="750888"/>
            <a:ext cx="5006975" cy="3756025"/>
          </a:xfrm>
          <a:prstGeom prst="rect">
            <a:avLst/>
          </a:prstGeom>
          <a:noFill/>
          <a:ln w="12700">
            <a:solidFill>
              <a:prstClr val="black"/>
            </a:solidFill>
          </a:ln>
        </p:spPr>
        <p:txBody>
          <a:bodyPr vert="horz" lIns="96551" tIns="48276" rIns="96551" bIns="48276" rtlCol="0" anchor="ctr"/>
          <a:lstStyle/>
          <a:p>
            <a:endParaRPr lang="en-US"/>
          </a:p>
        </p:txBody>
      </p:sp>
      <p:sp>
        <p:nvSpPr>
          <p:cNvPr id="5" name="Notes Placeholder 4"/>
          <p:cNvSpPr>
            <a:spLocks noGrp="1"/>
          </p:cNvSpPr>
          <p:nvPr>
            <p:ph type="body" sz="quarter" idx="3"/>
          </p:nvPr>
        </p:nvSpPr>
        <p:spPr>
          <a:xfrm>
            <a:off x="688182" y="4757381"/>
            <a:ext cx="5505450" cy="4506992"/>
          </a:xfrm>
          <a:prstGeom prst="rect">
            <a:avLst/>
          </a:prstGeom>
        </p:spPr>
        <p:txBody>
          <a:bodyPr vert="horz" lIns="96551" tIns="48276" rIns="96551" bIns="4827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3023"/>
            <a:ext cx="2982119" cy="500777"/>
          </a:xfrm>
          <a:prstGeom prst="rect">
            <a:avLst/>
          </a:prstGeom>
        </p:spPr>
        <p:txBody>
          <a:bodyPr vert="horz" lIns="96551" tIns="48276" rIns="96551" bIns="48276" rtlCol="0" anchor="b"/>
          <a:lstStyle>
            <a:lvl1pPr algn="l">
              <a:defRPr sz="1300"/>
            </a:lvl1pPr>
          </a:lstStyle>
          <a:p>
            <a:endParaRPr lang="en-US"/>
          </a:p>
        </p:txBody>
      </p:sp>
      <p:sp>
        <p:nvSpPr>
          <p:cNvPr id="7" name="Slide Number Placeholder 6"/>
          <p:cNvSpPr>
            <a:spLocks noGrp="1"/>
          </p:cNvSpPr>
          <p:nvPr>
            <p:ph type="sldNum" sz="quarter" idx="5"/>
          </p:nvPr>
        </p:nvSpPr>
        <p:spPr>
          <a:xfrm>
            <a:off x="3898102" y="9513023"/>
            <a:ext cx="2982119" cy="500777"/>
          </a:xfrm>
          <a:prstGeom prst="rect">
            <a:avLst/>
          </a:prstGeom>
        </p:spPr>
        <p:txBody>
          <a:bodyPr vert="horz" lIns="96551" tIns="48276" rIns="96551" bIns="48276" rtlCol="0" anchor="b"/>
          <a:lstStyle>
            <a:lvl1pPr algn="r">
              <a:defRPr sz="1300"/>
            </a:lvl1pPr>
          </a:lstStyle>
          <a:p>
            <a:fld id="{0E8F2E33-3781-4E96-A64C-E950E3673348}" type="slidenum">
              <a:rPr lang="en-US" smtClean="0"/>
              <a:t>‹№›</a:t>
            </a:fld>
            <a:endParaRPr lang="en-US"/>
          </a:p>
        </p:txBody>
      </p:sp>
    </p:spTree>
    <p:extLst>
      <p:ext uri="{BB962C8B-B14F-4D97-AF65-F5344CB8AC3E}">
        <p14:creationId xmlns:p14="http://schemas.microsoft.com/office/powerpoint/2010/main" val="3271104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Тема </a:t>
            </a:r>
            <a:r>
              <a:rPr lang="ru-RU" sz="1200" b="0" i="0" u="none" strike="noStrike" kern="1200" dirty="0" err="1">
                <a:solidFill>
                  <a:schemeClr val="tx1"/>
                </a:solidFill>
                <a:effectLst/>
                <a:latin typeface="+mn-lt"/>
                <a:ea typeface="+mn-ea"/>
                <a:cs typeface="+mn-cs"/>
              </a:rPr>
              <a:t>моєї</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доповіді</a:t>
            </a:r>
            <a:r>
              <a:rPr lang="ru-RU" sz="1200" b="0" i="0" u="none" strike="noStrike" kern="1200" dirty="0">
                <a:solidFill>
                  <a:schemeClr val="tx1"/>
                </a:solidFill>
                <a:effectLst/>
                <a:latin typeface="+mn-lt"/>
                <a:ea typeface="+mn-ea"/>
                <a:cs typeface="+mn-cs"/>
              </a:rPr>
              <a:t>: </a:t>
            </a:r>
            <a:r>
              <a:rPr lang="ru-RU" sz="1200" dirty="0" err="1"/>
              <a:t>Особливості</a:t>
            </a:r>
            <a:r>
              <a:rPr lang="ru-RU" sz="1200" dirty="0"/>
              <a:t> </a:t>
            </a:r>
            <a:r>
              <a:rPr lang="ru-RU" sz="1200" dirty="0" err="1"/>
              <a:t>функціонування</a:t>
            </a:r>
            <a:r>
              <a:rPr lang="ru-RU" sz="1200" dirty="0"/>
              <a:t> </a:t>
            </a:r>
            <a:r>
              <a:rPr lang="ru-RU" sz="1200" dirty="0" err="1"/>
              <a:t>тонкоплівкових</a:t>
            </a:r>
            <a:r>
              <a:rPr lang="ru-RU" sz="1200" dirty="0"/>
              <a:t> </a:t>
            </a:r>
            <a:r>
              <a:rPr lang="ru-RU" sz="1200" dirty="0" err="1"/>
              <a:t>фотоприймачів</a:t>
            </a:r>
            <a:r>
              <a:rPr lang="ru-RU" sz="1200" dirty="0"/>
              <a:t> </a:t>
            </a:r>
            <a:r>
              <a:rPr lang="ru-RU" sz="1200" dirty="0" err="1"/>
              <a:t>CuS-CdSe</a:t>
            </a:r>
            <a:r>
              <a:rPr lang="ru-RU" sz="1200" dirty="0"/>
              <a:t> в </a:t>
            </a:r>
            <a:r>
              <a:rPr lang="ru-RU" sz="1200" dirty="0" err="1"/>
              <a:t>залежності</a:t>
            </a:r>
            <a:r>
              <a:rPr lang="ru-RU" sz="1200" dirty="0"/>
              <a:t> </a:t>
            </a:r>
            <a:r>
              <a:rPr lang="ru-RU" sz="1200" dirty="0" err="1"/>
              <a:t>від</a:t>
            </a:r>
            <a:r>
              <a:rPr lang="ru-RU" sz="1200" dirty="0"/>
              <a:t> </a:t>
            </a:r>
            <a:r>
              <a:rPr lang="ru-RU" sz="1200" dirty="0" err="1"/>
              <a:t>рівня</a:t>
            </a:r>
            <a:r>
              <a:rPr lang="ru-RU" sz="1200" dirty="0"/>
              <a:t> </a:t>
            </a:r>
            <a:r>
              <a:rPr lang="ru-RU" sz="1200" dirty="0" err="1"/>
              <a:t>освітленості</a:t>
            </a:r>
            <a:r>
              <a:rPr lang="ru-RU" sz="1050" dirty="0">
                <a:latin typeface="Arial" pitchFamily="34" charset="0"/>
                <a:cs typeface="Arial" pitchFamily="34" charset="0"/>
              </a:rPr>
              <a:t> </a:t>
            </a:r>
            <a:endParaRPr lang="ru-RU"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Я </a:t>
            </a:r>
            <a:r>
              <a:rPr lang="uk-UA" sz="1200" b="1" i="1" dirty="0" err="1">
                <a:latin typeface="Trebuchet MS" panose="020B0603020202020204" pitchFamily="34" charset="0"/>
              </a:rPr>
              <a:t>Красько</a:t>
            </a:r>
            <a:r>
              <a:rPr lang="uk-UA" sz="1200" b="1" i="1" dirty="0">
                <a:latin typeface="Trebuchet MS" panose="020B0603020202020204" pitchFamily="34" charset="0"/>
              </a:rPr>
              <a:t> Д. О., </a:t>
            </a:r>
            <a:endParaRPr lang="ru-RU" b="0" dirty="0">
              <a:effectLst/>
            </a:endParaRPr>
          </a:p>
          <a:p>
            <a:pPr rtl="0"/>
            <a:r>
              <a:rPr lang="ru-RU" sz="1200" b="0" i="0" u="none" strike="noStrike" kern="1200" dirty="0" err="1">
                <a:solidFill>
                  <a:schemeClr val="tx1"/>
                </a:solidFill>
                <a:effectLst/>
                <a:latin typeface="+mn-lt"/>
                <a:ea typeface="+mn-ea"/>
                <a:cs typeface="+mn-cs"/>
              </a:rPr>
              <a:t>Мій</a:t>
            </a:r>
            <a:r>
              <a:rPr lang="ru-RU" sz="1200" b="0" i="0" u="none" strike="noStrike" kern="1200" dirty="0">
                <a:solidFill>
                  <a:schemeClr val="tx1"/>
                </a:solidFill>
                <a:effectLst/>
                <a:latin typeface="+mn-lt"/>
                <a:ea typeface="+mn-ea"/>
                <a:cs typeface="+mn-cs"/>
              </a:rPr>
              <a:t> наук</a:t>
            </a:r>
            <a:r>
              <a:rPr lang="uk-UA" sz="1200" b="0" i="0" u="none" strike="noStrike" kern="1200" dirty="0" err="1">
                <a:solidFill>
                  <a:schemeClr val="tx1"/>
                </a:solidFill>
                <a:effectLst/>
                <a:latin typeface="+mn-lt"/>
                <a:ea typeface="+mn-ea"/>
                <a:cs typeface="+mn-cs"/>
              </a:rPr>
              <a:t>овий</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керівник</a:t>
            </a:r>
            <a:r>
              <a:rPr lang="ru-RU" sz="1200" b="0" i="0" u="none" strike="noStrike" kern="1200" dirty="0">
                <a:solidFill>
                  <a:schemeClr val="tx1"/>
                </a:solidFill>
                <a:effectLst/>
                <a:latin typeface="+mn-lt"/>
                <a:ea typeface="+mn-ea"/>
                <a:cs typeface="+mn-cs"/>
              </a:rPr>
              <a:t> </a:t>
            </a:r>
            <a:r>
              <a:rPr lang="uk-UA" sz="1200" b="1" i="1" dirty="0" err="1">
                <a:latin typeface="Trebuchet MS" panose="020B0603020202020204" pitchFamily="34" charset="0"/>
              </a:rPr>
              <a:t>Оліх</a:t>
            </a:r>
            <a:r>
              <a:rPr lang="uk-UA" sz="1200" b="1" i="1" dirty="0">
                <a:latin typeface="Trebuchet MS" panose="020B0603020202020204" pitchFamily="34" charset="0"/>
              </a:rPr>
              <a:t> О. Я.</a:t>
            </a: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1</a:t>
            </a:fld>
            <a:endParaRPr lang="en-US"/>
          </a:p>
        </p:txBody>
      </p:sp>
    </p:spTree>
    <p:extLst>
      <p:ext uri="{BB962C8B-B14F-4D97-AF65-F5344CB8AC3E}">
        <p14:creationId xmlns:p14="http://schemas.microsoft.com/office/powerpoint/2010/main" val="2529499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rtl="0"/>
            <a:r>
              <a:rPr lang="uk-UA" sz="1200" b="0" i="0" u="none" strike="noStrike" kern="1200" dirty="0">
                <a:solidFill>
                  <a:schemeClr val="tx1"/>
                </a:solidFill>
                <a:effectLst/>
                <a:latin typeface="+mn-lt"/>
                <a:ea typeface="+mn-ea"/>
                <a:cs typeface="+mn-cs"/>
              </a:rPr>
              <a:t>В роботі досліджувались </a:t>
            </a:r>
            <a:r>
              <a:rPr lang="uk-UA" sz="1200" b="0" i="0" u="none" strike="noStrike" kern="1200" dirty="0" err="1">
                <a:solidFill>
                  <a:schemeClr val="tx1"/>
                </a:solidFill>
                <a:effectLst/>
                <a:latin typeface="+mn-lt"/>
                <a:ea typeface="+mn-ea"/>
                <a:cs typeface="+mn-cs"/>
              </a:rPr>
              <a:t>тонкоплівкові</a:t>
            </a:r>
            <a:r>
              <a:rPr lang="uk-UA" sz="1200" b="0" i="0" u="none" strike="noStrike" kern="1200" dirty="0">
                <a:solidFill>
                  <a:schemeClr val="tx1"/>
                </a:solidFill>
                <a:effectLst/>
                <a:latin typeface="+mn-lt"/>
                <a:ea typeface="+mn-ea"/>
                <a:cs typeface="+mn-cs"/>
              </a:rPr>
              <a:t> структури </a:t>
            </a:r>
            <a:r>
              <a:rPr lang="en-US" sz="1200" b="0" i="0" u="none" strike="noStrike" kern="1200" dirty="0" err="1">
                <a:solidFill>
                  <a:schemeClr val="tx1"/>
                </a:solidFill>
                <a:effectLst/>
                <a:latin typeface="+mn-lt"/>
                <a:ea typeface="+mn-ea"/>
                <a:cs typeface="+mn-cs"/>
              </a:rPr>
              <a:t>CuS-CdSe</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Шар полікристалічного </a:t>
            </a:r>
            <a:r>
              <a:rPr lang="en-US" sz="1200" b="0" i="0" u="none" strike="noStrike" kern="1200" dirty="0" err="1">
                <a:solidFill>
                  <a:schemeClr val="tx1"/>
                </a:solidFill>
                <a:effectLst/>
                <a:latin typeface="+mn-lt"/>
                <a:ea typeface="+mn-ea"/>
                <a:cs typeface="+mn-cs"/>
              </a:rPr>
              <a:t>CdSe</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був товщиною </a:t>
            </a:r>
            <a:r>
              <a:rPr lang="uk-UA" sz="1200" b="0" i="0" u="none" strike="noStrike" kern="1200" dirty="0" err="1">
                <a:solidFill>
                  <a:schemeClr val="tx1"/>
                </a:solidFill>
                <a:effectLst/>
                <a:latin typeface="+mn-lt"/>
                <a:ea typeface="+mn-ea"/>
                <a:cs typeface="+mn-cs"/>
              </a:rPr>
              <a:t>7мкм</a:t>
            </a:r>
            <a:r>
              <a:rPr lang="uk-UA" sz="1200" b="0" i="0" u="none" strike="noStrike" kern="1200" dirty="0">
                <a:solidFill>
                  <a:schemeClr val="tx1"/>
                </a:solidFill>
                <a:effectLst/>
                <a:latin typeface="+mn-lt"/>
                <a:ea typeface="+mn-ea"/>
                <a:cs typeface="+mn-cs"/>
              </a:rPr>
              <a:t>, а </a:t>
            </a:r>
            <a:r>
              <a:rPr lang="en-US" sz="1200" b="0" i="0" u="none" strike="noStrike" kern="1200" dirty="0" err="1">
                <a:solidFill>
                  <a:schemeClr val="tx1"/>
                </a:solidFill>
                <a:effectLst/>
                <a:latin typeface="+mn-lt"/>
                <a:ea typeface="+mn-ea"/>
                <a:cs typeface="+mn-cs"/>
              </a:rPr>
              <a:t>CuS</a:t>
            </a:r>
            <a:r>
              <a:rPr lang="en-US" sz="1200" b="0" i="0" u="none" strike="noStrike" kern="1200" dirty="0">
                <a:solidFill>
                  <a:schemeClr val="tx1"/>
                </a:solidFill>
                <a:effectLst/>
                <a:latin typeface="+mn-lt"/>
                <a:ea typeface="+mn-ea"/>
                <a:cs typeface="+mn-cs"/>
              </a:rPr>
              <a:t> 15</a:t>
            </a:r>
            <a:r>
              <a:rPr lang="uk-UA" sz="1200" b="0" i="0" u="none" strike="noStrike" kern="1200" dirty="0">
                <a:solidFill>
                  <a:schemeClr val="tx1"/>
                </a:solidFill>
                <a:effectLst/>
                <a:latin typeface="+mn-lt"/>
                <a:ea typeface="+mn-ea"/>
                <a:cs typeface="+mn-cs"/>
              </a:rPr>
              <a:t>нм. Фотографія структури зображена справа</a:t>
            </a:r>
            <a:br>
              <a:rPr lang="uk-UA" dirty="0"/>
            </a:b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2</a:t>
            </a:fld>
            <a:endParaRPr lang="en-US"/>
          </a:p>
        </p:txBody>
      </p:sp>
    </p:spTree>
    <p:extLst>
      <p:ext uri="{BB962C8B-B14F-4D97-AF65-F5344CB8AC3E}">
        <p14:creationId xmlns:p14="http://schemas.microsoft.com/office/powerpoint/2010/main" val="3618221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u="none" strike="noStrike" kern="1200" dirty="0">
                <a:solidFill>
                  <a:schemeClr val="tx1"/>
                </a:solidFill>
                <a:effectLst/>
                <a:latin typeface="+mn-lt"/>
                <a:ea typeface="+mn-ea"/>
                <a:cs typeface="+mn-cs"/>
              </a:rPr>
              <a:t>Основу експерименту складало вимірювання </a:t>
            </a:r>
            <a:r>
              <a:rPr lang="uk-UA" sz="1200" b="0" i="0" u="none" strike="noStrike" kern="1200" dirty="0" err="1">
                <a:solidFill>
                  <a:schemeClr val="tx1"/>
                </a:solidFill>
                <a:effectLst/>
                <a:latin typeface="+mn-lt"/>
                <a:ea typeface="+mn-ea"/>
                <a:cs typeface="+mn-cs"/>
              </a:rPr>
              <a:t>ВАХ</a:t>
            </a:r>
            <a:r>
              <a:rPr lang="uk-UA" sz="1200" b="0" i="0" u="none" strike="noStrike" kern="1200" dirty="0">
                <a:solidFill>
                  <a:schemeClr val="tx1"/>
                </a:solidFill>
                <a:effectLst/>
                <a:latin typeface="+mn-lt"/>
                <a:ea typeface="+mn-ea"/>
                <a:cs typeface="+mn-cs"/>
              </a:rPr>
              <a:t> за схемою, зображеною на рисунку. Освітлення зразка проводилося зі боку </a:t>
            </a:r>
            <a:r>
              <a:rPr lang="en-US" sz="1200" b="0" i="0" u="none" strike="noStrike" kern="1200" dirty="0" err="1">
                <a:solidFill>
                  <a:schemeClr val="tx1"/>
                </a:solidFill>
                <a:effectLst/>
                <a:latin typeface="+mn-lt"/>
                <a:ea typeface="+mn-ea"/>
                <a:cs typeface="+mn-cs"/>
              </a:rPr>
              <a:t>CuS</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за допомогою </a:t>
            </a:r>
            <a:r>
              <a:rPr lang="uk-UA" sz="1200" b="0" i="0" u="none" strike="noStrike" kern="1200" dirty="0" err="1">
                <a:solidFill>
                  <a:schemeClr val="tx1"/>
                </a:solidFill>
                <a:effectLst/>
                <a:latin typeface="+mn-lt"/>
                <a:ea typeface="+mn-ea"/>
                <a:cs typeface="+mn-cs"/>
              </a:rPr>
              <a:t>світлодіода</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який випромінює електромагнітні хвилі з довжиною 400±10 нм. Світло з </a:t>
            </a:r>
            <a:r>
              <a:rPr lang="en-US" sz="1200" b="0" i="0" u="none" strike="noStrike" kern="1200" dirty="0">
                <a:solidFill>
                  <a:schemeClr val="tx1"/>
                </a:solidFill>
                <a:effectLst/>
                <a:latin typeface="+mn-lt"/>
                <a:ea typeface="+mn-ea"/>
                <a:cs typeface="+mn-cs"/>
              </a:rPr>
              <a:t>LED </a:t>
            </a:r>
            <a:r>
              <a:rPr lang="uk-UA" sz="1200" b="0" i="0" u="none" strike="noStrike" kern="1200" dirty="0">
                <a:solidFill>
                  <a:schemeClr val="tx1"/>
                </a:solidFill>
                <a:effectLst/>
                <a:latin typeface="+mn-lt"/>
                <a:ea typeface="+mn-ea"/>
                <a:cs typeface="+mn-cs"/>
              </a:rPr>
              <a:t>потрапляло у світлопровід і з нього на зразок.  Зміна температури зразка забезпечувалась елементом </a:t>
            </a:r>
            <a:r>
              <a:rPr lang="uk-UA" sz="1200" b="0" i="0" u="none" strike="noStrike" kern="1200" dirty="0" err="1">
                <a:solidFill>
                  <a:schemeClr val="tx1"/>
                </a:solidFill>
                <a:effectLst/>
                <a:latin typeface="+mn-lt"/>
                <a:ea typeface="+mn-ea"/>
                <a:cs typeface="+mn-cs"/>
              </a:rPr>
              <a:t>Пельт’є</a:t>
            </a:r>
            <a:r>
              <a:rPr lang="uk-UA" sz="1200" b="0" i="0" u="none" strike="noStrike" kern="1200" dirty="0">
                <a:solidFill>
                  <a:schemeClr val="tx1"/>
                </a:solidFill>
                <a:effectLst/>
                <a:latin typeface="+mn-lt"/>
                <a:ea typeface="+mn-ea"/>
                <a:cs typeface="+mn-cs"/>
              </a:rPr>
              <a:t>(1.5) та керованим джерелом струму(1.4)</a:t>
            </a:r>
            <a:endParaRPr lang="uk-UA" b="0" dirty="0">
              <a:effectLst/>
            </a:endParaRPr>
          </a:p>
          <a:p>
            <a:pPr rtl="0"/>
            <a:endParaRPr lang="uk-UA" sz="1200" b="0" i="0" u="none" strike="noStrike" kern="1200" dirty="0">
              <a:solidFill>
                <a:schemeClr val="tx1"/>
              </a:solidFill>
              <a:effectLst/>
              <a:latin typeface="+mn-lt"/>
              <a:ea typeface="+mn-ea"/>
              <a:cs typeface="+mn-cs"/>
            </a:endParaRPr>
          </a:p>
          <a:p>
            <a:pPr rtl="0"/>
            <a:r>
              <a:rPr lang="uk-UA" sz="1200" b="0" i="0" u="none" strike="noStrike" kern="1200" dirty="0">
                <a:solidFill>
                  <a:schemeClr val="tx1"/>
                </a:solidFill>
                <a:effectLst/>
                <a:latin typeface="+mn-lt"/>
                <a:ea typeface="+mn-ea"/>
                <a:cs typeface="+mn-cs"/>
              </a:rPr>
              <a:t>Джерелом напруги, яка подавалася на зразок слугував Цифровий Аналоговий Перетворювач </a:t>
            </a:r>
            <a:r>
              <a:rPr lang="en-US" sz="1200" b="0" i="0" u="none" strike="noStrike" kern="1200" dirty="0" err="1">
                <a:solidFill>
                  <a:schemeClr val="tx1"/>
                </a:solidFill>
                <a:effectLst/>
                <a:latin typeface="+mn-lt"/>
                <a:ea typeface="+mn-ea"/>
                <a:cs typeface="+mn-cs"/>
              </a:rPr>
              <a:t>AD5752</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Вимірювання струму проводилося за допомогою датчика </a:t>
            </a:r>
            <a:r>
              <a:rPr lang="en-US" sz="1200" b="0" i="0" u="none" strike="noStrike" kern="1200" dirty="0" err="1">
                <a:solidFill>
                  <a:schemeClr val="tx1"/>
                </a:solidFill>
                <a:effectLst/>
                <a:latin typeface="+mn-lt"/>
                <a:ea typeface="+mn-ea"/>
                <a:cs typeface="+mn-cs"/>
              </a:rPr>
              <a:t>INA226</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напруга – за допомогою </a:t>
            </a:r>
            <a:r>
              <a:rPr lang="uk-UA" sz="1200" b="0" i="0" u="none" strike="noStrike" kern="1200" dirty="0" err="1">
                <a:solidFill>
                  <a:schemeClr val="tx1"/>
                </a:solidFill>
                <a:effectLst/>
                <a:latin typeface="+mn-lt"/>
                <a:ea typeface="+mn-ea"/>
                <a:cs typeface="+mn-cs"/>
              </a:rPr>
              <a:t>АЦП</a:t>
            </a:r>
            <a:r>
              <a:rPr lang="uk-UA"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ADS115</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  Температура зразка контролювалася за допомогою цифрового датчика </a:t>
            </a:r>
            <a:r>
              <a:rPr lang="en-US" sz="1200" b="0" i="0" u="none" strike="noStrike" kern="1200" dirty="0" err="1">
                <a:solidFill>
                  <a:schemeClr val="tx1"/>
                </a:solidFill>
                <a:effectLst/>
                <a:latin typeface="+mn-lt"/>
                <a:ea typeface="+mn-ea"/>
                <a:cs typeface="+mn-cs"/>
              </a:rPr>
              <a:t>HTU21D</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Зміна температури зразка забезпечувалась елементом </a:t>
            </a:r>
            <a:r>
              <a:rPr lang="uk-UA" sz="1200" b="0" i="0" u="none" strike="noStrike" kern="1200" dirty="0" err="1">
                <a:solidFill>
                  <a:schemeClr val="tx1"/>
                </a:solidFill>
                <a:effectLst/>
                <a:latin typeface="+mn-lt"/>
                <a:ea typeface="+mn-ea"/>
                <a:cs typeface="+mn-cs"/>
              </a:rPr>
              <a:t>Пельт’є</a:t>
            </a:r>
            <a:r>
              <a:rPr lang="uk-UA" sz="1200" b="0" i="0" u="none" strike="noStrike" kern="1200" dirty="0">
                <a:solidFill>
                  <a:schemeClr val="tx1"/>
                </a:solidFill>
                <a:effectLst/>
                <a:latin typeface="+mn-lt"/>
                <a:ea typeface="+mn-ea"/>
                <a:cs typeface="+mn-cs"/>
              </a:rPr>
              <a:t> та керованим джерелом струму </a:t>
            </a:r>
            <a:r>
              <a:rPr lang="en-US" sz="1200" b="0" i="0" u="none" strike="noStrike" kern="1200" dirty="0" err="1">
                <a:solidFill>
                  <a:schemeClr val="tx1"/>
                </a:solidFill>
                <a:effectLst/>
                <a:latin typeface="+mn-lt"/>
                <a:ea typeface="+mn-ea"/>
                <a:cs typeface="+mn-cs"/>
              </a:rPr>
              <a:t>D30</a:t>
            </a:r>
            <a:r>
              <a:rPr lang="en-US" sz="1200" b="0" i="0" u="none" strike="noStrike" kern="1200" dirty="0">
                <a:solidFill>
                  <a:schemeClr val="tx1"/>
                </a:solidFill>
                <a:effectLst/>
                <a:latin typeface="+mn-lt"/>
                <a:ea typeface="+mn-ea"/>
                <a:cs typeface="+mn-cs"/>
              </a:rPr>
              <a:t>-06. </a:t>
            </a:r>
            <a:r>
              <a:rPr lang="uk-UA" sz="1200" b="0" i="0" u="none" strike="noStrike" kern="1200" dirty="0" err="1">
                <a:solidFill>
                  <a:schemeClr val="tx1"/>
                </a:solidFill>
                <a:effectLst/>
                <a:latin typeface="+mn-lt"/>
                <a:ea typeface="+mn-ea"/>
                <a:cs typeface="+mn-cs"/>
              </a:rPr>
              <a:t>ВАХ</a:t>
            </a:r>
            <a:r>
              <a:rPr lang="uk-UA" sz="1200" b="0" i="0" u="none" strike="noStrike" kern="1200" dirty="0">
                <a:solidFill>
                  <a:schemeClr val="tx1"/>
                </a:solidFill>
                <a:effectLst/>
                <a:latin typeface="+mn-lt"/>
                <a:ea typeface="+mn-ea"/>
                <a:cs typeface="+mn-cs"/>
              </a:rPr>
              <a:t> вимірювався у температурному діапазоні 295-</a:t>
            </a:r>
            <a:r>
              <a:rPr lang="uk-UA" sz="1200" b="0" i="0" u="none" strike="noStrike" kern="1200" dirty="0" err="1">
                <a:solidFill>
                  <a:schemeClr val="tx1"/>
                </a:solidFill>
                <a:effectLst/>
                <a:latin typeface="+mn-lt"/>
                <a:ea typeface="+mn-ea"/>
                <a:cs typeface="+mn-cs"/>
              </a:rPr>
              <a:t>340К</a:t>
            </a:r>
            <a:r>
              <a:rPr lang="uk-UA" sz="1200" b="0" i="0" u="none" strike="noStrike" kern="1200" dirty="0">
                <a:solidFill>
                  <a:schemeClr val="tx1"/>
                </a:solidFill>
                <a:effectLst/>
                <a:latin typeface="+mn-lt"/>
                <a:ea typeface="+mn-ea"/>
                <a:cs typeface="+mn-cs"/>
              </a:rPr>
              <a:t>.</a:t>
            </a:r>
            <a:endParaRPr lang="uk-UA" b="0" dirty="0">
              <a:effectLst/>
            </a:endParaRPr>
          </a:p>
          <a:p>
            <a:br>
              <a:rPr lang="uk-UA" dirty="0"/>
            </a:b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3</a:t>
            </a:fld>
            <a:endParaRPr lang="en-US"/>
          </a:p>
        </p:txBody>
      </p:sp>
    </p:spTree>
    <p:extLst>
      <p:ext uri="{BB962C8B-B14F-4D97-AF65-F5344CB8AC3E}">
        <p14:creationId xmlns:p14="http://schemas.microsoft.com/office/powerpoint/2010/main" val="167594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На цьому рисунку зображений приклад виміряних </a:t>
            </a:r>
            <a:r>
              <a:rPr lang="ru-RU" dirty="0" err="1"/>
              <a:t>ВАХ</a:t>
            </a:r>
            <a:r>
              <a:rPr lang="ru-RU" dirty="0"/>
              <a:t> для </a:t>
            </a:r>
            <a:r>
              <a:rPr lang="ru-RU" dirty="0" err="1"/>
              <a:t>різних</a:t>
            </a:r>
            <a:r>
              <a:rPr lang="ru-RU" dirty="0"/>
              <a:t> </a:t>
            </a:r>
            <a:r>
              <a:rPr lang="ru-RU" dirty="0" err="1"/>
              <a:t>інтенсивностей</a:t>
            </a:r>
            <a:r>
              <a:rPr lang="ru-RU" dirty="0"/>
              <a:t> </a:t>
            </a:r>
            <a:r>
              <a:rPr lang="ru-RU" dirty="0" err="1"/>
              <a:t>випромінювання</a:t>
            </a:r>
            <a:r>
              <a:rPr lang="ru-RU" dirty="0"/>
              <a:t>.</a:t>
            </a: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4</a:t>
            </a:fld>
            <a:endParaRPr lang="en-US"/>
          </a:p>
        </p:txBody>
      </p:sp>
    </p:spTree>
    <p:extLst>
      <p:ext uri="{BB962C8B-B14F-4D97-AF65-F5344CB8AC3E}">
        <p14:creationId xmlns:p14="http://schemas.microsoft.com/office/powerpoint/2010/main" val="3749461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rtl="0"/>
            <a:r>
              <a:rPr lang="uk-UA" sz="1200" b="0" i="0" u="none" strike="noStrike" kern="1200" dirty="0">
                <a:solidFill>
                  <a:schemeClr val="tx1"/>
                </a:solidFill>
                <a:effectLst/>
                <a:latin typeface="+mn-lt"/>
                <a:ea typeface="+mn-ea"/>
                <a:cs typeface="+mn-cs"/>
              </a:rPr>
              <a:t>Під час попередніх досліджень було показано, що для опису </a:t>
            </a:r>
            <a:r>
              <a:rPr lang="uk-UA" sz="1200" b="0" i="0" u="none" strike="noStrike" kern="1200" dirty="0" err="1">
                <a:solidFill>
                  <a:schemeClr val="tx1"/>
                </a:solidFill>
                <a:effectLst/>
                <a:latin typeface="+mn-lt"/>
                <a:ea typeface="+mn-ea"/>
                <a:cs typeface="+mn-cs"/>
              </a:rPr>
              <a:t>ВАХ</a:t>
            </a:r>
            <a:r>
              <a:rPr lang="uk-UA" sz="1200" b="0" i="0" u="none" strike="noStrike" kern="1200" dirty="0">
                <a:solidFill>
                  <a:schemeClr val="tx1"/>
                </a:solidFill>
                <a:effectLst/>
                <a:latin typeface="+mn-lt"/>
                <a:ea typeface="+mn-ea"/>
                <a:cs typeface="+mn-cs"/>
              </a:rPr>
              <a:t> структур </a:t>
            </a:r>
            <a:r>
              <a:rPr lang="en-US" sz="1200" b="0" i="0" u="none" strike="noStrike" kern="1200" dirty="0" err="1">
                <a:solidFill>
                  <a:schemeClr val="tx1"/>
                </a:solidFill>
                <a:effectLst/>
                <a:latin typeface="+mn-lt"/>
                <a:ea typeface="+mn-ea"/>
                <a:cs typeface="+mn-cs"/>
              </a:rPr>
              <a:t>CuS-CdSe</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доцільно використовувати різні еквівалентні моделі при описі проходження струму за відсутності освітлення та при його наявності. А саме для </a:t>
            </a:r>
            <a:r>
              <a:rPr lang="uk-UA" sz="1200" b="0" i="0" u="none" strike="noStrike" kern="1200" dirty="0" err="1">
                <a:solidFill>
                  <a:schemeClr val="tx1"/>
                </a:solidFill>
                <a:effectLst/>
                <a:latin typeface="+mn-lt"/>
                <a:ea typeface="+mn-ea"/>
                <a:cs typeface="+mn-cs"/>
              </a:rPr>
              <a:t>темнових</a:t>
            </a:r>
            <a:r>
              <a:rPr lang="uk-UA" sz="1200" b="0" i="0" u="none" strike="noStrike" kern="1200" dirty="0">
                <a:solidFill>
                  <a:schemeClr val="tx1"/>
                </a:solidFill>
                <a:effectLst/>
                <a:latin typeface="+mn-lt"/>
                <a:ea typeface="+mn-ea"/>
                <a:cs typeface="+mn-cs"/>
              </a:rPr>
              <a:t> </a:t>
            </a:r>
            <a:r>
              <a:rPr lang="uk-UA" sz="1200" b="0" i="0" u="none" strike="noStrike" kern="1200" dirty="0" err="1">
                <a:solidFill>
                  <a:schemeClr val="tx1"/>
                </a:solidFill>
                <a:effectLst/>
                <a:latin typeface="+mn-lt"/>
                <a:ea typeface="+mn-ea"/>
                <a:cs typeface="+mn-cs"/>
              </a:rPr>
              <a:t>ВАХ</a:t>
            </a:r>
            <a:r>
              <a:rPr lang="uk-UA" sz="1200" b="0" i="0" u="none" strike="noStrike" kern="1200" dirty="0">
                <a:solidFill>
                  <a:schemeClr val="tx1"/>
                </a:solidFill>
                <a:effectLst/>
                <a:latin typeface="+mn-lt"/>
                <a:ea typeface="+mn-ea"/>
                <a:cs typeface="+mn-cs"/>
              </a:rPr>
              <a:t> потрібно використовувати </a:t>
            </a:r>
            <a:r>
              <a:rPr lang="uk-UA" sz="1200" b="0" i="0" u="none" strike="noStrike" kern="1200" dirty="0" err="1">
                <a:solidFill>
                  <a:schemeClr val="tx1"/>
                </a:solidFill>
                <a:effectLst/>
                <a:latin typeface="+mn-lt"/>
                <a:ea typeface="+mn-ea"/>
                <a:cs typeface="+mn-cs"/>
              </a:rPr>
              <a:t>однодіодну</a:t>
            </a:r>
            <a:r>
              <a:rPr lang="uk-UA" sz="1200" b="0" i="0" u="none" strike="noStrike" kern="1200" dirty="0">
                <a:solidFill>
                  <a:schemeClr val="tx1"/>
                </a:solidFill>
                <a:effectLst/>
                <a:latin typeface="+mn-lt"/>
                <a:ea typeface="+mn-ea"/>
                <a:cs typeface="+mn-cs"/>
              </a:rPr>
              <a:t> модель, а для світлових – </a:t>
            </a:r>
            <a:r>
              <a:rPr lang="uk-UA" sz="1200" b="0" i="0" u="none" strike="noStrike" kern="1200" dirty="0" err="1">
                <a:solidFill>
                  <a:schemeClr val="tx1"/>
                </a:solidFill>
                <a:effectLst/>
                <a:latin typeface="+mn-lt"/>
                <a:ea typeface="+mn-ea"/>
                <a:cs typeface="+mn-cs"/>
              </a:rPr>
              <a:t>дводіодну</a:t>
            </a:r>
            <a:r>
              <a:rPr lang="uk-UA" sz="1200" b="0" i="0" u="none" strike="noStrike" kern="1200" dirty="0">
                <a:solidFill>
                  <a:schemeClr val="tx1"/>
                </a:solidFill>
                <a:effectLst/>
                <a:latin typeface="+mn-lt"/>
                <a:ea typeface="+mn-ea"/>
                <a:cs typeface="+mn-cs"/>
              </a:rPr>
              <a:t> з увімкненими назустріч діодами. Зверніть увагу, що ця формула має 8 параметрів. Для розв’язання такого рівняння потрібно використати чисельні методи, а саме </a:t>
            </a:r>
            <a:r>
              <a:rPr lang="uk-UA" sz="1200" b="0" i="0" u="none" strike="noStrike" kern="1200" dirty="0" err="1">
                <a:solidFill>
                  <a:schemeClr val="tx1"/>
                </a:solidFill>
                <a:effectLst/>
                <a:latin typeface="+mn-lt"/>
                <a:ea typeface="+mn-ea"/>
                <a:cs typeface="+mn-cs"/>
              </a:rPr>
              <a:t>метаевристичні</a:t>
            </a:r>
            <a:r>
              <a:rPr lang="uk-UA" sz="1200" b="0" i="0" u="none" strike="noStrike" kern="1200" dirty="0">
                <a:solidFill>
                  <a:schemeClr val="tx1"/>
                </a:solidFill>
                <a:effectLst/>
                <a:latin typeface="+mn-lt"/>
                <a:ea typeface="+mn-ea"/>
                <a:cs typeface="+mn-cs"/>
              </a:rPr>
              <a:t> методи оптимізації. </a:t>
            </a:r>
            <a:endParaRPr lang="uk-UA" b="0" dirty="0">
              <a:effectLst/>
            </a:endParaRPr>
          </a:p>
          <a:p>
            <a:br>
              <a:rPr lang="uk-UA" dirty="0"/>
            </a:b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5</a:t>
            </a:fld>
            <a:endParaRPr lang="en-US"/>
          </a:p>
        </p:txBody>
      </p:sp>
    </p:spTree>
    <p:extLst>
      <p:ext uri="{BB962C8B-B14F-4D97-AF65-F5344CB8AC3E}">
        <p14:creationId xmlns:p14="http://schemas.microsoft.com/office/powerpoint/2010/main" val="252634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sz="1200" b="0" i="0" u="none" strike="noStrike" kern="1200" dirty="0">
                <a:solidFill>
                  <a:schemeClr val="tx1"/>
                </a:solidFill>
                <a:effectLst/>
                <a:latin typeface="+mn-lt"/>
                <a:ea typeface="+mn-ea"/>
                <a:cs typeface="+mn-cs"/>
              </a:rPr>
              <a:t>Для розв'язання такої задачі застосовують </a:t>
            </a:r>
            <a:r>
              <a:rPr lang="uk-UA" sz="1200" b="0" i="0" u="none" strike="noStrike" kern="1200" dirty="0" err="1">
                <a:solidFill>
                  <a:schemeClr val="tx1"/>
                </a:solidFill>
                <a:effectLst/>
                <a:latin typeface="+mn-lt"/>
                <a:ea typeface="+mn-ea"/>
                <a:cs typeface="+mn-cs"/>
              </a:rPr>
              <a:t>метаевристичні</a:t>
            </a:r>
            <a:r>
              <a:rPr lang="uk-UA" sz="1200" b="0" i="0" u="none" strike="noStrike" kern="1200" dirty="0">
                <a:solidFill>
                  <a:schemeClr val="tx1"/>
                </a:solidFill>
                <a:effectLst/>
                <a:latin typeface="+mn-lt"/>
                <a:ea typeface="+mn-ea"/>
                <a:cs typeface="+mn-cs"/>
              </a:rPr>
              <a:t> методи оптимізації. </a:t>
            </a:r>
            <a:r>
              <a:rPr lang="en-US" sz="1200" b="0" i="0" u="none" strike="noStrike" kern="1200" dirty="0">
                <a:solidFill>
                  <a:schemeClr val="tx1"/>
                </a:solidFill>
                <a:effectLst/>
                <a:latin typeface="+mn-lt"/>
                <a:ea typeface="+mn-ea"/>
                <a:cs typeface="+mn-cs"/>
              </a:rPr>
              <a:t>No free lunch theorem(NFL) </a:t>
            </a:r>
            <a:r>
              <a:rPr lang="uk-UA" sz="1200" b="0" i="0" u="none" strike="noStrike" kern="1200" dirty="0">
                <a:solidFill>
                  <a:schemeClr val="tx1"/>
                </a:solidFill>
                <a:effectLst/>
                <a:latin typeface="+mn-lt"/>
                <a:ea typeface="+mn-ea"/>
                <a:cs typeface="+mn-cs"/>
              </a:rPr>
              <a:t>доводить, що немає алгоритму оптимізації, який працює для всіх типів задач. Тому була використана група різних алгоритмів оптимізації на невеликій кількості даних для визначення оптимального алгоритму по двох параметрах: відносна середньоквадратична похибка і розкид згенерованих значень при багаторазових запусках алгоритму. Як видно на графіках, похибки для першої групи як мінімум на порядок перевищують похибки другого методу.</a:t>
            </a: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6</a:t>
            </a:fld>
            <a:endParaRPr lang="en-US"/>
          </a:p>
        </p:txBody>
      </p:sp>
    </p:spTree>
    <p:extLst>
      <p:ext uri="{BB962C8B-B14F-4D97-AF65-F5344CB8AC3E}">
        <p14:creationId xmlns:p14="http://schemas.microsoft.com/office/powerpoint/2010/main" val="67836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sz="1200" b="0" i="0" u="none" strike="noStrike" kern="1200" dirty="0">
                <a:solidFill>
                  <a:schemeClr val="tx1"/>
                </a:solidFill>
                <a:effectLst/>
                <a:latin typeface="+mn-lt"/>
                <a:ea typeface="+mn-ea"/>
                <a:cs typeface="+mn-cs"/>
              </a:rPr>
              <a:t>На Рис. 7 зображена температурна залежність максимальної вихідної потужності. Як чітко видно з графіку для </a:t>
            </a:r>
            <a:r>
              <a:rPr lang="uk-UA" sz="1200" b="0" i="0" u="none" strike="noStrike" kern="1200" dirty="0" err="1">
                <a:solidFill>
                  <a:schemeClr val="tx1"/>
                </a:solidFill>
                <a:effectLst/>
                <a:latin typeface="+mn-lt"/>
                <a:ea typeface="+mn-ea"/>
                <a:cs typeface="+mn-cs"/>
              </a:rPr>
              <a:t>250мА</a:t>
            </a:r>
            <a:r>
              <a:rPr lang="uk-UA" sz="1200" b="0" i="0" u="none" strike="noStrike" kern="1200" dirty="0">
                <a:solidFill>
                  <a:schemeClr val="tx1"/>
                </a:solidFill>
                <a:effectLst/>
                <a:latin typeface="+mn-lt"/>
                <a:ea typeface="+mn-ea"/>
                <a:cs typeface="+mn-cs"/>
              </a:rPr>
              <a:t>, потужність є немонотонною функцією температури. Також температура, при якій спостерігається максимальна потужність не є сталою і зростає зі збільшенням інтенсивності випромінювання.</a:t>
            </a: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7</a:t>
            </a:fld>
            <a:endParaRPr lang="en-US"/>
          </a:p>
        </p:txBody>
      </p:sp>
    </p:spTree>
    <p:extLst>
      <p:ext uri="{BB962C8B-B14F-4D97-AF65-F5344CB8AC3E}">
        <p14:creationId xmlns:p14="http://schemas.microsoft.com/office/powerpoint/2010/main" val="1333408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rtl="0"/>
            <a:r>
              <a:rPr lang="uk-UA" sz="1200" b="0" i="0" u="none" strike="noStrike" kern="1200" dirty="0">
                <a:solidFill>
                  <a:schemeClr val="tx1"/>
                </a:solidFill>
                <a:effectLst/>
                <a:latin typeface="+mn-lt"/>
                <a:ea typeface="+mn-ea"/>
                <a:cs typeface="+mn-cs"/>
              </a:rPr>
              <a:t>Також була розглянута величина відносної вихідної потужності, нормована до інтенсивності освітлення. Тут зображена потужність, яка відповідає максимуму температурної залежності. При рості інтенсивності відбувається зниження ефективності фотоелектричного перетворення, причому цей ефект достатньо суттєвий і може досягати 25 %. Рис. 8 наводить ілюструє температурні залежності </a:t>
            </a:r>
            <a:r>
              <a:rPr lang="uk-UA" sz="1200" b="0" i="0" u="none" strike="noStrike" kern="1200" dirty="0" err="1">
                <a:solidFill>
                  <a:schemeClr val="tx1"/>
                </a:solidFill>
                <a:effectLst/>
                <a:latin typeface="+mn-lt"/>
                <a:ea typeface="+mn-ea"/>
                <a:cs typeface="+mn-cs"/>
              </a:rPr>
              <a:t>фактора</a:t>
            </a:r>
            <a:r>
              <a:rPr lang="uk-UA" sz="1200" b="0" i="0" u="none" strike="noStrike" kern="1200" dirty="0">
                <a:solidFill>
                  <a:schemeClr val="tx1"/>
                </a:solidFill>
                <a:effectLst/>
                <a:latin typeface="+mn-lt"/>
                <a:ea typeface="+mn-ea"/>
                <a:cs typeface="+mn-cs"/>
              </a:rPr>
              <a:t> форми </a:t>
            </a:r>
            <a:r>
              <a:rPr lang="uk-UA" sz="1200" b="0" i="0" u="none" strike="noStrike" kern="1200" dirty="0" err="1">
                <a:solidFill>
                  <a:schemeClr val="tx1"/>
                </a:solidFill>
                <a:effectLst/>
                <a:latin typeface="+mn-lt"/>
                <a:ea typeface="+mn-ea"/>
                <a:cs typeface="+mn-cs"/>
              </a:rPr>
              <a:t>ВАХ</a:t>
            </a:r>
            <a:r>
              <a:rPr lang="uk-UA" sz="1200" b="0" i="0" u="none" strike="noStrike" kern="1200" dirty="0">
                <a:solidFill>
                  <a:schemeClr val="tx1"/>
                </a:solidFill>
                <a:effectLst/>
                <a:latin typeface="+mn-lt"/>
                <a:ea typeface="+mn-ea"/>
                <a:cs typeface="+mn-cs"/>
              </a:rPr>
              <a:t>. Подібно до випадку вихідної потужності, </a:t>
            </a:r>
            <a:r>
              <a:rPr lang="en-US" sz="1200" b="0" i="0" u="none" strike="noStrike" kern="1200" dirty="0">
                <a:solidFill>
                  <a:schemeClr val="tx1"/>
                </a:solidFill>
                <a:effectLst/>
                <a:latin typeface="+mn-lt"/>
                <a:ea typeface="+mn-ea"/>
                <a:cs typeface="+mn-cs"/>
              </a:rPr>
              <a:t>FF </a:t>
            </a:r>
            <a:r>
              <a:rPr lang="uk-UA" sz="1200" b="0" i="0" u="none" strike="noStrike" kern="1200" dirty="0">
                <a:solidFill>
                  <a:schemeClr val="tx1"/>
                </a:solidFill>
                <a:effectLst/>
                <a:latin typeface="+mn-lt"/>
                <a:ea typeface="+mn-ea"/>
                <a:cs typeface="+mn-cs"/>
              </a:rPr>
              <a:t>також </a:t>
            </a:r>
            <a:r>
              <a:rPr lang="uk-UA" sz="1200" b="0" i="0" u="none" strike="noStrike" kern="1200" dirty="0" err="1">
                <a:solidFill>
                  <a:schemeClr val="tx1"/>
                </a:solidFill>
                <a:effectLst/>
                <a:latin typeface="+mn-lt"/>
                <a:ea typeface="+mn-ea"/>
                <a:cs typeface="+mn-cs"/>
              </a:rPr>
              <a:t>немотонно</a:t>
            </a:r>
            <a:r>
              <a:rPr lang="uk-UA" sz="1200" b="0" i="0" u="none" strike="noStrike" kern="1200" dirty="0">
                <a:solidFill>
                  <a:schemeClr val="tx1"/>
                </a:solidFill>
                <a:effectLst/>
                <a:latin typeface="+mn-lt"/>
                <a:ea typeface="+mn-ea"/>
                <a:cs typeface="+mn-cs"/>
              </a:rPr>
              <a:t> залежить від температури. </a:t>
            </a:r>
            <a:endParaRPr lang="uk-UA" b="0" dirty="0">
              <a:effectLst/>
            </a:endParaRPr>
          </a:p>
          <a:p>
            <a:br>
              <a:rPr lang="uk-UA" dirty="0"/>
            </a:b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8</a:t>
            </a:fld>
            <a:endParaRPr lang="en-US"/>
          </a:p>
        </p:txBody>
      </p:sp>
    </p:spTree>
    <p:extLst>
      <p:ext uri="{BB962C8B-B14F-4D97-AF65-F5344CB8AC3E}">
        <p14:creationId xmlns:p14="http://schemas.microsoft.com/office/powerpoint/2010/main" val="177051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B0DC92-ED4C-4F55-9027-7B65A57A8296}"/>
              </a:ext>
            </a:extLst>
          </p:cNvPr>
          <p:cNvSpPr>
            <a:spLocks noGrp="1"/>
          </p:cNvSpPr>
          <p:nvPr>
            <p:ph type="ctrTitle"/>
          </p:nvPr>
        </p:nvSpPr>
        <p:spPr>
          <a:xfrm>
            <a:off x="1143000" y="1122363"/>
            <a:ext cx="6858000" cy="2387600"/>
          </a:xfrm>
        </p:spPr>
        <p:txBody>
          <a:bodyPr anchor="b"/>
          <a:lstStyle>
            <a:lvl1pPr algn="ctr">
              <a:defRPr sz="4500"/>
            </a:lvl1pPr>
          </a:lstStyle>
          <a:p>
            <a:r>
              <a:rPr lang="uk-UA"/>
              <a:t>Клацніть, щоб редагувати стиль зразка заголовка</a:t>
            </a:r>
          </a:p>
        </p:txBody>
      </p:sp>
      <p:sp>
        <p:nvSpPr>
          <p:cNvPr id="3" name="Підзаголовок 2">
            <a:extLst>
              <a:ext uri="{FF2B5EF4-FFF2-40B4-BE49-F238E27FC236}">
                <a16:creationId xmlns:a16="http://schemas.microsoft.com/office/drawing/2014/main" id="{D53387EC-B89A-4FF7-8BFE-70C3FE3495D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uk-UA"/>
              <a:t>Клацніть, щоб редагувати стиль зразка підзаголовка</a:t>
            </a:r>
          </a:p>
        </p:txBody>
      </p:sp>
      <p:sp>
        <p:nvSpPr>
          <p:cNvPr id="4" name="Місце для дати 3">
            <a:extLst>
              <a:ext uri="{FF2B5EF4-FFF2-40B4-BE49-F238E27FC236}">
                <a16:creationId xmlns:a16="http://schemas.microsoft.com/office/drawing/2014/main" id="{6BB937EB-5BBA-4CD7-9CED-D043D6F63097}"/>
              </a:ext>
            </a:extLst>
          </p:cNvPr>
          <p:cNvSpPr>
            <a:spLocks noGrp="1"/>
          </p:cNvSpPr>
          <p:nvPr>
            <p:ph type="dt" sz="half" idx="10"/>
          </p:nvPr>
        </p:nvSpPr>
        <p:spPr/>
        <p:txBody>
          <a:bodyPr/>
          <a:lstStyle/>
          <a:p>
            <a:fld id="{0A0E8434-5C6B-4BC7-890E-E9CFA3CC5341}" type="datetime1">
              <a:rPr lang="en-US" smtClean="0"/>
              <a:t>5/14/2021</a:t>
            </a:fld>
            <a:endParaRPr lang="en-US"/>
          </a:p>
        </p:txBody>
      </p:sp>
      <p:sp>
        <p:nvSpPr>
          <p:cNvPr id="5" name="Місце для нижнього колонтитула 4">
            <a:extLst>
              <a:ext uri="{FF2B5EF4-FFF2-40B4-BE49-F238E27FC236}">
                <a16:creationId xmlns:a16="http://schemas.microsoft.com/office/drawing/2014/main" id="{1C98FA6A-98BE-469D-9A0B-8452E6991EBD}"/>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D6F32177-136F-410F-9179-6B49707B3CA7}"/>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155132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9DFD8A-2FD6-481A-A7A6-BEBD467162C5}"/>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F9A70C0F-7177-45AD-BB74-B70B47DF3DDC}"/>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8B84BA76-889B-401E-B717-11E807AD6889}"/>
              </a:ext>
            </a:extLst>
          </p:cNvPr>
          <p:cNvSpPr>
            <a:spLocks noGrp="1"/>
          </p:cNvSpPr>
          <p:nvPr>
            <p:ph type="dt" sz="half" idx="10"/>
          </p:nvPr>
        </p:nvSpPr>
        <p:spPr/>
        <p:txBody>
          <a:bodyPr/>
          <a:lstStyle/>
          <a:p>
            <a:fld id="{36028F98-D3B4-4C4E-8507-61AF2834E53C}" type="datetime1">
              <a:rPr lang="en-US" smtClean="0"/>
              <a:t>5/14/2021</a:t>
            </a:fld>
            <a:endParaRPr lang="en-US"/>
          </a:p>
        </p:txBody>
      </p:sp>
      <p:sp>
        <p:nvSpPr>
          <p:cNvPr id="5" name="Місце для нижнього колонтитула 4">
            <a:extLst>
              <a:ext uri="{FF2B5EF4-FFF2-40B4-BE49-F238E27FC236}">
                <a16:creationId xmlns:a16="http://schemas.microsoft.com/office/drawing/2014/main" id="{7F49D85D-904C-4A0D-BB1E-AF4D4DE298B5}"/>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97E766A3-C28F-4CF0-9D4F-0FC53C564129}"/>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84777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id="{5A5C4F32-F350-43B7-84A9-ED4ACD93AE05}"/>
              </a:ext>
            </a:extLst>
          </p:cNvPr>
          <p:cNvSpPr>
            <a:spLocks noGrp="1"/>
          </p:cNvSpPr>
          <p:nvPr>
            <p:ph type="title" orient="vert"/>
          </p:nvPr>
        </p:nvSpPr>
        <p:spPr>
          <a:xfrm>
            <a:off x="6543675" y="365125"/>
            <a:ext cx="1971675" cy="5811838"/>
          </a:xfrm>
        </p:spPr>
        <p:txBody>
          <a:bodyPr vert="eaVert"/>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A8B25211-7307-475F-95C8-5F9407E94B33}"/>
              </a:ext>
            </a:extLst>
          </p:cNvPr>
          <p:cNvSpPr>
            <a:spLocks noGrp="1"/>
          </p:cNvSpPr>
          <p:nvPr>
            <p:ph type="body" orient="vert" idx="1"/>
          </p:nvPr>
        </p:nvSpPr>
        <p:spPr>
          <a:xfrm>
            <a:off x="628650" y="365125"/>
            <a:ext cx="5800725"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6EDDEE07-3A16-4830-ABD3-334003046811}"/>
              </a:ext>
            </a:extLst>
          </p:cNvPr>
          <p:cNvSpPr>
            <a:spLocks noGrp="1"/>
          </p:cNvSpPr>
          <p:nvPr>
            <p:ph type="dt" sz="half" idx="10"/>
          </p:nvPr>
        </p:nvSpPr>
        <p:spPr/>
        <p:txBody>
          <a:bodyPr/>
          <a:lstStyle/>
          <a:p>
            <a:fld id="{61B73720-710A-4912-85A1-E624E8C2A621}" type="datetime1">
              <a:rPr lang="en-US" smtClean="0"/>
              <a:t>5/14/2021</a:t>
            </a:fld>
            <a:endParaRPr lang="en-US"/>
          </a:p>
        </p:txBody>
      </p:sp>
      <p:sp>
        <p:nvSpPr>
          <p:cNvPr id="5" name="Місце для нижнього колонтитула 4">
            <a:extLst>
              <a:ext uri="{FF2B5EF4-FFF2-40B4-BE49-F238E27FC236}">
                <a16:creationId xmlns:a16="http://schemas.microsoft.com/office/drawing/2014/main" id="{7968C258-ABF4-4B38-853D-E4203D857754}"/>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5C8213FD-2E23-4866-9E6D-C06387D73922}"/>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155046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EE4CEC-5658-4BF5-AD96-45A0D35B7C71}"/>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8A7A9832-C1D2-4682-89B4-4D13518CC5AC}"/>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5A3D96C8-2C9C-42BF-9147-5089E0898061}"/>
              </a:ext>
            </a:extLst>
          </p:cNvPr>
          <p:cNvSpPr>
            <a:spLocks noGrp="1"/>
          </p:cNvSpPr>
          <p:nvPr>
            <p:ph type="dt" sz="half" idx="10"/>
          </p:nvPr>
        </p:nvSpPr>
        <p:spPr/>
        <p:txBody>
          <a:bodyPr/>
          <a:lstStyle/>
          <a:p>
            <a:fld id="{B2B4D0E3-5ED0-4B7F-8EF7-F595AB0E1495}" type="datetime1">
              <a:rPr lang="en-US" smtClean="0"/>
              <a:t>5/14/2021</a:t>
            </a:fld>
            <a:endParaRPr lang="en-US"/>
          </a:p>
        </p:txBody>
      </p:sp>
      <p:sp>
        <p:nvSpPr>
          <p:cNvPr id="5" name="Місце для нижнього колонтитула 4">
            <a:extLst>
              <a:ext uri="{FF2B5EF4-FFF2-40B4-BE49-F238E27FC236}">
                <a16:creationId xmlns:a16="http://schemas.microsoft.com/office/drawing/2014/main" id="{DDA02CFA-121B-42BE-9067-3C3B74A7BC87}"/>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DFB2F3BC-3C12-4D8D-AAA1-EEA88848C07B}"/>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374120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4985D5-045D-4742-9B16-DD8FF0ECD65C}"/>
              </a:ext>
            </a:extLst>
          </p:cNvPr>
          <p:cNvSpPr>
            <a:spLocks noGrp="1"/>
          </p:cNvSpPr>
          <p:nvPr>
            <p:ph type="title"/>
          </p:nvPr>
        </p:nvSpPr>
        <p:spPr>
          <a:xfrm>
            <a:off x="623888" y="1709739"/>
            <a:ext cx="7886700" cy="2852737"/>
          </a:xfrm>
        </p:spPr>
        <p:txBody>
          <a:bodyPr anchor="b"/>
          <a:lstStyle>
            <a:lvl1pPr>
              <a:defRPr sz="4500"/>
            </a:lvl1p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F6542853-DF41-4C1B-8AFF-F06B34A7EA9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a16="http://schemas.microsoft.com/office/drawing/2014/main" id="{9A6AE298-E2FC-40F5-816D-34466323967E}"/>
              </a:ext>
            </a:extLst>
          </p:cNvPr>
          <p:cNvSpPr>
            <a:spLocks noGrp="1"/>
          </p:cNvSpPr>
          <p:nvPr>
            <p:ph type="dt" sz="half" idx="10"/>
          </p:nvPr>
        </p:nvSpPr>
        <p:spPr/>
        <p:txBody>
          <a:bodyPr/>
          <a:lstStyle/>
          <a:p>
            <a:fld id="{CB07AF2B-AFE2-4455-9F83-2FE1F3AAE8C3}" type="datetime1">
              <a:rPr lang="en-US" smtClean="0"/>
              <a:t>5/14/2021</a:t>
            </a:fld>
            <a:endParaRPr lang="en-US"/>
          </a:p>
        </p:txBody>
      </p:sp>
      <p:sp>
        <p:nvSpPr>
          <p:cNvPr id="5" name="Місце для нижнього колонтитула 4">
            <a:extLst>
              <a:ext uri="{FF2B5EF4-FFF2-40B4-BE49-F238E27FC236}">
                <a16:creationId xmlns:a16="http://schemas.microsoft.com/office/drawing/2014/main" id="{89756947-FC20-4A13-A3D7-615F27095D38}"/>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ABC4D837-92C6-43DA-AB7E-0C9A1913A410}"/>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3625210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332587-01F4-4BC3-B4E6-4EEC4567C62F}"/>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2ED64416-A6BE-43E6-A67F-ED2C2EB346A5}"/>
              </a:ext>
            </a:extLst>
          </p:cNvPr>
          <p:cNvSpPr>
            <a:spLocks noGrp="1"/>
          </p:cNvSpPr>
          <p:nvPr>
            <p:ph sz="half" idx="1"/>
          </p:nvPr>
        </p:nvSpPr>
        <p:spPr>
          <a:xfrm>
            <a:off x="628650" y="1825625"/>
            <a:ext cx="38862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a:extLst>
              <a:ext uri="{FF2B5EF4-FFF2-40B4-BE49-F238E27FC236}">
                <a16:creationId xmlns:a16="http://schemas.microsoft.com/office/drawing/2014/main" id="{ADE46CDF-5A62-4EC1-A027-32EB0D4E0032}"/>
              </a:ext>
            </a:extLst>
          </p:cNvPr>
          <p:cNvSpPr>
            <a:spLocks noGrp="1"/>
          </p:cNvSpPr>
          <p:nvPr>
            <p:ph sz="half" idx="2"/>
          </p:nvPr>
        </p:nvSpPr>
        <p:spPr>
          <a:xfrm>
            <a:off x="4629150" y="1825625"/>
            <a:ext cx="38862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a:extLst>
              <a:ext uri="{FF2B5EF4-FFF2-40B4-BE49-F238E27FC236}">
                <a16:creationId xmlns:a16="http://schemas.microsoft.com/office/drawing/2014/main" id="{34B3D193-D9D2-4384-900A-A1EC70E16C84}"/>
              </a:ext>
            </a:extLst>
          </p:cNvPr>
          <p:cNvSpPr>
            <a:spLocks noGrp="1"/>
          </p:cNvSpPr>
          <p:nvPr>
            <p:ph type="dt" sz="half" idx="10"/>
          </p:nvPr>
        </p:nvSpPr>
        <p:spPr/>
        <p:txBody>
          <a:bodyPr/>
          <a:lstStyle/>
          <a:p>
            <a:fld id="{574D7B85-FD5C-4DAF-9576-E787F4484199}" type="datetime1">
              <a:rPr lang="en-US" smtClean="0"/>
              <a:t>5/14/2021</a:t>
            </a:fld>
            <a:endParaRPr lang="en-US"/>
          </a:p>
        </p:txBody>
      </p:sp>
      <p:sp>
        <p:nvSpPr>
          <p:cNvPr id="6" name="Місце для нижнього колонтитула 5">
            <a:extLst>
              <a:ext uri="{FF2B5EF4-FFF2-40B4-BE49-F238E27FC236}">
                <a16:creationId xmlns:a16="http://schemas.microsoft.com/office/drawing/2014/main" id="{67FD5AE3-01BA-401C-894D-1CC06F8029ED}"/>
              </a:ext>
            </a:extLst>
          </p:cNvPr>
          <p:cNvSpPr>
            <a:spLocks noGrp="1"/>
          </p:cNvSpPr>
          <p:nvPr>
            <p:ph type="ftr" sz="quarter" idx="11"/>
          </p:nvPr>
        </p:nvSpPr>
        <p:spPr/>
        <p:txBody>
          <a:bodyPr/>
          <a:lstStyle/>
          <a:p>
            <a:endParaRPr lang="en-US"/>
          </a:p>
        </p:txBody>
      </p:sp>
      <p:sp>
        <p:nvSpPr>
          <p:cNvPr id="7" name="Місце для номера слайда 6">
            <a:extLst>
              <a:ext uri="{FF2B5EF4-FFF2-40B4-BE49-F238E27FC236}">
                <a16:creationId xmlns:a16="http://schemas.microsoft.com/office/drawing/2014/main" id="{9100756D-5CED-4536-B295-6E7F3137995E}"/>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83680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E2FDDE-98B7-4D42-B281-D2079765F144}"/>
              </a:ext>
            </a:extLst>
          </p:cNvPr>
          <p:cNvSpPr>
            <a:spLocks noGrp="1"/>
          </p:cNvSpPr>
          <p:nvPr>
            <p:ph type="title"/>
          </p:nvPr>
        </p:nvSpPr>
        <p:spPr>
          <a:xfrm>
            <a:off x="629841" y="365126"/>
            <a:ext cx="7886700" cy="1325563"/>
          </a:xfrm>
        </p:spPr>
        <p:txBody>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666794D0-70C2-40EB-B9AF-E653C37FC1C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a16="http://schemas.microsoft.com/office/drawing/2014/main" id="{59219022-62B2-4C0B-8378-D510186775A0}"/>
              </a:ext>
            </a:extLst>
          </p:cNvPr>
          <p:cNvSpPr>
            <a:spLocks noGrp="1"/>
          </p:cNvSpPr>
          <p:nvPr>
            <p:ph sz="half" idx="2"/>
          </p:nvPr>
        </p:nvSpPr>
        <p:spPr>
          <a:xfrm>
            <a:off x="629842" y="2505075"/>
            <a:ext cx="3868340"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a:extLst>
              <a:ext uri="{FF2B5EF4-FFF2-40B4-BE49-F238E27FC236}">
                <a16:creationId xmlns:a16="http://schemas.microsoft.com/office/drawing/2014/main" id="{48F563D2-0533-4B50-BF30-CF40A5FC51F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a16="http://schemas.microsoft.com/office/drawing/2014/main" id="{D7AFCA3E-4853-42B5-B352-9958ABB0EEF1}"/>
              </a:ext>
            </a:extLst>
          </p:cNvPr>
          <p:cNvSpPr>
            <a:spLocks noGrp="1"/>
          </p:cNvSpPr>
          <p:nvPr>
            <p:ph sz="quarter" idx="4"/>
          </p:nvPr>
        </p:nvSpPr>
        <p:spPr>
          <a:xfrm>
            <a:off x="4629150" y="2505075"/>
            <a:ext cx="3887391"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a:extLst>
              <a:ext uri="{FF2B5EF4-FFF2-40B4-BE49-F238E27FC236}">
                <a16:creationId xmlns:a16="http://schemas.microsoft.com/office/drawing/2014/main" id="{311F6EBA-BB89-48FA-B899-283A025F3A68}"/>
              </a:ext>
            </a:extLst>
          </p:cNvPr>
          <p:cNvSpPr>
            <a:spLocks noGrp="1"/>
          </p:cNvSpPr>
          <p:nvPr>
            <p:ph type="dt" sz="half" idx="10"/>
          </p:nvPr>
        </p:nvSpPr>
        <p:spPr/>
        <p:txBody>
          <a:bodyPr/>
          <a:lstStyle/>
          <a:p>
            <a:fld id="{66D3C172-16D8-4863-A49F-617816913C05}" type="datetime1">
              <a:rPr lang="en-US" smtClean="0"/>
              <a:t>5/14/2021</a:t>
            </a:fld>
            <a:endParaRPr lang="en-US"/>
          </a:p>
        </p:txBody>
      </p:sp>
      <p:sp>
        <p:nvSpPr>
          <p:cNvPr id="8" name="Місце для нижнього колонтитула 7">
            <a:extLst>
              <a:ext uri="{FF2B5EF4-FFF2-40B4-BE49-F238E27FC236}">
                <a16:creationId xmlns:a16="http://schemas.microsoft.com/office/drawing/2014/main" id="{5D76E145-9AC3-4B01-BBB4-8D14B3C146F2}"/>
              </a:ext>
            </a:extLst>
          </p:cNvPr>
          <p:cNvSpPr>
            <a:spLocks noGrp="1"/>
          </p:cNvSpPr>
          <p:nvPr>
            <p:ph type="ftr" sz="quarter" idx="11"/>
          </p:nvPr>
        </p:nvSpPr>
        <p:spPr/>
        <p:txBody>
          <a:bodyPr/>
          <a:lstStyle/>
          <a:p>
            <a:endParaRPr lang="en-US"/>
          </a:p>
        </p:txBody>
      </p:sp>
      <p:sp>
        <p:nvSpPr>
          <p:cNvPr id="9" name="Місце для номера слайда 8">
            <a:extLst>
              <a:ext uri="{FF2B5EF4-FFF2-40B4-BE49-F238E27FC236}">
                <a16:creationId xmlns:a16="http://schemas.microsoft.com/office/drawing/2014/main" id="{584C1F91-4B63-4A22-9173-11EF053C6906}"/>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387309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C7A416-D03B-48C4-A1A6-621B6D0ED518}"/>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дати 2">
            <a:extLst>
              <a:ext uri="{FF2B5EF4-FFF2-40B4-BE49-F238E27FC236}">
                <a16:creationId xmlns:a16="http://schemas.microsoft.com/office/drawing/2014/main" id="{DC43A6A5-F3D4-4F3A-8E84-74ED866435A8}"/>
              </a:ext>
            </a:extLst>
          </p:cNvPr>
          <p:cNvSpPr>
            <a:spLocks noGrp="1"/>
          </p:cNvSpPr>
          <p:nvPr>
            <p:ph type="dt" sz="half" idx="10"/>
          </p:nvPr>
        </p:nvSpPr>
        <p:spPr/>
        <p:txBody>
          <a:bodyPr/>
          <a:lstStyle/>
          <a:p>
            <a:fld id="{4910E50C-773D-46EE-BA35-CB10DBC84F66}" type="datetime1">
              <a:rPr lang="en-US" smtClean="0"/>
              <a:t>5/14/2021</a:t>
            </a:fld>
            <a:endParaRPr lang="en-US"/>
          </a:p>
        </p:txBody>
      </p:sp>
      <p:sp>
        <p:nvSpPr>
          <p:cNvPr id="4" name="Місце для нижнього колонтитула 3">
            <a:extLst>
              <a:ext uri="{FF2B5EF4-FFF2-40B4-BE49-F238E27FC236}">
                <a16:creationId xmlns:a16="http://schemas.microsoft.com/office/drawing/2014/main" id="{0B803420-6280-47DE-B2E6-8DD699197619}"/>
              </a:ext>
            </a:extLst>
          </p:cNvPr>
          <p:cNvSpPr>
            <a:spLocks noGrp="1"/>
          </p:cNvSpPr>
          <p:nvPr>
            <p:ph type="ftr" sz="quarter" idx="11"/>
          </p:nvPr>
        </p:nvSpPr>
        <p:spPr/>
        <p:txBody>
          <a:bodyPr/>
          <a:lstStyle/>
          <a:p>
            <a:endParaRPr lang="en-US"/>
          </a:p>
        </p:txBody>
      </p:sp>
      <p:sp>
        <p:nvSpPr>
          <p:cNvPr id="5" name="Місце для номера слайда 4">
            <a:extLst>
              <a:ext uri="{FF2B5EF4-FFF2-40B4-BE49-F238E27FC236}">
                <a16:creationId xmlns:a16="http://schemas.microsoft.com/office/drawing/2014/main" id="{1204B6E4-5C7D-40D5-A697-EB04E7952E55}"/>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335438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id="{4F54D4DD-386A-460E-84F4-F0B9A95EF980}"/>
              </a:ext>
            </a:extLst>
          </p:cNvPr>
          <p:cNvSpPr>
            <a:spLocks noGrp="1"/>
          </p:cNvSpPr>
          <p:nvPr>
            <p:ph type="dt" sz="half" idx="10"/>
          </p:nvPr>
        </p:nvSpPr>
        <p:spPr/>
        <p:txBody>
          <a:bodyPr/>
          <a:lstStyle/>
          <a:p>
            <a:fld id="{15293885-C8E0-42D9-9ABB-F82C6F1C8936}" type="datetime1">
              <a:rPr lang="en-US" smtClean="0"/>
              <a:t>5/14/2021</a:t>
            </a:fld>
            <a:endParaRPr lang="en-US"/>
          </a:p>
        </p:txBody>
      </p:sp>
      <p:sp>
        <p:nvSpPr>
          <p:cNvPr id="3" name="Місце для нижнього колонтитула 2">
            <a:extLst>
              <a:ext uri="{FF2B5EF4-FFF2-40B4-BE49-F238E27FC236}">
                <a16:creationId xmlns:a16="http://schemas.microsoft.com/office/drawing/2014/main" id="{5683ABC7-2BA6-4571-A08C-C41CACF48E3E}"/>
              </a:ext>
            </a:extLst>
          </p:cNvPr>
          <p:cNvSpPr>
            <a:spLocks noGrp="1"/>
          </p:cNvSpPr>
          <p:nvPr>
            <p:ph type="ftr" sz="quarter" idx="11"/>
          </p:nvPr>
        </p:nvSpPr>
        <p:spPr/>
        <p:txBody>
          <a:bodyPr/>
          <a:lstStyle/>
          <a:p>
            <a:endParaRPr lang="en-US"/>
          </a:p>
        </p:txBody>
      </p:sp>
      <p:sp>
        <p:nvSpPr>
          <p:cNvPr id="4" name="Місце для номера слайда 3">
            <a:extLst>
              <a:ext uri="{FF2B5EF4-FFF2-40B4-BE49-F238E27FC236}">
                <a16:creationId xmlns:a16="http://schemas.microsoft.com/office/drawing/2014/main" id="{5D6E036F-DE8D-4391-9A11-70194322256E}"/>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423413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A3AF8A-6AB0-4BE4-B6CA-85491D9D85A4}"/>
              </a:ext>
            </a:extLst>
          </p:cNvPr>
          <p:cNvSpPr>
            <a:spLocks noGrp="1"/>
          </p:cNvSpPr>
          <p:nvPr>
            <p:ph type="title"/>
          </p:nvPr>
        </p:nvSpPr>
        <p:spPr>
          <a:xfrm>
            <a:off x="629841" y="457200"/>
            <a:ext cx="2949178" cy="1600200"/>
          </a:xfrm>
        </p:spPr>
        <p:txBody>
          <a:bodyPr anchor="b"/>
          <a:lstStyle>
            <a:lvl1pPr>
              <a:defRPr sz="2400"/>
            </a:lvl1p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F65F3D52-8752-41B0-B574-99F8279EBB1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a:extLst>
              <a:ext uri="{FF2B5EF4-FFF2-40B4-BE49-F238E27FC236}">
                <a16:creationId xmlns:a16="http://schemas.microsoft.com/office/drawing/2014/main" id="{F68E3BBD-CD62-42D1-916B-DBFF882C3D7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D6F3E03B-3EF9-4D06-90A8-2C769DC8D639}"/>
              </a:ext>
            </a:extLst>
          </p:cNvPr>
          <p:cNvSpPr>
            <a:spLocks noGrp="1"/>
          </p:cNvSpPr>
          <p:nvPr>
            <p:ph type="dt" sz="half" idx="10"/>
          </p:nvPr>
        </p:nvSpPr>
        <p:spPr/>
        <p:txBody>
          <a:bodyPr/>
          <a:lstStyle/>
          <a:p>
            <a:fld id="{BB226943-82C5-419C-B41F-4C227B86AA6D}" type="datetime1">
              <a:rPr lang="en-US" smtClean="0"/>
              <a:t>5/14/2021</a:t>
            </a:fld>
            <a:endParaRPr lang="en-US"/>
          </a:p>
        </p:txBody>
      </p:sp>
      <p:sp>
        <p:nvSpPr>
          <p:cNvPr id="6" name="Місце для нижнього колонтитула 5">
            <a:extLst>
              <a:ext uri="{FF2B5EF4-FFF2-40B4-BE49-F238E27FC236}">
                <a16:creationId xmlns:a16="http://schemas.microsoft.com/office/drawing/2014/main" id="{C80288A3-4E1E-4F59-B250-9422F3034349}"/>
              </a:ext>
            </a:extLst>
          </p:cNvPr>
          <p:cNvSpPr>
            <a:spLocks noGrp="1"/>
          </p:cNvSpPr>
          <p:nvPr>
            <p:ph type="ftr" sz="quarter" idx="11"/>
          </p:nvPr>
        </p:nvSpPr>
        <p:spPr/>
        <p:txBody>
          <a:bodyPr/>
          <a:lstStyle/>
          <a:p>
            <a:endParaRPr lang="en-US"/>
          </a:p>
        </p:txBody>
      </p:sp>
      <p:sp>
        <p:nvSpPr>
          <p:cNvPr id="7" name="Місце для номера слайда 6">
            <a:extLst>
              <a:ext uri="{FF2B5EF4-FFF2-40B4-BE49-F238E27FC236}">
                <a16:creationId xmlns:a16="http://schemas.microsoft.com/office/drawing/2014/main" id="{312DCC4D-F61C-4423-B72C-DF4D1148A5FD}"/>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232219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821706-C60C-4173-A5F1-9D62C5A1DA9B}"/>
              </a:ext>
            </a:extLst>
          </p:cNvPr>
          <p:cNvSpPr>
            <a:spLocks noGrp="1"/>
          </p:cNvSpPr>
          <p:nvPr>
            <p:ph type="title"/>
          </p:nvPr>
        </p:nvSpPr>
        <p:spPr>
          <a:xfrm>
            <a:off x="629841" y="457200"/>
            <a:ext cx="2949178" cy="1600200"/>
          </a:xfrm>
        </p:spPr>
        <p:txBody>
          <a:bodyPr anchor="b"/>
          <a:lstStyle>
            <a:lvl1pPr>
              <a:defRPr sz="2400"/>
            </a:lvl1pPr>
          </a:lstStyle>
          <a:p>
            <a:r>
              <a:rPr lang="uk-UA"/>
              <a:t>Клацніть, щоб редагувати стиль зразка заголовка</a:t>
            </a:r>
          </a:p>
        </p:txBody>
      </p:sp>
      <p:sp>
        <p:nvSpPr>
          <p:cNvPr id="3" name="Місце для зображення 2">
            <a:extLst>
              <a:ext uri="{FF2B5EF4-FFF2-40B4-BE49-F238E27FC236}">
                <a16:creationId xmlns:a16="http://schemas.microsoft.com/office/drawing/2014/main" id="{440ABA42-4447-4B13-BEA0-0D6C66E528F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uk-UA"/>
          </a:p>
        </p:txBody>
      </p:sp>
      <p:sp>
        <p:nvSpPr>
          <p:cNvPr id="4" name="Місце для тексту 3">
            <a:extLst>
              <a:ext uri="{FF2B5EF4-FFF2-40B4-BE49-F238E27FC236}">
                <a16:creationId xmlns:a16="http://schemas.microsoft.com/office/drawing/2014/main" id="{DC7361F1-21A0-4D4C-9F22-805127F50C5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6C733C90-BD79-482A-A027-59FD5030A2D1}"/>
              </a:ext>
            </a:extLst>
          </p:cNvPr>
          <p:cNvSpPr>
            <a:spLocks noGrp="1"/>
          </p:cNvSpPr>
          <p:nvPr>
            <p:ph type="dt" sz="half" idx="10"/>
          </p:nvPr>
        </p:nvSpPr>
        <p:spPr/>
        <p:txBody>
          <a:bodyPr/>
          <a:lstStyle/>
          <a:p>
            <a:fld id="{E9C7CFCB-0D71-4E1C-84E7-4A629CE9D1E3}" type="datetime1">
              <a:rPr lang="en-US" smtClean="0"/>
              <a:t>5/14/2021</a:t>
            </a:fld>
            <a:endParaRPr lang="en-US"/>
          </a:p>
        </p:txBody>
      </p:sp>
      <p:sp>
        <p:nvSpPr>
          <p:cNvPr id="6" name="Місце для нижнього колонтитула 5">
            <a:extLst>
              <a:ext uri="{FF2B5EF4-FFF2-40B4-BE49-F238E27FC236}">
                <a16:creationId xmlns:a16="http://schemas.microsoft.com/office/drawing/2014/main" id="{5C5D1B2B-FA74-47C6-93CB-03BF0109F026}"/>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5CAC35CF-6D64-4C79-8D5F-1FC175E026E3}"/>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106046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id="{CC9331E8-D10D-4C86-88B6-3BB5ED67136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D54E9F31-59D7-437F-8DE9-5588398DD78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EBFE497B-5DED-4FE0-9E86-AA9E7F4EFC4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476D761-E648-44A3-BEF1-EE624D4839AD}" type="datetime1">
              <a:rPr lang="en-US" smtClean="0"/>
              <a:t>5/14/2021</a:t>
            </a:fld>
            <a:endParaRPr lang="en-US"/>
          </a:p>
        </p:txBody>
      </p:sp>
      <p:sp>
        <p:nvSpPr>
          <p:cNvPr id="5" name="Місце для нижнього колонтитула 4">
            <a:extLst>
              <a:ext uri="{FF2B5EF4-FFF2-40B4-BE49-F238E27FC236}">
                <a16:creationId xmlns:a16="http://schemas.microsoft.com/office/drawing/2014/main" id="{9509ED03-8E9C-43AC-A867-F5A259381C5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Місце для номера слайда 5">
            <a:extLst>
              <a:ext uri="{FF2B5EF4-FFF2-40B4-BE49-F238E27FC236}">
                <a16:creationId xmlns:a16="http://schemas.microsoft.com/office/drawing/2014/main" id="{23C9812F-ADAE-4DCA-9682-D4AC4ECD2F9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358584847"/>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uk-UA"/>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 y="1447800"/>
            <a:ext cx="8839200" cy="26669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400" dirty="0" err="1"/>
              <a:t>Особливості</a:t>
            </a:r>
            <a:r>
              <a:rPr lang="ru-RU" sz="3400" dirty="0"/>
              <a:t> </a:t>
            </a:r>
            <a:r>
              <a:rPr lang="ru-RU" sz="3400" dirty="0" err="1"/>
              <a:t>функціонування</a:t>
            </a:r>
            <a:r>
              <a:rPr lang="ru-RU" sz="3400" dirty="0"/>
              <a:t> </a:t>
            </a:r>
            <a:r>
              <a:rPr lang="ru-RU" sz="3400" dirty="0" err="1"/>
              <a:t>тонкоплівкових</a:t>
            </a:r>
            <a:r>
              <a:rPr lang="ru-RU" sz="3400" dirty="0"/>
              <a:t> </a:t>
            </a:r>
            <a:r>
              <a:rPr lang="ru-RU" sz="3400" dirty="0" err="1"/>
              <a:t>фотоприймачів</a:t>
            </a:r>
            <a:r>
              <a:rPr lang="ru-RU" sz="3400" dirty="0"/>
              <a:t> </a:t>
            </a:r>
            <a:r>
              <a:rPr lang="ru-RU" sz="3400" dirty="0" err="1"/>
              <a:t>CuS-CdSe</a:t>
            </a:r>
            <a:r>
              <a:rPr lang="ru-RU" sz="3400" dirty="0"/>
              <a:t> в </a:t>
            </a:r>
            <a:r>
              <a:rPr lang="ru-RU" sz="3400" dirty="0" err="1"/>
              <a:t>залежності</a:t>
            </a:r>
            <a:r>
              <a:rPr lang="ru-RU" sz="3400" dirty="0"/>
              <a:t> </a:t>
            </a:r>
            <a:r>
              <a:rPr lang="ru-RU" sz="3400" dirty="0" err="1"/>
              <a:t>від</a:t>
            </a:r>
            <a:r>
              <a:rPr lang="ru-RU" sz="3400" dirty="0"/>
              <a:t> </a:t>
            </a:r>
            <a:r>
              <a:rPr lang="ru-RU" sz="3400" dirty="0" err="1"/>
              <a:t>рівня</a:t>
            </a:r>
            <a:r>
              <a:rPr lang="ru-RU" sz="3400" dirty="0"/>
              <a:t> </a:t>
            </a:r>
            <a:r>
              <a:rPr lang="ru-RU" sz="3400" dirty="0" err="1"/>
              <a:t>освітленості</a:t>
            </a:r>
            <a:r>
              <a:rPr lang="ru-RU" sz="2800" dirty="0">
                <a:latin typeface="Arial" pitchFamily="34" charset="0"/>
                <a:cs typeface="Arial" pitchFamily="34" charset="0"/>
              </a:rPr>
              <a:t> </a:t>
            </a:r>
          </a:p>
        </p:txBody>
      </p:sp>
      <p:sp>
        <p:nvSpPr>
          <p:cNvPr id="8" name="Rectangle 7"/>
          <p:cNvSpPr/>
          <p:nvPr/>
        </p:nvSpPr>
        <p:spPr>
          <a:xfrm>
            <a:off x="1066800" y="5029200"/>
            <a:ext cx="7772400" cy="461665"/>
          </a:xfrm>
          <a:prstGeom prst="rect">
            <a:avLst/>
          </a:prstGeom>
        </p:spPr>
        <p:txBody>
          <a:bodyPr wrap="square">
            <a:spAutoFit/>
          </a:bodyPr>
          <a:lstStyle/>
          <a:p>
            <a:r>
              <a:rPr lang="uk-UA" sz="2400" b="1" i="1" dirty="0" err="1">
                <a:latin typeface="Trebuchet MS" panose="020B0603020202020204" pitchFamily="34" charset="0"/>
              </a:rPr>
              <a:t>Красько</a:t>
            </a:r>
            <a:r>
              <a:rPr lang="uk-UA" sz="2400" b="1" i="1" dirty="0">
                <a:latin typeface="Trebuchet MS" panose="020B0603020202020204" pitchFamily="34" charset="0"/>
              </a:rPr>
              <a:t> Д. О., </a:t>
            </a:r>
            <a:r>
              <a:rPr lang="uk-UA" sz="2400" b="1" i="1" dirty="0" err="1">
                <a:latin typeface="Trebuchet MS" panose="020B0603020202020204" pitchFamily="34" charset="0"/>
              </a:rPr>
              <a:t>Оліх</a:t>
            </a:r>
            <a:r>
              <a:rPr lang="uk-UA" sz="2400" b="1" i="1" dirty="0">
                <a:latin typeface="Trebuchet MS" panose="020B0603020202020204" pitchFamily="34" charset="0"/>
              </a:rPr>
              <a:t> О. Я.</a:t>
            </a:r>
            <a:endParaRPr lang="en-US" sz="2400" b="1" i="1" dirty="0">
              <a:latin typeface="Trebuchet MS" panose="020B0603020202020204" pitchFamily="34" charset="0"/>
            </a:endParaRPr>
          </a:p>
        </p:txBody>
      </p:sp>
    </p:spTree>
    <p:extLst>
      <p:ext uri="{BB962C8B-B14F-4D97-AF65-F5344CB8AC3E}">
        <p14:creationId xmlns:p14="http://schemas.microsoft.com/office/powerpoint/2010/main" val="369703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B8F01B27-045C-457D-A17F-2DB374673BDC}"/>
              </a:ext>
            </a:extLst>
          </p:cNvPr>
          <p:cNvSpPr>
            <a:spLocks noGrp="1"/>
          </p:cNvSpPr>
          <p:nvPr>
            <p:ph type="sldNum" sz="quarter" idx="12"/>
          </p:nvPr>
        </p:nvSpPr>
        <p:spPr/>
        <p:txBody>
          <a:bodyPr/>
          <a:lstStyle/>
          <a:p>
            <a:fld id="{2DEF183E-DF0F-408E-9CD3-E39B7BA2EB62}" type="slidenum">
              <a:rPr lang="en-US" smtClean="0"/>
              <a:t>2</a:t>
            </a:fld>
            <a:endParaRPr lang="en-US" dirty="0"/>
          </a:p>
        </p:txBody>
      </p:sp>
      <p:pic>
        <p:nvPicPr>
          <p:cNvPr id="5" name="Рисунок 4">
            <a:extLst>
              <a:ext uri="{FF2B5EF4-FFF2-40B4-BE49-F238E27FC236}">
                <a16:creationId xmlns:a16="http://schemas.microsoft.com/office/drawing/2014/main" id="{C0558659-58EA-4FEF-8A7B-48F0D2F145FC}"/>
              </a:ext>
            </a:extLst>
          </p:cNvPr>
          <p:cNvPicPr/>
          <p:nvPr/>
        </p:nvPicPr>
        <p:blipFill>
          <a:blip r:embed="rId3" cstate="print"/>
          <a:srcRect/>
          <a:stretch>
            <a:fillRect/>
          </a:stretch>
        </p:blipFill>
        <p:spPr bwMode="auto">
          <a:xfrm>
            <a:off x="228600" y="2133600"/>
            <a:ext cx="5051372" cy="3367722"/>
          </a:xfrm>
          <a:prstGeom prst="rect">
            <a:avLst/>
          </a:prstGeom>
          <a:noFill/>
          <a:ln w="9525">
            <a:noFill/>
            <a:miter lim="800000"/>
            <a:headEnd/>
            <a:tailEnd/>
          </a:ln>
        </p:spPr>
      </p:pic>
      <p:pic>
        <p:nvPicPr>
          <p:cNvPr id="6" name="Рисунок 5">
            <a:extLst>
              <a:ext uri="{FF2B5EF4-FFF2-40B4-BE49-F238E27FC236}">
                <a16:creationId xmlns:a16="http://schemas.microsoft.com/office/drawing/2014/main" id="{C13CEAF5-EC24-4B26-BE46-D6CF83B2DC72}"/>
              </a:ext>
            </a:extLst>
          </p:cNvPr>
          <p:cNvPicPr/>
          <p:nvPr/>
        </p:nvPicPr>
        <p:blipFill>
          <a:blip r:embed="rId4"/>
          <a:stretch>
            <a:fillRect/>
          </a:stretch>
        </p:blipFill>
        <p:spPr>
          <a:xfrm>
            <a:off x="5486400" y="2133600"/>
            <a:ext cx="3200400" cy="3367722"/>
          </a:xfrm>
          <a:prstGeom prst="rect">
            <a:avLst/>
          </a:prstGeom>
        </p:spPr>
      </p:pic>
      <p:sp>
        <p:nvSpPr>
          <p:cNvPr id="7" name="Прямокутник 6">
            <a:extLst>
              <a:ext uri="{FF2B5EF4-FFF2-40B4-BE49-F238E27FC236}">
                <a16:creationId xmlns:a16="http://schemas.microsoft.com/office/drawing/2014/main" id="{11D65E94-ADA7-4E1E-95AB-6DEA455A79EB}"/>
              </a:ext>
            </a:extLst>
          </p:cNvPr>
          <p:cNvSpPr/>
          <p:nvPr/>
        </p:nvSpPr>
        <p:spPr>
          <a:xfrm>
            <a:off x="1941014" y="741125"/>
            <a:ext cx="5261971" cy="615553"/>
          </a:xfrm>
          <a:prstGeom prst="rect">
            <a:avLst/>
          </a:prstGeom>
        </p:spPr>
        <p:txBody>
          <a:bodyPr wrap="square">
            <a:spAutoFit/>
          </a:bodyPr>
          <a:lstStyle/>
          <a:p>
            <a:pPr algn="ctr"/>
            <a:r>
              <a:rPr lang="ru-RU" sz="3400" dirty="0"/>
              <a:t>Схема </a:t>
            </a:r>
            <a:r>
              <a:rPr lang="ru-RU" sz="3400" dirty="0" err="1"/>
              <a:t>структури</a:t>
            </a:r>
            <a:r>
              <a:rPr lang="ru-RU" sz="3400" dirty="0"/>
              <a:t> </a:t>
            </a:r>
            <a:r>
              <a:rPr lang="en-US" sz="3400" dirty="0" err="1"/>
              <a:t>CuS-CdSe</a:t>
            </a:r>
            <a:endParaRPr lang="uk-UA" sz="3400" dirty="0"/>
          </a:p>
        </p:txBody>
      </p:sp>
      <p:sp>
        <p:nvSpPr>
          <p:cNvPr id="8" name="Прямокутник 7">
            <a:extLst>
              <a:ext uri="{FF2B5EF4-FFF2-40B4-BE49-F238E27FC236}">
                <a16:creationId xmlns:a16="http://schemas.microsoft.com/office/drawing/2014/main" id="{6A4EBB57-A523-4325-BF6F-C9A91E3471D1}"/>
              </a:ext>
            </a:extLst>
          </p:cNvPr>
          <p:cNvSpPr/>
          <p:nvPr/>
        </p:nvSpPr>
        <p:spPr>
          <a:xfrm>
            <a:off x="228600" y="5791200"/>
            <a:ext cx="8458200" cy="498663"/>
          </a:xfrm>
          <a:prstGeom prst="rect">
            <a:avLst/>
          </a:prstGeom>
        </p:spPr>
        <p:txBody>
          <a:bodyPr wrap="square">
            <a:spAutoFit/>
          </a:bodyPr>
          <a:lstStyle/>
          <a:p>
            <a:pPr algn="ctr">
              <a:lnSpc>
                <a:spcPct val="150000"/>
              </a:lnSpc>
              <a:spcAft>
                <a:spcPts val="0"/>
              </a:spcAft>
            </a:pPr>
            <a:r>
              <a:rPr lang="uk-UA" sz="2000" dirty="0">
                <a:latin typeface="Times New Roman" panose="02020603050405020304" pitchFamily="18" charset="0"/>
                <a:ea typeface="Calibri" panose="020F0502020204030204" pitchFamily="34" charset="0"/>
                <a:cs typeface="Times New Roman" panose="02020603050405020304" pitchFamily="18" charset="0"/>
              </a:rPr>
              <a:t>Рис 1. Схема структури та її зовнішній вигляд</a:t>
            </a:r>
          </a:p>
        </p:txBody>
      </p:sp>
    </p:spTree>
    <p:extLst>
      <p:ext uri="{BB962C8B-B14F-4D97-AF65-F5344CB8AC3E}">
        <p14:creationId xmlns:p14="http://schemas.microsoft.com/office/powerpoint/2010/main" val="365711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69D6F0DA-A612-4F1F-93B3-B46F4C83FE28}"/>
              </a:ext>
            </a:extLst>
          </p:cNvPr>
          <p:cNvSpPr>
            <a:spLocks noGrp="1"/>
          </p:cNvSpPr>
          <p:nvPr>
            <p:ph type="sldNum" sz="quarter" idx="12"/>
          </p:nvPr>
        </p:nvSpPr>
        <p:spPr/>
        <p:txBody>
          <a:bodyPr/>
          <a:lstStyle/>
          <a:p>
            <a:fld id="{2DEF183E-DF0F-408E-9CD3-E39B7BA2EB62}" type="slidenum">
              <a:rPr lang="en-US" smtClean="0"/>
              <a:pPr/>
              <a:t>3</a:t>
            </a:fld>
            <a:endParaRPr lang="en-US" dirty="0"/>
          </a:p>
        </p:txBody>
      </p:sp>
      <p:pic>
        <p:nvPicPr>
          <p:cNvPr id="5" name="Рисунок 4">
            <a:extLst>
              <a:ext uri="{FF2B5EF4-FFF2-40B4-BE49-F238E27FC236}">
                <a16:creationId xmlns:a16="http://schemas.microsoft.com/office/drawing/2014/main" id="{E891D960-C51F-455D-A40B-607E114E9DFC}"/>
              </a:ext>
            </a:extLst>
          </p:cNvPr>
          <p:cNvPicPr>
            <a:picLocks noChangeAspect="1"/>
          </p:cNvPicPr>
          <p:nvPr/>
        </p:nvPicPr>
        <p:blipFill>
          <a:blip r:embed="rId3"/>
          <a:stretch>
            <a:fillRect/>
          </a:stretch>
        </p:blipFill>
        <p:spPr>
          <a:xfrm>
            <a:off x="228600" y="4343400"/>
            <a:ext cx="5248275" cy="2047875"/>
          </a:xfrm>
          <a:prstGeom prst="rect">
            <a:avLst/>
          </a:prstGeom>
        </p:spPr>
      </p:pic>
      <p:sp>
        <p:nvSpPr>
          <p:cNvPr id="6" name="Прямокутник 5">
            <a:extLst>
              <a:ext uri="{FF2B5EF4-FFF2-40B4-BE49-F238E27FC236}">
                <a16:creationId xmlns:a16="http://schemas.microsoft.com/office/drawing/2014/main" id="{0709C178-C9C7-4C3E-836E-F01E96EEF24F}"/>
              </a:ext>
            </a:extLst>
          </p:cNvPr>
          <p:cNvSpPr/>
          <p:nvPr/>
        </p:nvSpPr>
        <p:spPr>
          <a:xfrm>
            <a:off x="5624587" y="4419600"/>
            <a:ext cx="3495968" cy="2031325"/>
          </a:xfrm>
          <a:prstGeom prst="rect">
            <a:avLst/>
          </a:prstGeom>
        </p:spPr>
        <p:txBody>
          <a:bodyPr wrap="square">
            <a:spAutoFit/>
          </a:bodyPr>
          <a:lstStyle/>
          <a:p>
            <a:r>
              <a:rPr lang="uk-UA" dirty="0">
                <a:latin typeface="Times New Roman" panose="02020603050405020304" pitchFamily="18" charset="0"/>
                <a:ea typeface="Calibri" panose="020F0502020204030204" pitchFamily="34" charset="0"/>
              </a:rPr>
              <a:t>Рис. 3 – Схема блоку вимірювання </a:t>
            </a:r>
            <a:r>
              <a:rPr lang="uk-UA" dirty="0" err="1">
                <a:latin typeface="Times New Roman" panose="02020603050405020304" pitchFamily="18" charset="0"/>
                <a:ea typeface="Calibri" panose="020F0502020204030204" pitchFamily="34" charset="0"/>
              </a:rPr>
              <a:t>ВАХ</a:t>
            </a:r>
            <a:r>
              <a:rPr lang="uk-UA" dirty="0">
                <a:latin typeface="Times New Roman" panose="02020603050405020304" pitchFamily="18" charset="0"/>
                <a:ea typeface="Calibri" panose="020F0502020204030204" pitchFamily="34" charset="0"/>
              </a:rPr>
              <a:t>. 1 – досліджувана структура, 2 – джерело напруги, 3, 4 – операційні підсилювачі, 5 – вимірювач струму, 6 – вимірювач напруги</a:t>
            </a:r>
            <a:endParaRPr lang="uk-UA" dirty="0"/>
          </a:p>
        </p:txBody>
      </p:sp>
      <p:pic>
        <p:nvPicPr>
          <p:cNvPr id="7" name="Рисунок 6">
            <a:extLst>
              <a:ext uri="{FF2B5EF4-FFF2-40B4-BE49-F238E27FC236}">
                <a16:creationId xmlns:a16="http://schemas.microsoft.com/office/drawing/2014/main" id="{8660EADE-CC45-4FDB-A015-83C2FA0CE66B}"/>
              </a:ext>
            </a:extLst>
          </p:cNvPr>
          <p:cNvPicPr/>
          <p:nvPr/>
        </p:nvPicPr>
        <p:blipFill>
          <a:blip r:embed="rId4"/>
          <a:stretch>
            <a:fillRect/>
          </a:stretch>
        </p:blipFill>
        <p:spPr>
          <a:xfrm>
            <a:off x="4038600" y="30480"/>
            <a:ext cx="5081954" cy="4084320"/>
          </a:xfrm>
          <a:prstGeom prst="rect">
            <a:avLst/>
          </a:prstGeom>
        </p:spPr>
      </p:pic>
      <p:sp>
        <p:nvSpPr>
          <p:cNvPr id="10" name="Прямокутник 9">
            <a:extLst>
              <a:ext uri="{FF2B5EF4-FFF2-40B4-BE49-F238E27FC236}">
                <a16:creationId xmlns:a16="http://schemas.microsoft.com/office/drawing/2014/main" id="{1BB342AD-2808-40FC-8872-7D126B5DF661}"/>
              </a:ext>
            </a:extLst>
          </p:cNvPr>
          <p:cNvSpPr/>
          <p:nvPr/>
        </p:nvSpPr>
        <p:spPr>
          <a:xfrm>
            <a:off x="228600" y="30480"/>
            <a:ext cx="3810000" cy="4617226"/>
          </a:xfrm>
          <a:prstGeom prst="rect">
            <a:avLst/>
          </a:prstGeom>
        </p:spPr>
        <p:txBody>
          <a:bodyPr wrap="square">
            <a:spAutoFit/>
          </a:bodyPr>
          <a:lstStyle/>
          <a:p>
            <a:pPr algn="just">
              <a:lnSpc>
                <a:spcPct val="150000"/>
              </a:lnSpc>
              <a:spcAft>
                <a:spcPts val="0"/>
              </a:spcAft>
            </a:pPr>
            <a:r>
              <a:rPr lang="uk-UA" sz="1650" dirty="0">
                <a:latin typeface="Times New Roman" panose="02020603050405020304" pitchFamily="18" charset="0"/>
                <a:cs typeface="Times New Roman" panose="02020603050405020304" pitchFamily="18" charset="0"/>
              </a:rPr>
              <a:t>Рис.</a:t>
            </a:r>
            <a:r>
              <a:rPr lang="en-US" sz="1650" dirty="0">
                <a:latin typeface="Times New Roman" panose="02020603050405020304" pitchFamily="18" charset="0"/>
                <a:cs typeface="Times New Roman" panose="02020603050405020304" pitchFamily="18" charset="0"/>
              </a:rPr>
              <a:t> </a:t>
            </a:r>
            <a:r>
              <a:rPr lang="uk-UA" sz="1650" dirty="0">
                <a:latin typeface="Times New Roman" panose="02020603050405020304" pitchFamily="18" charset="0"/>
                <a:cs typeface="Times New Roman" panose="02020603050405020304" pitchFamily="18" charset="0"/>
              </a:rPr>
              <a:t>2. Схема дослідної установки. 1 – персональний комп’ютер; 2 – </a:t>
            </a:r>
            <a:r>
              <a:rPr lang="uk-UA" sz="1650" dirty="0" err="1">
                <a:latin typeface="Times New Roman" panose="02020603050405020304" pitchFamily="18" charset="0"/>
                <a:cs typeface="Times New Roman" panose="02020603050405020304" pitchFamily="18" charset="0"/>
              </a:rPr>
              <a:t>мікроконтроллер</a:t>
            </a:r>
            <a:r>
              <a:rPr lang="uk-UA" sz="1650" dirty="0">
                <a:latin typeface="Times New Roman" panose="02020603050405020304" pitchFamily="18" charset="0"/>
                <a:cs typeface="Times New Roman" panose="02020603050405020304" pitchFamily="18" charset="0"/>
              </a:rPr>
              <a:t> (</a:t>
            </a:r>
            <a:r>
              <a:rPr lang="uk-UA" sz="1650" dirty="0" err="1">
                <a:latin typeface="Times New Roman" panose="02020603050405020304" pitchFamily="18" charset="0"/>
                <a:cs typeface="Times New Roman" panose="02020603050405020304" pitchFamily="18" charset="0"/>
              </a:rPr>
              <a:t>ATmega2560</a:t>
            </a:r>
            <a:r>
              <a:rPr lang="uk-UA" sz="1650" dirty="0">
                <a:latin typeface="Times New Roman" panose="02020603050405020304" pitchFamily="18" charset="0"/>
                <a:cs typeface="Times New Roman" panose="02020603050405020304" pitchFamily="18" charset="0"/>
              </a:rPr>
              <a:t>); 3 – ПІД контролер; 4 ‑джерело струму </a:t>
            </a:r>
            <a:r>
              <a:rPr lang="uk-UA" sz="1650" dirty="0" err="1">
                <a:latin typeface="Times New Roman" panose="02020603050405020304" pitchFamily="18" charset="0"/>
                <a:cs typeface="Times New Roman" panose="02020603050405020304" pitchFamily="18" charset="0"/>
              </a:rPr>
              <a:t>D30</a:t>
            </a:r>
            <a:r>
              <a:rPr lang="uk-UA" sz="1650" dirty="0">
                <a:latin typeface="Times New Roman" panose="02020603050405020304" pitchFamily="18" charset="0"/>
                <a:cs typeface="Times New Roman" panose="02020603050405020304" pitchFamily="18" charset="0"/>
              </a:rPr>
              <a:t>-12; 5 – елемент </a:t>
            </a:r>
            <a:r>
              <a:rPr lang="uk-UA" sz="1650" dirty="0" err="1">
                <a:latin typeface="Times New Roman" panose="02020603050405020304" pitchFamily="18" charset="0"/>
                <a:cs typeface="Times New Roman" panose="02020603050405020304" pitchFamily="18" charset="0"/>
              </a:rPr>
              <a:t>Пельт’є</a:t>
            </a:r>
            <a:r>
              <a:rPr lang="uk-UA" sz="1650" dirty="0">
                <a:latin typeface="Times New Roman" panose="02020603050405020304" pitchFamily="18" charset="0"/>
                <a:cs typeface="Times New Roman" panose="02020603050405020304" pitchFamily="18" charset="0"/>
              </a:rPr>
              <a:t>; 6 ‑ датчика температури (</a:t>
            </a:r>
            <a:r>
              <a:rPr lang="uk-UA" sz="1650" dirty="0" err="1">
                <a:latin typeface="Times New Roman" panose="02020603050405020304" pitchFamily="18" charset="0"/>
                <a:cs typeface="Times New Roman" panose="02020603050405020304" pitchFamily="18" charset="0"/>
              </a:rPr>
              <a:t>HTU21D</a:t>
            </a:r>
            <a:r>
              <a:rPr lang="uk-UA" sz="1650" dirty="0">
                <a:latin typeface="Times New Roman" panose="02020603050405020304" pitchFamily="18" charset="0"/>
                <a:cs typeface="Times New Roman" panose="02020603050405020304" pitchFamily="18" charset="0"/>
              </a:rPr>
              <a:t>; 7 – теплопровід; 8 – досліджуваний </a:t>
            </a:r>
            <a:r>
              <a:rPr lang="uk-UA" sz="1650" dirty="0" err="1">
                <a:latin typeface="Times New Roman" panose="02020603050405020304" pitchFamily="18" charset="0"/>
                <a:cs typeface="Times New Roman" panose="02020603050405020304" pitchFamily="18" charset="0"/>
              </a:rPr>
              <a:t>фотоелектроперетворювач</a:t>
            </a:r>
            <a:r>
              <a:rPr lang="uk-UA" sz="1650" dirty="0">
                <a:latin typeface="Times New Roman" panose="02020603050405020304" pitchFamily="18" charset="0"/>
                <a:cs typeface="Times New Roman" panose="02020603050405020304" pitchFamily="18" charset="0"/>
              </a:rPr>
              <a:t>; 9 – </a:t>
            </a:r>
            <a:r>
              <a:rPr lang="uk-UA" sz="1650" dirty="0" err="1">
                <a:latin typeface="Times New Roman" panose="02020603050405020304" pitchFamily="18" charset="0"/>
                <a:cs typeface="Times New Roman" panose="02020603050405020304" pitchFamily="18" charset="0"/>
              </a:rPr>
              <a:t>світловід</a:t>
            </a:r>
            <a:r>
              <a:rPr lang="uk-UA" sz="1650" dirty="0">
                <a:latin typeface="Times New Roman" panose="02020603050405020304" pitchFamily="18" charset="0"/>
                <a:cs typeface="Times New Roman" panose="02020603050405020304" pitchFamily="18" charset="0"/>
              </a:rPr>
              <a:t>; 10 – блок вимірювання </a:t>
            </a:r>
            <a:r>
              <a:rPr lang="uk-UA" sz="1650" dirty="0" err="1">
                <a:latin typeface="Times New Roman" panose="02020603050405020304" pitchFamily="18" charset="0"/>
                <a:cs typeface="Times New Roman" panose="02020603050405020304" pitchFamily="18" charset="0"/>
              </a:rPr>
              <a:t>ВАХ</a:t>
            </a:r>
            <a:r>
              <a:rPr lang="uk-UA" sz="1650" dirty="0">
                <a:latin typeface="Times New Roman" panose="02020603050405020304" pitchFamily="18" charset="0"/>
                <a:cs typeface="Times New Roman" panose="02020603050405020304" pitchFamily="18" charset="0"/>
              </a:rPr>
              <a:t>; 11 – </a:t>
            </a:r>
            <a:r>
              <a:rPr lang="uk-UA" sz="1650" dirty="0" err="1">
                <a:latin typeface="Times New Roman" panose="02020603050405020304" pitchFamily="18" charset="0"/>
                <a:cs typeface="Times New Roman" panose="02020603050405020304" pitchFamily="18" charset="0"/>
              </a:rPr>
              <a:t>LED</a:t>
            </a:r>
            <a:r>
              <a:rPr lang="uk-UA" sz="1650" dirty="0">
                <a:latin typeface="Times New Roman" panose="02020603050405020304" pitchFamily="18" charset="0"/>
                <a:cs typeface="Times New Roman" panose="02020603050405020304" pitchFamily="18" charset="0"/>
              </a:rPr>
              <a:t> (</a:t>
            </a:r>
            <a:r>
              <a:rPr lang="uk-UA" sz="1650" dirty="0" err="1">
                <a:latin typeface="Times New Roman" panose="02020603050405020304" pitchFamily="18" charset="0"/>
                <a:cs typeface="Times New Roman" panose="02020603050405020304" pitchFamily="18" charset="0"/>
              </a:rPr>
              <a:t>PM2B-1LLE</a:t>
            </a:r>
            <a:r>
              <a:rPr lang="uk-UA" sz="1650" dirty="0">
                <a:latin typeface="Times New Roman" panose="02020603050405020304" pitchFamily="18" charset="0"/>
                <a:cs typeface="Times New Roman" panose="02020603050405020304" pitchFamily="18" charset="0"/>
              </a:rPr>
              <a:t>); 12 – термостат (</a:t>
            </a:r>
            <a:r>
              <a:rPr lang="uk-UA" sz="1650" dirty="0" err="1">
                <a:latin typeface="Times New Roman" panose="02020603050405020304" pitchFamily="18" charset="0"/>
                <a:cs typeface="Times New Roman" panose="02020603050405020304" pitchFamily="18" charset="0"/>
              </a:rPr>
              <a:t>W1209</a:t>
            </a:r>
            <a:r>
              <a:rPr lang="uk-UA" sz="1650" dirty="0">
                <a:latin typeface="Times New Roman" panose="02020603050405020304" pitchFamily="18" charset="0"/>
                <a:cs typeface="Times New Roman" panose="02020603050405020304" pitchFamily="18" charset="0"/>
              </a:rPr>
              <a:t>); 13 – блок стабілізації струму живлення; 14 – </a:t>
            </a:r>
            <a:r>
              <a:rPr lang="uk-UA" sz="1650" dirty="0" err="1">
                <a:latin typeface="Times New Roman" panose="02020603050405020304" pitchFamily="18" charset="0"/>
                <a:cs typeface="Times New Roman" panose="02020603050405020304" pitchFamily="18" charset="0"/>
              </a:rPr>
              <a:t>АЦП</a:t>
            </a:r>
            <a:r>
              <a:rPr lang="uk-UA" sz="1650" dirty="0">
                <a:latin typeface="Times New Roman" panose="02020603050405020304" pitchFamily="18" charset="0"/>
                <a:cs typeface="Times New Roman" panose="02020603050405020304" pitchFamily="18" charset="0"/>
              </a:rPr>
              <a:t>.</a:t>
            </a:r>
            <a:endParaRPr lang="uk-UA" sz="165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920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869677-B513-4663-8DEB-88C297BA0C6E}"/>
              </a:ext>
            </a:extLst>
          </p:cNvPr>
          <p:cNvSpPr>
            <a:spLocks noGrp="1"/>
          </p:cNvSpPr>
          <p:nvPr>
            <p:ph type="title"/>
          </p:nvPr>
        </p:nvSpPr>
        <p:spPr>
          <a:xfrm>
            <a:off x="628152" y="4839494"/>
            <a:ext cx="7886700" cy="1325563"/>
          </a:xfrm>
        </p:spPr>
        <p:txBody>
          <a:bodyPr>
            <a:normAutofit fontScale="90000"/>
          </a:bodyPr>
          <a:lstStyle/>
          <a:p>
            <a:pPr algn="ctr"/>
            <a:r>
              <a:rPr lang="uk-UA" sz="2700" dirty="0"/>
              <a:t>Рис </a:t>
            </a:r>
            <a:r>
              <a:rPr lang="ru-RU" sz="2700" dirty="0"/>
              <a:t>4</a:t>
            </a:r>
            <a:r>
              <a:rPr lang="uk-UA" sz="2700" dirty="0"/>
              <a:t>. – </a:t>
            </a:r>
            <a:r>
              <a:rPr lang="uk-UA" sz="2700" dirty="0" err="1"/>
              <a:t>ВАХ</a:t>
            </a:r>
            <a:r>
              <a:rPr lang="uk-UA" sz="2700" dirty="0"/>
              <a:t> структури </a:t>
            </a:r>
            <a:r>
              <a:rPr lang="uk-UA" sz="2700" dirty="0" err="1"/>
              <a:t>CuS</a:t>
            </a:r>
            <a:r>
              <a:rPr lang="uk-UA" sz="2700" dirty="0"/>
              <a:t>  –</a:t>
            </a:r>
            <a:r>
              <a:rPr lang="uk-UA" sz="2700" dirty="0" err="1"/>
              <a:t>CdSe</a:t>
            </a:r>
            <a:r>
              <a:rPr lang="uk-UA" sz="2700" dirty="0"/>
              <a:t>, отримані при різних</a:t>
            </a:r>
            <a:r>
              <a:rPr lang="en-GB" sz="2700" dirty="0"/>
              <a:t> </a:t>
            </a:r>
            <a:r>
              <a:rPr lang="uk-UA" sz="2700" dirty="0"/>
              <a:t>температурах та</a:t>
            </a:r>
            <a:r>
              <a:rPr lang="en-GB" sz="2700" dirty="0"/>
              <a:t> </a:t>
            </a:r>
            <a:r>
              <a:rPr lang="uk-UA" sz="2700" dirty="0"/>
              <a:t>рівнях освітлення. Температура, К: 295 (а), </a:t>
            </a:r>
            <a:r>
              <a:rPr lang="en-GB" sz="2700" dirty="0"/>
              <a:t> 3</a:t>
            </a:r>
            <a:r>
              <a:rPr lang="uk-UA" sz="2700" dirty="0"/>
              <a:t>00 (б). I </a:t>
            </a:r>
            <a:r>
              <a:rPr lang="uk-UA" sz="2700" dirty="0" err="1"/>
              <a:t>LED</a:t>
            </a:r>
            <a:r>
              <a:rPr lang="uk-UA" sz="2700" dirty="0"/>
              <a:t>, </a:t>
            </a:r>
            <a:r>
              <a:rPr lang="uk-UA" sz="2700" dirty="0" err="1"/>
              <a:t>мА</a:t>
            </a:r>
            <a:r>
              <a:rPr lang="uk-UA" sz="2700" dirty="0"/>
              <a:t>: 50 (1), 100 (2),</a:t>
            </a:r>
            <a:r>
              <a:rPr lang="en-GB" sz="2700" dirty="0"/>
              <a:t> </a:t>
            </a:r>
            <a:r>
              <a:rPr lang="uk-UA" sz="2700" dirty="0"/>
              <a:t>150 (3), 200 (4), 250 (5). Точки – експеримент, лінії – апроксимація</a:t>
            </a:r>
            <a:br>
              <a:rPr lang="uk-UA" dirty="0"/>
            </a:br>
            <a:endParaRPr lang="uk-UA" dirty="0"/>
          </a:p>
        </p:txBody>
      </p:sp>
      <p:sp>
        <p:nvSpPr>
          <p:cNvPr id="4" name="Місце для номера слайда 3">
            <a:extLst>
              <a:ext uri="{FF2B5EF4-FFF2-40B4-BE49-F238E27FC236}">
                <a16:creationId xmlns:a16="http://schemas.microsoft.com/office/drawing/2014/main" id="{129BB85C-8F3E-490D-9D7E-5B20130A34C4}"/>
              </a:ext>
            </a:extLst>
          </p:cNvPr>
          <p:cNvSpPr>
            <a:spLocks noGrp="1"/>
          </p:cNvSpPr>
          <p:nvPr>
            <p:ph type="sldNum" sz="quarter" idx="12"/>
          </p:nvPr>
        </p:nvSpPr>
        <p:spPr/>
        <p:txBody>
          <a:bodyPr/>
          <a:lstStyle/>
          <a:p>
            <a:fld id="{2DEF183E-DF0F-408E-9CD3-E39B7BA2EB62}" type="slidenum">
              <a:rPr lang="en-US" smtClean="0"/>
              <a:pPr/>
              <a:t>4</a:t>
            </a:fld>
            <a:endParaRPr lang="en-US" dirty="0"/>
          </a:p>
        </p:txBody>
      </p:sp>
      <p:pic>
        <p:nvPicPr>
          <p:cNvPr id="7" name="Рисунок 6">
            <a:extLst>
              <a:ext uri="{FF2B5EF4-FFF2-40B4-BE49-F238E27FC236}">
                <a16:creationId xmlns:a16="http://schemas.microsoft.com/office/drawing/2014/main" id="{6A56FB4F-C58A-4435-A502-4005D61C8474}"/>
              </a:ext>
            </a:extLst>
          </p:cNvPr>
          <p:cNvPicPr>
            <a:picLocks noChangeAspect="1"/>
          </p:cNvPicPr>
          <p:nvPr/>
        </p:nvPicPr>
        <p:blipFill>
          <a:blip r:embed="rId3"/>
          <a:stretch>
            <a:fillRect/>
          </a:stretch>
        </p:blipFill>
        <p:spPr>
          <a:xfrm>
            <a:off x="342900" y="1143000"/>
            <a:ext cx="4000500" cy="3048000"/>
          </a:xfrm>
          <a:prstGeom prst="rect">
            <a:avLst/>
          </a:prstGeom>
        </p:spPr>
      </p:pic>
      <p:pic>
        <p:nvPicPr>
          <p:cNvPr id="8" name="Рисунок 7">
            <a:extLst>
              <a:ext uri="{FF2B5EF4-FFF2-40B4-BE49-F238E27FC236}">
                <a16:creationId xmlns:a16="http://schemas.microsoft.com/office/drawing/2014/main" id="{FBF9DC4E-AF46-4823-9F6A-09CC4FA5E273}"/>
              </a:ext>
            </a:extLst>
          </p:cNvPr>
          <p:cNvPicPr>
            <a:picLocks noChangeAspect="1"/>
          </p:cNvPicPr>
          <p:nvPr/>
        </p:nvPicPr>
        <p:blipFill>
          <a:blip r:embed="rId4"/>
          <a:stretch>
            <a:fillRect/>
          </a:stretch>
        </p:blipFill>
        <p:spPr>
          <a:xfrm>
            <a:off x="4457700" y="1076325"/>
            <a:ext cx="4000500" cy="3038475"/>
          </a:xfrm>
          <a:prstGeom prst="rect">
            <a:avLst/>
          </a:prstGeom>
        </p:spPr>
      </p:pic>
    </p:spTree>
    <p:extLst>
      <p:ext uri="{BB962C8B-B14F-4D97-AF65-F5344CB8AC3E}">
        <p14:creationId xmlns:p14="http://schemas.microsoft.com/office/powerpoint/2010/main" val="101429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a:extLst>
              <a:ext uri="{FF2B5EF4-FFF2-40B4-BE49-F238E27FC236}">
                <a16:creationId xmlns:a16="http://schemas.microsoft.com/office/drawing/2014/main" id="{F397DB23-DA26-4846-B986-48517F47297C}"/>
              </a:ext>
            </a:extLst>
          </p:cNvPr>
          <p:cNvSpPr>
            <a:spLocks noGrp="1"/>
          </p:cNvSpPr>
          <p:nvPr>
            <p:ph idx="1"/>
          </p:nvPr>
        </p:nvSpPr>
        <p:spPr>
          <a:xfrm>
            <a:off x="628650" y="2895599"/>
            <a:ext cx="7886700" cy="685801"/>
          </a:xfrm>
        </p:spPr>
        <p:txBody>
          <a:bodyPr/>
          <a:lstStyle/>
          <a:p>
            <a:pPr marL="0" indent="0" algn="ctr">
              <a:buNone/>
            </a:pPr>
            <a:r>
              <a:rPr lang="uk-UA" dirty="0"/>
              <a:t>Рис 5. – Еквівалентна схеми освітленого (ліворуч) та неосвітленого (праворуч) фотоперетворювача </a:t>
            </a:r>
            <a:r>
              <a:rPr lang="uk-UA" dirty="0" err="1"/>
              <a:t>CuS</a:t>
            </a:r>
            <a:r>
              <a:rPr lang="uk-UA" baseline="-25000" dirty="0" err="1"/>
              <a:t>1.8</a:t>
            </a:r>
            <a:r>
              <a:rPr lang="uk-UA" dirty="0"/>
              <a:t>–</a:t>
            </a:r>
            <a:r>
              <a:rPr lang="uk-UA" dirty="0" err="1"/>
              <a:t>CdSe</a:t>
            </a:r>
            <a:r>
              <a:rPr lang="uk-UA" dirty="0"/>
              <a:t>.</a:t>
            </a:r>
          </a:p>
        </p:txBody>
      </p:sp>
      <p:sp>
        <p:nvSpPr>
          <p:cNvPr id="4" name="Місце для номера слайда 3">
            <a:extLst>
              <a:ext uri="{FF2B5EF4-FFF2-40B4-BE49-F238E27FC236}">
                <a16:creationId xmlns:a16="http://schemas.microsoft.com/office/drawing/2014/main" id="{4ED98E34-BFF3-4937-9F4A-E907D4D64D0C}"/>
              </a:ext>
            </a:extLst>
          </p:cNvPr>
          <p:cNvSpPr>
            <a:spLocks noGrp="1"/>
          </p:cNvSpPr>
          <p:nvPr>
            <p:ph type="sldNum" sz="quarter" idx="12"/>
          </p:nvPr>
        </p:nvSpPr>
        <p:spPr/>
        <p:txBody>
          <a:bodyPr/>
          <a:lstStyle/>
          <a:p>
            <a:fld id="{2DEF183E-DF0F-408E-9CD3-E39B7BA2EB62}" type="slidenum">
              <a:rPr lang="en-US" smtClean="0"/>
              <a:pPr/>
              <a:t>5</a:t>
            </a:fld>
            <a:endParaRPr lang="en-US" dirty="0"/>
          </a:p>
        </p:txBody>
      </p:sp>
      <p:pic>
        <p:nvPicPr>
          <p:cNvPr id="5" name="Рисунок 4">
            <a:extLst>
              <a:ext uri="{FF2B5EF4-FFF2-40B4-BE49-F238E27FC236}">
                <a16:creationId xmlns:a16="http://schemas.microsoft.com/office/drawing/2014/main" id="{0204D2CE-B806-457B-8E60-805E9E94DF3F}"/>
              </a:ext>
            </a:extLst>
          </p:cNvPr>
          <p:cNvPicPr>
            <a:picLocks noChangeAspect="1"/>
          </p:cNvPicPr>
          <p:nvPr/>
        </p:nvPicPr>
        <p:blipFill>
          <a:blip r:embed="rId3"/>
          <a:stretch>
            <a:fillRect/>
          </a:stretch>
        </p:blipFill>
        <p:spPr>
          <a:xfrm>
            <a:off x="475671" y="549006"/>
            <a:ext cx="8192658" cy="2194462"/>
          </a:xfrm>
          <a:prstGeom prst="rect">
            <a:avLst/>
          </a:prstGeom>
        </p:spPr>
      </p:pic>
      <p:pic>
        <p:nvPicPr>
          <p:cNvPr id="2050" name="Picture 2">
            <a:extLst>
              <a:ext uri="{FF2B5EF4-FFF2-40B4-BE49-F238E27FC236}">
                <a16:creationId xmlns:a16="http://schemas.microsoft.com/office/drawing/2014/main" id="{D734147A-E468-419E-ACFF-90B4E17A22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166" y="3519218"/>
            <a:ext cx="7444184" cy="2805382"/>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кутник 5">
            <a:extLst>
              <a:ext uri="{FF2B5EF4-FFF2-40B4-BE49-F238E27FC236}">
                <a16:creationId xmlns:a16="http://schemas.microsoft.com/office/drawing/2014/main" id="{EF84FA88-45FD-4857-9580-808B6C686C36}"/>
              </a:ext>
            </a:extLst>
          </p:cNvPr>
          <p:cNvSpPr/>
          <p:nvPr/>
        </p:nvSpPr>
        <p:spPr>
          <a:xfrm>
            <a:off x="8515350" y="4460557"/>
            <a:ext cx="351378" cy="492443"/>
          </a:xfrm>
          <a:prstGeom prst="rect">
            <a:avLst/>
          </a:prstGeom>
        </p:spPr>
        <p:txBody>
          <a:bodyPr wrap="square">
            <a:spAutoFit/>
          </a:bodyPr>
          <a:lstStyle/>
          <a:p>
            <a:r>
              <a:rPr lang="uk-UA" sz="2600" dirty="0"/>
              <a:t>+</a:t>
            </a:r>
          </a:p>
        </p:txBody>
      </p:sp>
      <p:sp>
        <p:nvSpPr>
          <p:cNvPr id="7" name="Прямокутник 6">
            <a:extLst>
              <a:ext uri="{FF2B5EF4-FFF2-40B4-BE49-F238E27FC236}">
                <a16:creationId xmlns:a16="http://schemas.microsoft.com/office/drawing/2014/main" id="{77A5F2C7-D811-48BB-BA72-9EB8A16C3190}"/>
              </a:ext>
            </a:extLst>
          </p:cNvPr>
          <p:cNvSpPr/>
          <p:nvPr/>
        </p:nvSpPr>
        <p:spPr>
          <a:xfrm>
            <a:off x="8350724" y="5181600"/>
            <a:ext cx="351378" cy="492443"/>
          </a:xfrm>
          <a:prstGeom prst="rect">
            <a:avLst/>
          </a:prstGeom>
        </p:spPr>
        <p:txBody>
          <a:bodyPr wrap="none">
            <a:spAutoFit/>
          </a:bodyPr>
          <a:lstStyle/>
          <a:p>
            <a:r>
              <a:rPr lang="uk-UA" sz="2600" dirty="0"/>
              <a:t>+</a:t>
            </a:r>
          </a:p>
        </p:txBody>
      </p:sp>
      <p:sp>
        <p:nvSpPr>
          <p:cNvPr id="9" name="Прямокутник 8">
            <a:extLst>
              <a:ext uri="{FF2B5EF4-FFF2-40B4-BE49-F238E27FC236}">
                <a16:creationId xmlns:a16="http://schemas.microsoft.com/office/drawing/2014/main" id="{E99B6E9E-591F-4009-828A-248E90C327BF}"/>
              </a:ext>
            </a:extLst>
          </p:cNvPr>
          <p:cNvSpPr/>
          <p:nvPr/>
        </p:nvSpPr>
        <p:spPr>
          <a:xfrm>
            <a:off x="6019800" y="3810000"/>
            <a:ext cx="351378" cy="492443"/>
          </a:xfrm>
          <a:prstGeom prst="rect">
            <a:avLst/>
          </a:prstGeom>
        </p:spPr>
        <p:txBody>
          <a:bodyPr wrap="square">
            <a:spAutoFit/>
          </a:bodyPr>
          <a:lstStyle/>
          <a:p>
            <a:r>
              <a:rPr lang="uk-UA" sz="2600" dirty="0"/>
              <a:t>—</a:t>
            </a:r>
          </a:p>
        </p:txBody>
      </p:sp>
    </p:spTree>
    <p:extLst>
      <p:ext uri="{BB962C8B-B14F-4D97-AF65-F5344CB8AC3E}">
        <p14:creationId xmlns:p14="http://schemas.microsoft.com/office/powerpoint/2010/main" val="389078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08FD1095-E1AB-44C5-98EF-CD89EFC2A904}"/>
              </a:ext>
            </a:extLst>
          </p:cNvPr>
          <p:cNvSpPr>
            <a:spLocks noGrp="1"/>
          </p:cNvSpPr>
          <p:nvPr>
            <p:ph type="sldNum" sz="quarter" idx="12"/>
          </p:nvPr>
        </p:nvSpPr>
        <p:spPr/>
        <p:txBody>
          <a:bodyPr/>
          <a:lstStyle/>
          <a:p>
            <a:fld id="{2DEF183E-DF0F-408E-9CD3-E39B7BA2EB62}" type="slidenum">
              <a:rPr lang="en-US" smtClean="0"/>
              <a:pPr/>
              <a:t>6</a:t>
            </a:fld>
            <a:endParaRPr lang="en-US" dirty="0"/>
          </a:p>
        </p:txBody>
      </p:sp>
      <p:pic>
        <p:nvPicPr>
          <p:cNvPr id="3074" name="Picture 2">
            <a:extLst>
              <a:ext uri="{FF2B5EF4-FFF2-40B4-BE49-F238E27FC236}">
                <a16:creationId xmlns:a16="http://schemas.microsoft.com/office/drawing/2014/main" id="{E55B9BA4-F64B-4B19-8C0B-B0D37964E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14400"/>
            <a:ext cx="4724400" cy="354311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EEA76A4-0536-47B1-A7E8-B1771CFE1B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1" y="914400"/>
            <a:ext cx="4376795" cy="3543111"/>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кутник 4">
            <a:extLst>
              <a:ext uri="{FF2B5EF4-FFF2-40B4-BE49-F238E27FC236}">
                <a16:creationId xmlns:a16="http://schemas.microsoft.com/office/drawing/2014/main" id="{9A4C6290-DB9F-45E2-9E63-0CD5065857E3}"/>
              </a:ext>
            </a:extLst>
          </p:cNvPr>
          <p:cNvSpPr/>
          <p:nvPr/>
        </p:nvSpPr>
        <p:spPr>
          <a:xfrm>
            <a:off x="1866900" y="4724400"/>
            <a:ext cx="5410199" cy="830997"/>
          </a:xfrm>
          <a:prstGeom prst="rect">
            <a:avLst/>
          </a:prstGeom>
        </p:spPr>
        <p:txBody>
          <a:bodyPr wrap="square">
            <a:spAutoFit/>
          </a:bodyPr>
          <a:lstStyle/>
          <a:p>
            <a:pPr algn="ctr"/>
            <a:r>
              <a:rPr lang="uk-UA" sz="2400" dirty="0"/>
              <a:t>Рис 6. – Відносна середньоквадратична похибка для різних груп методів</a:t>
            </a:r>
          </a:p>
        </p:txBody>
      </p:sp>
    </p:spTree>
    <p:extLst>
      <p:ext uri="{BB962C8B-B14F-4D97-AF65-F5344CB8AC3E}">
        <p14:creationId xmlns:p14="http://schemas.microsoft.com/office/powerpoint/2010/main" val="62364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088667EC-22E3-40C2-864B-A57FA8E41E03}"/>
              </a:ext>
            </a:extLst>
          </p:cNvPr>
          <p:cNvSpPr>
            <a:spLocks noGrp="1"/>
          </p:cNvSpPr>
          <p:nvPr>
            <p:ph type="sldNum" sz="quarter" idx="12"/>
          </p:nvPr>
        </p:nvSpPr>
        <p:spPr/>
        <p:txBody>
          <a:bodyPr/>
          <a:lstStyle/>
          <a:p>
            <a:fld id="{2DEF183E-DF0F-408E-9CD3-E39B7BA2EB62}" type="slidenum">
              <a:rPr lang="en-US" smtClean="0"/>
              <a:pPr/>
              <a:t>7</a:t>
            </a:fld>
            <a:endParaRPr lang="en-US" dirty="0"/>
          </a:p>
        </p:txBody>
      </p:sp>
      <p:pic>
        <p:nvPicPr>
          <p:cNvPr id="5" name="Рисунок 4">
            <a:extLst>
              <a:ext uri="{FF2B5EF4-FFF2-40B4-BE49-F238E27FC236}">
                <a16:creationId xmlns:a16="http://schemas.microsoft.com/office/drawing/2014/main" id="{46DE8517-7841-4871-88DF-94B5D87B22C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486693" y="533400"/>
            <a:ext cx="6170613" cy="4455795"/>
          </a:xfrm>
          <a:prstGeom prst="rect">
            <a:avLst/>
          </a:prstGeom>
        </p:spPr>
      </p:pic>
      <p:sp>
        <p:nvSpPr>
          <p:cNvPr id="6" name="Прямокутник 5">
            <a:extLst>
              <a:ext uri="{FF2B5EF4-FFF2-40B4-BE49-F238E27FC236}">
                <a16:creationId xmlns:a16="http://schemas.microsoft.com/office/drawing/2014/main" id="{33DC9D97-8A34-492B-96E4-22FB6D46258B}"/>
              </a:ext>
            </a:extLst>
          </p:cNvPr>
          <p:cNvSpPr/>
          <p:nvPr/>
        </p:nvSpPr>
        <p:spPr>
          <a:xfrm>
            <a:off x="628650" y="5235714"/>
            <a:ext cx="7886700" cy="1200329"/>
          </a:xfrm>
          <a:prstGeom prst="rect">
            <a:avLst/>
          </a:prstGeom>
        </p:spPr>
        <p:txBody>
          <a:bodyPr wrap="square">
            <a:spAutoFit/>
          </a:bodyPr>
          <a:lstStyle/>
          <a:p>
            <a:pPr algn="ctr"/>
            <a:r>
              <a:rPr lang="uk-UA" sz="2400" dirty="0">
                <a:latin typeface="Times New Roman" panose="02020603050405020304" pitchFamily="18" charset="0"/>
                <a:ea typeface="Calibri" panose="020F0502020204030204" pitchFamily="34" charset="0"/>
              </a:rPr>
              <a:t>Рис. 7.</a:t>
            </a:r>
            <a:r>
              <a:rPr lang="en-GB" sz="2400" dirty="0">
                <a:latin typeface="Times New Roman" panose="02020603050405020304" pitchFamily="18" charset="0"/>
                <a:ea typeface="Calibri" panose="020F0502020204030204" pitchFamily="34" charset="0"/>
              </a:rPr>
              <a:t> —</a:t>
            </a:r>
            <a:r>
              <a:rPr lang="uk-UA" sz="2400" dirty="0">
                <a:latin typeface="Times New Roman" panose="02020603050405020304" pitchFamily="18" charset="0"/>
                <a:ea typeface="Calibri" panose="020F0502020204030204" pitchFamily="34" charset="0"/>
              </a:rPr>
              <a:t> Температурні залежності максимальної вихідної потужності структури </a:t>
            </a:r>
            <a:r>
              <a:rPr lang="uk-UA" sz="2400" dirty="0" err="1">
                <a:latin typeface="Times New Roman" panose="02020603050405020304" pitchFamily="18" charset="0"/>
                <a:ea typeface="Calibri" panose="020F0502020204030204" pitchFamily="34" charset="0"/>
              </a:rPr>
              <a:t>CuS</a:t>
            </a:r>
            <a:r>
              <a:rPr lang="en-GB" sz="2400" baseline="-25000" dirty="0">
                <a:latin typeface="Times New Roman" panose="02020603050405020304" pitchFamily="18" charset="0"/>
                <a:ea typeface="Calibri" panose="020F0502020204030204" pitchFamily="34" charset="0"/>
              </a:rPr>
              <a:t> </a:t>
            </a:r>
            <a:r>
              <a:rPr lang="uk-UA" sz="2400" dirty="0">
                <a:latin typeface="Times New Roman" panose="02020603050405020304" pitchFamily="18" charset="0"/>
                <a:ea typeface="Calibri" panose="020F0502020204030204" pitchFamily="34" charset="0"/>
              </a:rPr>
              <a:t>–</a:t>
            </a:r>
            <a:r>
              <a:rPr lang="en-GB" sz="2400" dirty="0">
                <a:latin typeface="Times New Roman" panose="02020603050405020304" pitchFamily="18" charset="0"/>
                <a:ea typeface="Calibri" panose="020F0502020204030204" pitchFamily="34" charset="0"/>
              </a:rPr>
              <a:t> </a:t>
            </a:r>
            <a:r>
              <a:rPr lang="uk-UA" sz="2400" dirty="0" err="1">
                <a:latin typeface="Times New Roman" panose="02020603050405020304" pitchFamily="18" charset="0"/>
                <a:ea typeface="Calibri" panose="020F0502020204030204" pitchFamily="34" charset="0"/>
              </a:rPr>
              <a:t>CdSe</a:t>
            </a:r>
            <a:r>
              <a:rPr lang="uk-UA" sz="2400" dirty="0">
                <a:latin typeface="Times New Roman" panose="02020603050405020304" pitchFamily="18" charset="0"/>
                <a:ea typeface="Calibri" panose="020F0502020204030204" pitchFamily="34" charset="0"/>
              </a:rPr>
              <a:t> при різних рівнях освітлення. </a:t>
            </a:r>
            <a:endParaRPr lang="uk-UA" sz="2400" dirty="0"/>
          </a:p>
        </p:txBody>
      </p:sp>
    </p:spTree>
    <p:extLst>
      <p:ext uri="{BB962C8B-B14F-4D97-AF65-F5344CB8AC3E}">
        <p14:creationId xmlns:p14="http://schemas.microsoft.com/office/powerpoint/2010/main" val="1792155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22C86045-F5CD-4134-BA92-96811EAE4551}"/>
              </a:ext>
            </a:extLst>
          </p:cNvPr>
          <p:cNvSpPr>
            <a:spLocks noGrp="1"/>
          </p:cNvSpPr>
          <p:nvPr>
            <p:ph type="sldNum" sz="quarter" idx="12"/>
          </p:nvPr>
        </p:nvSpPr>
        <p:spPr/>
        <p:txBody>
          <a:bodyPr/>
          <a:lstStyle/>
          <a:p>
            <a:fld id="{2DEF183E-DF0F-408E-9CD3-E39B7BA2EB62}" type="slidenum">
              <a:rPr lang="en-US" smtClean="0"/>
              <a:pPr/>
              <a:t>8</a:t>
            </a:fld>
            <a:endParaRPr lang="en-US" dirty="0"/>
          </a:p>
        </p:txBody>
      </p:sp>
      <p:pic>
        <p:nvPicPr>
          <p:cNvPr id="5" name="Рисунок 4">
            <a:extLst>
              <a:ext uri="{FF2B5EF4-FFF2-40B4-BE49-F238E27FC236}">
                <a16:creationId xmlns:a16="http://schemas.microsoft.com/office/drawing/2014/main" id="{D392AC5E-FFBF-411B-B1D1-4D5422D145D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093039" y="609600"/>
            <a:ext cx="4957922" cy="4417357"/>
          </a:xfrm>
          <a:prstGeom prst="rect">
            <a:avLst/>
          </a:prstGeom>
        </p:spPr>
      </p:pic>
      <p:sp>
        <p:nvSpPr>
          <p:cNvPr id="6" name="Прямокутник 5">
            <a:extLst>
              <a:ext uri="{FF2B5EF4-FFF2-40B4-BE49-F238E27FC236}">
                <a16:creationId xmlns:a16="http://schemas.microsoft.com/office/drawing/2014/main" id="{FF05495C-4BFE-402E-BE59-CCDFD3579F34}"/>
              </a:ext>
            </a:extLst>
          </p:cNvPr>
          <p:cNvSpPr/>
          <p:nvPr/>
        </p:nvSpPr>
        <p:spPr>
          <a:xfrm>
            <a:off x="149732" y="5334000"/>
            <a:ext cx="9169021" cy="830997"/>
          </a:xfrm>
          <a:prstGeom prst="rect">
            <a:avLst/>
          </a:prstGeom>
        </p:spPr>
        <p:txBody>
          <a:bodyPr wrap="square">
            <a:spAutoFit/>
          </a:bodyPr>
          <a:lstStyle/>
          <a:p>
            <a:pPr algn="ctr"/>
            <a:r>
              <a:rPr lang="ru-RU" sz="2400" dirty="0">
                <a:latin typeface="Times New Roman" panose="02020603050405020304" pitchFamily="18" charset="0"/>
                <a:cs typeface="Times New Roman" panose="02020603050405020304" pitchFamily="18" charset="0"/>
              </a:rPr>
              <a:t>Рис. 8 — </a:t>
            </a:r>
            <a:r>
              <a:rPr lang="ru-RU" sz="2400" dirty="0" err="1">
                <a:latin typeface="Times New Roman" panose="02020603050405020304" pitchFamily="18" charset="0"/>
                <a:cs typeface="Times New Roman" panose="02020603050405020304" pitchFamily="18" charset="0"/>
              </a:rPr>
              <a:t>Потужність</a:t>
            </a:r>
            <a:r>
              <a:rPr lang="ru-RU" sz="2400" dirty="0">
                <a:latin typeface="Times New Roman" panose="02020603050405020304" pitchFamily="18" charset="0"/>
                <a:cs typeface="Times New Roman" panose="02020603050405020304" pitchFamily="18" charset="0"/>
              </a:rPr>
              <a:t> і фактор </a:t>
            </a:r>
            <a:r>
              <a:rPr lang="ru-RU" sz="2400" dirty="0" err="1">
                <a:latin typeface="Times New Roman" panose="02020603050405020304" pitchFamily="18" charset="0"/>
                <a:cs typeface="Times New Roman" panose="02020603050405020304" pitchFamily="18" charset="0"/>
              </a:rPr>
              <a:t>заповнення</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нормовані</a:t>
            </a:r>
            <a:r>
              <a:rPr lang="ru-RU" sz="2400" dirty="0">
                <a:latin typeface="Times New Roman" panose="02020603050405020304" pitchFamily="18" charset="0"/>
                <a:cs typeface="Times New Roman" panose="02020603050405020304" pitchFamily="18" charset="0"/>
              </a:rPr>
              <a:t> до </a:t>
            </a:r>
            <a:r>
              <a:rPr lang="ru-RU" sz="2400" dirty="0" err="1">
                <a:latin typeface="Times New Roman" panose="02020603050405020304" pitchFamily="18" charset="0"/>
                <a:cs typeface="Times New Roman" panose="02020603050405020304" pitchFamily="18" charset="0"/>
              </a:rPr>
              <a:t>інтенсивності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освітлення</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20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08" y="0"/>
            <a:ext cx="8229600" cy="838200"/>
          </a:xfrm>
        </p:spPr>
        <p:txBody>
          <a:bodyPr/>
          <a:lstStyle/>
          <a:p>
            <a:pPr algn="ctr"/>
            <a:r>
              <a:rPr lang="uk-UA" dirty="0"/>
              <a:t>Результати та висновки</a:t>
            </a:r>
            <a:endParaRPr lang="en-US" dirty="0"/>
          </a:p>
        </p:txBody>
      </p:sp>
      <p:sp>
        <p:nvSpPr>
          <p:cNvPr id="5" name="Rectangle 4"/>
          <p:cNvSpPr/>
          <p:nvPr/>
        </p:nvSpPr>
        <p:spPr>
          <a:xfrm>
            <a:off x="304800" y="914400"/>
            <a:ext cx="8493457" cy="5016758"/>
          </a:xfrm>
          <a:prstGeom prst="rect">
            <a:avLst/>
          </a:prstGeom>
        </p:spPr>
        <p:txBody>
          <a:bodyPr wrap="square">
            <a:spAutoFit/>
          </a:bodyPr>
          <a:lstStyle/>
          <a:p>
            <a:pPr algn="just"/>
            <a:r>
              <a:rPr lang="uk-UA" sz="2000" dirty="0"/>
              <a:t>1. Шляхом застосування 14 </a:t>
            </a:r>
            <a:r>
              <a:rPr lang="uk-UA" sz="2000" dirty="0" err="1"/>
              <a:t>метаеврістичних</a:t>
            </a:r>
            <a:r>
              <a:rPr lang="uk-UA" sz="2000" dirty="0"/>
              <a:t> методів апроксимації вольт-амперних характеристик відповідно до </a:t>
            </a:r>
            <a:r>
              <a:rPr lang="uk-UA" sz="2000" dirty="0" err="1"/>
              <a:t>дводіодної</a:t>
            </a:r>
            <a:r>
              <a:rPr lang="uk-UA" sz="2000" dirty="0"/>
              <a:t> моделі (із зустрічним ввімкненими діодами) встановлено, що найбільш придатним для вирішення подібної задачі є </a:t>
            </a:r>
            <a:r>
              <a:rPr lang="en-GB" sz="2000" dirty="0" err="1"/>
              <a:t>EBLSHADE</a:t>
            </a:r>
            <a:r>
              <a:rPr lang="en-GB" sz="2000" dirty="0"/>
              <a:t>.</a:t>
            </a:r>
            <a:endParaRPr lang="uk-UA" sz="2000" dirty="0"/>
          </a:p>
          <a:p>
            <a:pPr algn="just"/>
            <a:endParaRPr lang="uk-UA" sz="2000" dirty="0"/>
          </a:p>
          <a:p>
            <a:pPr algn="just"/>
            <a:r>
              <a:rPr lang="uk-UA" sz="2000" dirty="0"/>
              <a:t>2. Встановлено, що ефективність фотоелектричного перетворення </a:t>
            </a:r>
            <a:r>
              <a:rPr lang="uk-UA" sz="2000" dirty="0" err="1"/>
              <a:t>тонкоплівкових</a:t>
            </a:r>
            <a:r>
              <a:rPr lang="uk-UA" sz="2000" dirty="0"/>
              <a:t> фотоприймачів ультрафіолетового випромінювання </a:t>
            </a:r>
            <a:r>
              <a:rPr lang="uk-UA" sz="2000" dirty="0" err="1"/>
              <a:t>CuS-CdSe</a:t>
            </a:r>
            <a:r>
              <a:rPr lang="uk-UA" sz="2000" dirty="0"/>
              <a:t> немонотонно залежить від температури. З підвищенням рівня освітлення ефективність зменшується, а максимум температурної залежності зміщується в бік більших температур.</a:t>
            </a:r>
          </a:p>
          <a:p>
            <a:pPr algn="just"/>
            <a:endParaRPr lang="uk-UA" sz="2000" dirty="0"/>
          </a:p>
          <a:p>
            <a:pPr algn="just"/>
            <a:r>
              <a:rPr lang="uk-UA" sz="2000" dirty="0"/>
              <a:t>3. З’ясовано, що при збільшенні рівня освітленості в структурах </a:t>
            </a:r>
            <a:r>
              <a:rPr lang="uk-UA" sz="2000" dirty="0" err="1"/>
              <a:t>CuS-CdSe</a:t>
            </a:r>
            <a:r>
              <a:rPr lang="uk-UA" sz="2000" dirty="0"/>
              <a:t> суттєво послаблюються тунельні процеси перенесення заряду, зменшується активаційна енергія процесів, пов’язаних з накопиченням заряду на внутрішній границях розділу і залишається незмінною активаційна енергія </a:t>
            </a:r>
            <a:r>
              <a:rPr lang="uk-UA" sz="2000" dirty="0" err="1"/>
              <a:t>термостимульованих</a:t>
            </a:r>
            <a:r>
              <a:rPr lang="uk-UA" sz="2000" dirty="0"/>
              <a:t> процесів.</a:t>
            </a:r>
          </a:p>
        </p:txBody>
      </p:sp>
      <p:sp>
        <p:nvSpPr>
          <p:cNvPr id="3" name="Місце для номера слайда 2">
            <a:extLst>
              <a:ext uri="{FF2B5EF4-FFF2-40B4-BE49-F238E27FC236}">
                <a16:creationId xmlns:a16="http://schemas.microsoft.com/office/drawing/2014/main" id="{0EF2E9E2-66CE-4B9B-9AB7-2730B4CB82B3}"/>
              </a:ext>
            </a:extLst>
          </p:cNvPr>
          <p:cNvSpPr>
            <a:spLocks noGrp="1"/>
          </p:cNvSpPr>
          <p:nvPr>
            <p:ph type="sldNum" sz="quarter" idx="12"/>
          </p:nvPr>
        </p:nvSpPr>
        <p:spPr/>
        <p:txBody>
          <a:bodyPr/>
          <a:lstStyle/>
          <a:p>
            <a:fld id="{2DEF183E-DF0F-408E-9CD3-E39B7BA2EB62}" type="slidenum">
              <a:rPr lang="en-US" smtClean="0"/>
              <a:pPr/>
              <a:t>9</a:t>
            </a:fld>
            <a:endParaRPr lang="en-US" dirty="0"/>
          </a:p>
        </p:txBody>
      </p:sp>
    </p:spTree>
    <p:extLst>
      <p:ext uri="{BB962C8B-B14F-4D97-AF65-F5344CB8AC3E}">
        <p14:creationId xmlns:p14="http://schemas.microsoft.com/office/powerpoint/2010/main" val="3385954573"/>
      </p:ext>
    </p:extLst>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2974</TotalTime>
  <Words>701</Words>
  <Application>Microsoft Office PowerPoint</Application>
  <PresentationFormat>Екран (4:3)</PresentationFormat>
  <Paragraphs>51</Paragraphs>
  <Slides>9</Slides>
  <Notes>8</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9</vt:i4>
      </vt:variant>
    </vt:vector>
  </HeadingPairs>
  <TitlesOfParts>
    <vt:vector size="15" baseType="lpstr">
      <vt:lpstr>Arial</vt:lpstr>
      <vt:lpstr>Calibri</vt:lpstr>
      <vt:lpstr>Calibri Light</vt:lpstr>
      <vt:lpstr>Times New Roman</vt:lpstr>
      <vt:lpstr>Trebuchet MS</vt:lpstr>
      <vt:lpstr>Тема Office</vt:lpstr>
      <vt:lpstr>Презентація PowerPoint</vt:lpstr>
      <vt:lpstr>Презентація PowerPoint</vt:lpstr>
      <vt:lpstr>Презентація PowerPoint</vt:lpstr>
      <vt:lpstr>Рис 4. – ВАХ структури CuS  –CdSe, отримані при різних температурах та рівнях освітлення. Температура, К: 295 (а),  300 (б). I LED, мА: 50 (1), 100 (2), 150 (3), 200 (4), 250 (5). Точки – експеримент, лінії – апроксимація </vt:lpstr>
      <vt:lpstr>Презентація PowerPoint</vt:lpstr>
      <vt:lpstr>Презентація PowerPoint</vt:lpstr>
      <vt:lpstr>Презентація PowerPoint</vt:lpstr>
      <vt:lpstr>Презентація PowerPoint</vt:lpstr>
      <vt:lpstr>Результати та висновки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Електроіндукована орієнтаційна нестійкість у планарній нематичній флексоелектричній комірці з рухомою легкою віссю</dc:title>
  <dc:creator>Ivan</dc:creator>
  <cp:lastModifiedBy>Dima</cp:lastModifiedBy>
  <cp:revision>151</cp:revision>
  <cp:lastPrinted>2019-05-05T19:41:32Z</cp:lastPrinted>
  <dcterms:created xsi:type="dcterms:W3CDTF">2019-04-18T18:44:06Z</dcterms:created>
  <dcterms:modified xsi:type="dcterms:W3CDTF">2021-05-14T22:12:57Z</dcterms:modified>
</cp:coreProperties>
</file>