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2" r:id="rId1"/>
  </p:sldMasterIdLst>
  <p:notesMasterIdLst>
    <p:notesMasterId r:id="rId17"/>
  </p:notesMasterIdLst>
  <p:handoutMasterIdLst>
    <p:handoutMasterId r:id="rId18"/>
  </p:handoutMasterIdLst>
  <p:sldIdLst>
    <p:sldId id="270" r:id="rId2"/>
    <p:sldId id="292" r:id="rId3"/>
    <p:sldId id="286" r:id="rId4"/>
    <p:sldId id="277" r:id="rId5"/>
    <p:sldId id="278" r:id="rId6"/>
    <p:sldId id="285" r:id="rId7"/>
    <p:sldId id="279" r:id="rId8"/>
    <p:sldId id="280" r:id="rId9"/>
    <p:sldId id="287" r:id="rId10"/>
    <p:sldId id="282" r:id="rId11"/>
    <p:sldId id="283" r:id="rId12"/>
    <p:sldId id="290" r:id="rId13"/>
    <p:sldId id="288" r:id="rId14"/>
    <p:sldId id="291" r:id="rId15"/>
    <p:sldId id="269" r:id="rId16"/>
  </p:sldIdLst>
  <p:sldSz cx="9144000" cy="6858000" type="screen4x3"/>
  <p:notesSz cx="6881813" cy="10015538"/>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41" autoAdjust="0"/>
  </p:normalViewPr>
  <p:slideViewPr>
    <p:cSldViewPr>
      <p:cViewPr>
        <p:scale>
          <a:sx n="60" d="100"/>
          <a:sy n="60" d="100"/>
        </p:scale>
        <p:origin x="16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500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500063"/>
          </a:xfrm>
          <a:prstGeom prst="rect">
            <a:avLst/>
          </a:prstGeom>
        </p:spPr>
        <p:txBody>
          <a:bodyPr vert="horz" lIns="91440" tIns="45720" rIns="91440" bIns="45720" rtlCol="0"/>
          <a:lstStyle>
            <a:lvl1pPr algn="r">
              <a:defRPr sz="1200"/>
            </a:lvl1pPr>
          </a:lstStyle>
          <a:p>
            <a:fld id="{0C6A7604-B4F9-4744-8F74-1FA94E620EA1}" type="datetimeFigureOut">
              <a:rPr lang="en-US" smtClean="0"/>
              <a:t>5/15/2021</a:t>
            </a:fld>
            <a:endParaRPr lang="en-US"/>
          </a:p>
        </p:txBody>
      </p:sp>
      <p:sp>
        <p:nvSpPr>
          <p:cNvPr id="4" name="Footer Placeholder 3"/>
          <p:cNvSpPr>
            <a:spLocks noGrp="1"/>
          </p:cNvSpPr>
          <p:nvPr>
            <p:ph type="ftr" sz="quarter" idx="2"/>
          </p:nvPr>
        </p:nvSpPr>
        <p:spPr>
          <a:xfrm>
            <a:off x="0" y="9512300"/>
            <a:ext cx="2982913"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9512300"/>
            <a:ext cx="2982912" cy="501650"/>
          </a:xfrm>
          <a:prstGeom prst="rect">
            <a:avLst/>
          </a:prstGeom>
        </p:spPr>
        <p:txBody>
          <a:bodyPr vert="horz" lIns="91440" tIns="45720" rIns="91440" bIns="45720" rtlCol="0" anchor="b"/>
          <a:lstStyle>
            <a:lvl1pPr algn="r">
              <a:defRPr sz="1200"/>
            </a:lvl1pPr>
          </a:lstStyle>
          <a:p>
            <a:fld id="{4A8E9EAD-5DB0-41D8-ACC8-7C3C3659BEB2}" type="slidenum">
              <a:rPr lang="en-US" smtClean="0"/>
              <a:t>‹№›</a:t>
            </a:fld>
            <a:endParaRPr lang="en-US"/>
          </a:p>
        </p:txBody>
      </p:sp>
    </p:spTree>
    <p:extLst>
      <p:ext uri="{BB962C8B-B14F-4D97-AF65-F5344CB8AC3E}">
        <p14:creationId xmlns:p14="http://schemas.microsoft.com/office/powerpoint/2010/main" val="2250504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en-US"/>
          </a:p>
        </p:txBody>
      </p:sp>
      <p:sp>
        <p:nvSpPr>
          <p:cNvPr id="3" name="Date Placeholder 2"/>
          <p:cNvSpPr>
            <a:spLocks noGrp="1"/>
          </p:cNvSpPr>
          <p:nvPr>
            <p:ph type="dt" idx="1"/>
          </p:nvPr>
        </p:nvSpPr>
        <p:spPr>
          <a:xfrm>
            <a:off x="3898102" y="0"/>
            <a:ext cx="2982119" cy="500777"/>
          </a:xfrm>
          <a:prstGeom prst="rect">
            <a:avLst/>
          </a:prstGeom>
        </p:spPr>
        <p:txBody>
          <a:bodyPr vert="horz" lIns="96551" tIns="48276" rIns="96551" bIns="48276" rtlCol="0"/>
          <a:lstStyle>
            <a:lvl1pPr algn="r">
              <a:defRPr sz="1300"/>
            </a:lvl1pPr>
          </a:lstStyle>
          <a:p>
            <a:fld id="{F0935189-6689-45B6-9013-B772E0D95022}" type="datetimeFigureOut">
              <a:rPr lang="en-US" smtClean="0"/>
              <a:t>5/15/2021</a:t>
            </a:fld>
            <a:endParaRPr lang="en-US"/>
          </a:p>
        </p:txBody>
      </p:sp>
      <p:sp>
        <p:nvSpPr>
          <p:cNvPr id="4" name="Slide Image Placeholder 3"/>
          <p:cNvSpPr>
            <a:spLocks noGrp="1" noRot="1" noChangeAspect="1"/>
          </p:cNvSpPr>
          <p:nvPr>
            <p:ph type="sldImg" idx="2"/>
          </p:nvPr>
        </p:nvSpPr>
        <p:spPr>
          <a:xfrm>
            <a:off x="938213" y="750888"/>
            <a:ext cx="5006975" cy="3756025"/>
          </a:xfrm>
          <a:prstGeom prst="rect">
            <a:avLst/>
          </a:prstGeom>
          <a:noFill/>
          <a:ln w="12700">
            <a:solidFill>
              <a:prstClr val="black"/>
            </a:solidFill>
          </a:ln>
        </p:spPr>
        <p:txBody>
          <a:bodyPr vert="horz" lIns="96551" tIns="48276" rIns="96551" bIns="48276" rtlCol="0" anchor="ctr"/>
          <a:lstStyle/>
          <a:p>
            <a:endParaRPr lang="en-US"/>
          </a:p>
        </p:txBody>
      </p:sp>
      <p:sp>
        <p:nvSpPr>
          <p:cNvPr id="5" name="Notes Placeholder 4"/>
          <p:cNvSpPr>
            <a:spLocks noGrp="1"/>
          </p:cNvSpPr>
          <p:nvPr>
            <p:ph type="body" sz="quarter" idx="3"/>
          </p:nvPr>
        </p:nvSpPr>
        <p:spPr>
          <a:xfrm>
            <a:off x="688182" y="4757381"/>
            <a:ext cx="5505450" cy="4506992"/>
          </a:xfrm>
          <a:prstGeom prst="rect">
            <a:avLst/>
          </a:prstGeom>
        </p:spPr>
        <p:txBody>
          <a:bodyPr vert="horz" lIns="96551" tIns="48276" rIns="96551" bIns="482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3023"/>
            <a:ext cx="2982119" cy="500777"/>
          </a:xfrm>
          <a:prstGeom prst="rect">
            <a:avLst/>
          </a:prstGeom>
        </p:spPr>
        <p:txBody>
          <a:bodyPr vert="horz" lIns="96551" tIns="48276" rIns="96551" bIns="48276" rtlCol="0" anchor="b"/>
          <a:lstStyle>
            <a:lvl1pPr algn="l">
              <a:defRPr sz="1300"/>
            </a:lvl1pPr>
          </a:lstStyle>
          <a:p>
            <a:endParaRPr lang="en-US"/>
          </a:p>
        </p:txBody>
      </p:sp>
      <p:sp>
        <p:nvSpPr>
          <p:cNvPr id="7" name="Slide Number Placeholder 6"/>
          <p:cNvSpPr>
            <a:spLocks noGrp="1"/>
          </p:cNvSpPr>
          <p:nvPr>
            <p:ph type="sldNum" sz="quarter" idx="5"/>
          </p:nvPr>
        </p:nvSpPr>
        <p:spPr>
          <a:xfrm>
            <a:off x="3898102" y="9513023"/>
            <a:ext cx="2982119" cy="500777"/>
          </a:xfrm>
          <a:prstGeom prst="rect">
            <a:avLst/>
          </a:prstGeom>
        </p:spPr>
        <p:txBody>
          <a:bodyPr vert="horz" lIns="96551" tIns="48276" rIns="96551" bIns="48276" rtlCol="0" anchor="b"/>
          <a:lstStyle>
            <a:lvl1pPr algn="r">
              <a:defRPr sz="1300"/>
            </a:lvl1pPr>
          </a:lstStyle>
          <a:p>
            <a:fld id="{0E8F2E33-3781-4E96-A64C-E950E3673348}" type="slidenum">
              <a:rPr lang="en-US" smtClean="0"/>
              <a:t>‹№›</a:t>
            </a:fld>
            <a:endParaRPr lang="en-US"/>
          </a:p>
        </p:txBody>
      </p:sp>
    </p:spTree>
    <p:extLst>
      <p:ext uri="{BB962C8B-B14F-4D97-AF65-F5344CB8AC3E}">
        <p14:creationId xmlns:p14="http://schemas.microsoft.com/office/powerpoint/2010/main" val="3271104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Тема </a:t>
            </a:r>
            <a:r>
              <a:rPr lang="ru-RU" sz="1200" b="0" i="0" u="none" strike="noStrike" kern="1200" dirty="0" err="1">
                <a:solidFill>
                  <a:schemeClr val="tx1"/>
                </a:solidFill>
                <a:effectLst/>
                <a:latin typeface="+mn-lt"/>
                <a:ea typeface="+mn-ea"/>
                <a:cs typeface="+mn-cs"/>
              </a:rPr>
              <a:t>моєї</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доповіді</a:t>
            </a:r>
            <a:r>
              <a:rPr lang="ru-RU" sz="1200" b="0" i="0" u="none" strike="noStrike" kern="1200" dirty="0">
                <a:solidFill>
                  <a:schemeClr val="tx1"/>
                </a:solidFill>
                <a:effectLst/>
                <a:latin typeface="+mn-lt"/>
                <a:ea typeface="+mn-ea"/>
                <a:cs typeface="+mn-cs"/>
              </a:rPr>
              <a:t>: </a:t>
            </a:r>
            <a:r>
              <a:rPr lang="ru-RU" sz="1200" dirty="0" err="1"/>
              <a:t>Особливості</a:t>
            </a:r>
            <a:r>
              <a:rPr lang="ru-RU" sz="1200" dirty="0"/>
              <a:t> </a:t>
            </a:r>
            <a:r>
              <a:rPr lang="ru-RU" sz="1200" dirty="0" err="1"/>
              <a:t>функціонування</a:t>
            </a:r>
            <a:r>
              <a:rPr lang="ru-RU" sz="1200" dirty="0"/>
              <a:t> </a:t>
            </a:r>
            <a:r>
              <a:rPr lang="ru-RU" sz="1200" dirty="0" err="1"/>
              <a:t>тонкоплівкових</a:t>
            </a:r>
            <a:r>
              <a:rPr lang="ru-RU" sz="1200" dirty="0"/>
              <a:t> </a:t>
            </a:r>
            <a:r>
              <a:rPr lang="ru-RU" sz="1200" dirty="0" err="1"/>
              <a:t>фотоприймачів</a:t>
            </a:r>
            <a:r>
              <a:rPr lang="ru-RU" sz="1200" dirty="0"/>
              <a:t> </a:t>
            </a:r>
            <a:r>
              <a:rPr lang="ru-RU" sz="1200" dirty="0" err="1"/>
              <a:t>CuS-CdSe</a:t>
            </a:r>
            <a:r>
              <a:rPr lang="ru-RU" sz="1200" dirty="0"/>
              <a:t> в </a:t>
            </a:r>
            <a:r>
              <a:rPr lang="ru-RU" sz="1200" dirty="0" err="1"/>
              <a:t>залежності</a:t>
            </a:r>
            <a:r>
              <a:rPr lang="ru-RU" sz="1200" dirty="0"/>
              <a:t> </a:t>
            </a:r>
            <a:r>
              <a:rPr lang="ru-RU" sz="1200" dirty="0" err="1"/>
              <a:t>від</a:t>
            </a:r>
            <a:r>
              <a:rPr lang="ru-RU" sz="1200" dirty="0"/>
              <a:t> </a:t>
            </a:r>
            <a:r>
              <a:rPr lang="ru-RU" sz="1200" dirty="0" err="1"/>
              <a:t>рівня</a:t>
            </a:r>
            <a:r>
              <a:rPr lang="ru-RU" sz="1200" dirty="0"/>
              <a:t> </a:t>
            </a:r>
            <a:r>
              <a:rPr lang="ru-RU" sz="1200" dirty="0" err="1"/>
              <a:t>освітленості</a:t>
            </a:r>
            <a:r>
              <a:rPr lang="ru-RU" sz="1050" dirty="0">
                <a:latin typeface="Arial" pitchFamily="34" charset="0"/>
                <a:cs typeface="Arial" pitchFamily="34" charset="0"/>
              </a:rPr>
              <a:t> </a:t>
            </a:r>
            <a:endParaRPr lang="ru-RU"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Я </a:t>
            </a:r>
            <a:r>
              <a:rPr lang="uk-UA" sz="1200" b="1" i="1" dirty="0" err="1">
                <a:latin typeface="Trebuchet MS" panose="020B0603020202020204" pitchFamily="34" charset="0"/>
              </a:rPr>
              <a:t>Красько</a:t>
            </a:r>
            <a:r>
              <a:rPr lang="uk-UA" sz="1200" b="1" i="1" dirty="0">
                <a:latin typeface="Trebuchet MS" panose="020B0603020202020204" pitchFamily="34" charset="0"/>
              </a:rPr>
              <a:t> Д. О., </a:t>
            </a:r>
            <a:endParaRPr lang="ru-RU" b="0" dirty="0">
              <a:effectLst/>
            </a:endParaRPr>
          </a:p>
          <a:p>
            <a:pPr rtl="0"/>
            <a:r>
              <a:rPr lang="ru-RU" sz="1200" b="0" i="0" u="none" strike="noStrike" kern="1200" dirty="0" err="1">
                <a:solidFill>
                  <a:schemeClr val="tx1"/>
                </a:solidFill>
                <a:effectLst/>
                <a:latin typeface="+mn-lt"/>
                <a:ea typeface="+mn-ea"/>
                <a:cs typeface="+mn-cs"/>
              </a:rPr>
              <a:t>Мій</a:t>
            </a:r>
            <a:r>
              <a:rPr lang="ru-RU" sz="1200" b="0" i="0" u="none" strike="noStrike" kern="1200" dirty="0">
                <a:solidFill>
                  <a:schemeClr val="tx1"/>
                </a:solidFill>
                <a:effectLst/>
                <a:latin typeface="+mn-lt"/>
                <a:ea typeface="+mn-ea"/>
                <a:cs typeface="+mn-cs"/>
              </a:rPr>
              <a:t> наук</a:t>
            </a:r>
            <a:r>
              <a:rPr lang="uk-UA" sz="1200" b="0" i="0" u="none" strike="noStrike" kern="1200" dirty="0" err="1">
                <a:solidFill>
                  <a:schemeClr val="tx1"/>
                </a:solidFill>
                <a:effectLst/>
                <a:latin typeface="+mn-lt"/>
                <a:ea typeface="+mn-ea"/>
                <a:cs typeface="+mn-cs"/>
              </a:rPr>
              <a:t>овий</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керівник</a:t>
            </a:r>
            <a:r>
              <a:rPr lang="ru-RU" sz="1200" b="0" i="0" u="none" strike="noStrike" kern="1200" dirty="0">
                <a:solidFill>
                  <a:schemeClr val="tx1"/>
                </a:solidFill>
                <a:effectLst/>
                <a:latin typeface="+mn-lt"/>
                <a:ea typeface="+mn-ea"/>
                <a:cs typeface="+mn-cs"/>
              </a:rPr>
              <a:t> </a:t>
            </a:r>
            <a:r>
              <a:rPr lang="uk-UA" sz="1200" b="1" i="1" dirty="0" err="1">
                <a:latin typeface="Trebuchet MS" panose="020B0603020202020204" pitchFamily="34" charset="0"/>
              </a:rPr>
              <a:t>Оліх</a:t>
            </a:r>
            <a:r>
              <a:rPr lang="uk-UA" sz="1200" b="1" i="1" dirty="0">
                <a:latin typeface="Trebuchet MS" panose="020B0603020202020204" pitchFamily="34" charset="0"/>
              </a:rPr>
              <a:t> О. Я.</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a:t>
            </a:fld>
            <a:endParaRPr lang="en-US"/>
          </a:p>
        </p:txBody>
      </p:sp>
    </p:spTree>
    <p:extLst>
      <p:ext uri="{BB962C8B-B14F-4D97-AF65-F5344CB8AC3E}">
        <p14:creationId xmlns:p14="http://schemas.microsoft.com/office/powerpoint/2010/main" val="2529499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b="0" i="0" u="none" strike="noStrike" kern="1200" dirty="0">
                <a:solidFill>
                  <a:schemeClr val="tx1"/>
                </a:solidFill>
                <a:effectLst/>
                <a:latin typeface="+mn-lt"/>
                <a:ea typeface="+mn-ea"/>
                <a:cs typeface="+mn-cs"/>
              </a:rPr>
              <a:t>На Рис. 7 зображена температурна залежність максимальної вихідної потужності. Як чітко видно з графіку для </a:t>
            </a:r>
            <a:r>
              <a:rPr lang="uk-UA" sz="1200" b="0" i="0" u="none" strike="noStrike" kern="1200" dirty="0" err="1">
                <a:solidFill>
                  <a:schemeClr val="tx1"/>
                </a:solidFill>
                <a:effectLst/>
                <a:latin typeface="+mn-lt"/>
                <a:ea typeface="+mn-ea"/>
                <a:cs typeface="+mn-cs"/>
              </a:rPr>
              <a:t>250мА</a:t>
            </a:r>
            <a:r>
              <a:rPr lang="uk-UA" sz="1200" b="0" i="0" u="none" strike="noStrike" kern="1200" dirty="0">
                <a:solidFill>
                  <a:schemeClr val="tx1"/>
                </a:solidFill>
                <a:effectLst/>
                <a:latin typeface="+mn-lt"/>
                <a:ea typeface="+mn-ea"/>
                <a:cs typeface="+mn-cs"/>
              </a:rPr>
              <a:t>, потужність є немонотонною функцією температури. Також температура, при якій спостерігається максимальна потужність не є сталою і зростає зі збільшенням інтенсивності випромінювання.</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10</a:t>
            </a:fld>
            <a:endParaRPr lang="en-US"/>
          </a:p>
        </p:txBody>
      </p:sp>
    </p:spTree>
    <p:extLst>
      <p:ext uri="{BB962C8B-B14F-4D97-AF65-F5344CB8AC3E}">
        <p14:creationId xmlns:p14="http://schemas.microsoft.com/office/powerpoint/2010/main" val="1333408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rtl="0"/>
            <a:r>
              <a:rPr lang="uk-UA" sz="1200" b="0" i="0" u="none" strike="noStrike" kern="1200" dirty="0">
                <a:solidFill>
                  <a:schemeClr val="tx1"/>
                </a:solidFill>
                <a:effectLst/>
                <a:latin typeface="+mn-lt"/>
                <a:ea typeface="+mn-ea"/>
                <a:cs typeface="+mn-cs"/>
              </a:rPr>
              <a:t>Також була розглянута величина відносної вихідної потужності, нормована до інтенсивності освітлення. Тут зображена потужність, яка відповідає максимуму температурної залежності. При рості інтенсивності відбувається зниження ефективності фотоелектричного перетворення, причому цей ефект достатньо суттєвий і може досягати 25 %. Рис. 8 наводить ілюструє температурні залежності </a:t>
            </a:r>
            <a:r>
              <a:rPr lang="uk-UA" sz="1200" b="0" i="0" u="none" strike="noStrike" kern="1200" dirty="0" err="1">
                <a:solidFill>
                  <a:schemeClr val="tx1"/>
                </a:solidFill>
                <a:effectLst/>
                <a:latin typeface="+mn-lt"/>
                <a:ea typeface="+mn-ea"/>
                <a:cs typeface="+mn-cs"/>
              </a:rPr>
              <a:t>фактора</a:t>
            </a:r>
            <a:r>
              <a:rPr lang="uk-UA" sz="1200" b="0" i="0" u="none" strike="noStrike" kern="1200" dirty="0">
                <a:solidFill>
                  <a:schemeClr val="tx1"/>
                </a:solidFill>
                <a:effectLst/>
                <a:latin typeface="+mn-lt"/>
                <a:ea typeface="+mn-ea"/>
                <a:cs typeface="+mn-cs"/>
              </a:rPr>
              <a:t> форми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Подібно до випадку вихідної потужності, </a:t>
            </a:r>
            <a:r>
              <a:rPr lang="en-US" sz="1200" b="0" i="0" u="none" strike="noStrike" kern="1200" dirty="0">
                <a:solidFill>
                  <a:schemeClr val="tx1"/>
                </a:solidFill>
                <a:effectLst/>
                <a:latin typeface="+mn-lt"/>
                <a:ea typeface="+mn-ea"/>
                <a:cs typeface="+mn-cs"/>
              </a:rPr>
              <a:t>FF </a:t>
            </a:r>
            <a:r>
              <a:rPr lang="uk-UA" sz="1200" b="0" i="0" u="none" strike="noStrike" kern="1200" dirty="0">
                <a:solidFill>
                  <a:schemeClr val="tx1"/>
                </a:solidFill>
                <a:effectLst/>
                <a:latin typeface="+mn-lt"/>
                <a:ea typeface="+mn-ea"/>
                <a:cs typeface="+mn-cs"/>
              </a:rPr>
              <a:t>також </a:t>
            </a:r>
            <a:r>
              <a:rPr lang="uk-UA" sz="1200" b="0" i="0" u="none" strike="noStrike" kern="1200" dirty="0" err="1">
                <a:solidFill>
                  <a:schemeClr val="tx1"/>
                </a:solidFill>
                <a:effectLst/>
                <a:latin typeface="+mn-lt"/>
                <a:ea typeface="+mn-ea"/>
                <a:cs typeface="+mn-cs"/>
              </a:rPr>
              <a:t>немотонно</a:t>
            </a:r>
            <a:r>
              <a:rPr lang="uk-UA" sz="1200" b="0" i="0" u="none" strike="noStrike" kern="1200" dirty="0">
                <a:solidFill>
                  <a:schemeClr val="tx1"/>
                </a:solidFill>
                <a:effectLst/>
                <a:latin typeface="+mn-lt"/>
                <a:ea typeface="+mn-ea"/>
                <a:cs typeface="+mn-cs"/>
              </a:rPr>
              <a:t> залежить від температури. </a:t>
            </a:r>
            <a:endParaRPr lang="uk-UA" b="0" dirty="0">
              <a:effectLst/>
            </a:endParaRPr>
          </a:p>
          <a:p>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11</a:t>
            </a:fld>
            <a:endParaRPr lang="en-US"/>
          </a:p>
        </p:txBody>
      </p:sp>
    </p:spTree>
    <p:extLst>
      <p:ext uri="{BB962C8B-B14F-4D97-AF65-F5344CB8AC3E}">
        <p14:creationId xmlns:p14="http://schemas.microsoft.com/office/powerpoint/2010/main" val="17705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ru-RU" dirty="0"/>
              <a:t>Струм </a:t>
            </a:r>
            <a:r>
              <a:rPr lang="ru-RU" dirty="0" err="1"/>
              <a:t>насичення</a:t>
            </a:r>
            <a:r>
              <a:rPr lang="ru-RU" dirty="0"/>
              <a:t> </a:t>
            </a:r>
            <a:r>
              <a:rPr lang="ru-RU" dirty="0" err="1"/>
              <a:t>експоненційно</a:t>
            </a:r>
            <a:r>
              <a:rPr lang="ru-RU" dirty="0"/>
              <a:t> </a:t>
            </a:r>
            <a:r>
              <a:rPr lang="ru-RU" dirty="0" err="1"/>
              <a:t>залежить</a:t>
            </a:r>
            <a:r>
              <a:rPr lang="ru-RU" dirty="0"/>
              <a:t> </a:t>
            </a:r>
            <a:r>
              <a:rPr lang="ru-RU" dirty="0" err="1"/>
              <a:t>від</a:t>
            </a:r>
            <a:r>
              <a:rPr lang="ru-RU" dirty="0"/>
              <a:t> </a:t>
            </a:r>
            <a:r>
              <a:rPr lang="ru-RU" dirty="0" err="1"/>
              <a:t>температури</a:t>
            </a:r>
            <a:r>
              <a:rPr lang="ru-RU" dirty="0"/>
              <a:t>, але як видно з </a:t>
            </a:r>
            <a:r>
              <a:rPr lang="ru-RU" dirty="0" err="1"/>
              <a:t>графіку</a:t>
            </a:r>
            <a:r>
              <a:rPr lang="ru-RU" dirty="0"/>
              <a:t> на </a:t>
            </a:r>
            <a:r>
              <a:rPr lang="ru-RU" dirty="0" err="1"/>
              <a:t>температурі</a:t>
            </a:r>
            <a:r>
              <a:rPr lang="ru-RU" dirty="0"/>
              <a:t> </a:t>
            </a:r>
            <a:r>
              <a:rPr lang="ru-RU" dirty="0" err="1"/>
              <a:t>315К</a:t>
            </a:r>
            <a:r>
              <a:rPr lang="ru-RU" dirty="0"/>
              <a:t> </a:t>
            </a:r>
            <a:r>
              <a:rPr lang="ru-RU" dirty="0" err="1"/>
              <a:t>відбувається</a:t>
            </a:r>
            <a:r>
              <a:rPr lang="ru-RU" dirty="0"/>
              <a:t> </a:t>
            </a:r>
            <a:r>
              <a:rPr lang="ru-RU" dirty="0" err="1"/>
              <a:t>злам</a:t>
            </a:r>
            <a:r>
              <a:rPr lang="ru-RU" dirty="0"/>
              <a:t> і </a:t>
            </a:r>
            <a:r>
              <a:rPr lang="ru-RU" dirty="0" err="1"/>
              <a:t>нахил</a:t>
            </a:r>
            <a:r>
              <a:rPr lang="ru-RU" dirty="0"/>
              <a:t> </a:t>
            </a:r>
            <a:r>
              <a:rPr lang="ru-RU" dirty="0" err="1"/>
              <a:t>кривої</a:t>
            </a:r>
            <a:r>
              <a:rPr lang="ru-RU" dirty="0"/>
              <a:t> </a:t>
            </a:r>
            <a:r>
              <a:rPr lang="ru-RU" dirty="0" err="1"/>
              <a:t>різко</a:t>
            </a:r>
            <a:r>
              <a:rPr lang="ru-RU" dirty="0"/>
              <a:t> </a:t>
            </a:r>
            <a:r>
              <a:rPr lang="ru-RU" dirty="0" err="1"/>
              <a:t>змінюється</a:t>
            </a:r>
            <a:r>
              <a:rPr lang="ru-RU" dirty="0"/>
              <a:t>. </a:t>
            </a:r>
            <a:r>
              <a:rPr lang="ru-RU" dirty="0" err="1"/>
              <a:t>Такий</a:t>
            </a:r>
            <a:r>
              <a:rPr lang="ru-RU" dirty="0"/>
              <a:t> </a:t>
            </a:r>
            <a:r>
              <a:rPr lang="ru-RU" dirty="0" err="1"/>
              <a:t>самий</a:t>
            </a:r>
            <a:r>
              <a:rPr lang="ru-RU" dirty="0"/>
              <a:t> </a:t>
            </a:r>
            <a:r>
              <a:rPr lang="ru-RU" dirty="0" err="1"/>
              <a:t>злам</a:t>
            </a:r>
            <a:r>
              <a:rPr lang="ru-RU" dirty="0"/>
              <a:t> видно і для параметру </a:t>
            </a:r>
            <a:r>
              <a:rPr lang="ru-RU" dirty="0" err="1"/>
              <a:t>неідеальності</a:t>
            </a:r>
            <a:r>
              <a:rPr lang="ru-RU" dirty="0"/>
              <a:t> і для </a:t>
            </a:r>
            <a:r>
              <a:rPr lang="ru-RU" dirty="0" err="1"/>
              <a:t>тунельного</a:t>
            </a:r>
            <a:r>
              <a:rPr lang="ru-RU" dirty="0"/>
              <a:t> </a:t>
            </a:r>
            <a:r>
              <a:rPr lang="ru-RU" dirty="0" err="1"/>
              <a:t>коефіцієнту</a:t>
            </a:r>
            <a:r>
              <a:rPr lang="ru-RU" dirty="0"/>
              <a:t>. </a:t>
            </a:r>
            <a:r>
              <a:rPr lang="ru-RU" dirty="0" err="1"/>
              <a:t>Це</a:t>
            </a:r>
            <a:r>
              <a:rPr lang="ru-RU" dirty="0"/>
              <a:t> </a:t>
            </a:r>
            <a:r>
              <a:rPr lang="ru-RU" dirty="0" err="1"/>
              <a:t>свідчить</a:t>
            </a:r>
            <a:r>
              <a:rPr lang="ru-RU" dirty="0"/>
              <a:t> про </a:t>
            </a:r>
            <a:r>
              <a:rPr lang="ru-RU" dirty="0" err="1"/>
              <a:t>зміну</a:t>
            </a:r>
            <a:r>
              <a:rPr lang="ru-RU" dirty="0"/>
              <a:t> </a:t>
            </a:r>
            <a:r>
              <a:rPr lang="ru-RU" dirty="0" err="1"/>
              <a:t>механізму</a:t>
            </a:r>
            <a:r>
              <a:rPr lang="ru-RU" dirty="0"/>
              <a:t> </a:t>
            </a:r>
            <a:r>
              <a:rPr lang="ru-RU" dirty="0" err="1"/>
              <a:t>провідності</a:t>
            </a:r>
            <a:r>
              <a:rPr lang="ru-RU" dirty="0"/>
              <a:t>. До </a:t>
            </a:r>
            <a:r>
              <a:rPr lang="ru-RU" dirty="0" err="1"/>
              <a:t>315К</a:t>
            </a:r>
            <a:r>
              <a:rPr lang="ru-RU" dirty="0"/>
              <a:t> </a:t>
            </a:r>
            <a:r>
              <a:rPr lang="ru-RU" dirty="0" err="1"/>
              <a:t>механізм</a:t>
            </a:r>
            <a:r>
              <a:rPr lang="ru-RU" dirty="0"/>
              <a:t> </a:t>
            </a:r>
            <a:r>
              <a:rPr lang="ru-RU" dirty="0" err="1"/>
              <a:t>термоактиваційний</a:t>
            </a:r>
            <a:r>
              <a:rPr lang="ru-RU" dirty="0"/>
              <a:t>, а </a:t>
            </a:r>
            <a:r>
              <a:rPr lang="ru-RU" dirty="0" err="1"/>
              <a:t>далі</a:t>
            </a:r>
            <a:r>
              <a:rPr lang="ru-RU" dirty="0"/>
              <a:t> </a:t>
            </a:r>
            <a:r>
              <a:rPr lang="ru-RU" dirty="0" err="1"/>
              <a:t>діє</a:t>
            </a:r>
            <a:r>
              <a:rPr lang="ru-RU" dirty="0"/>
              <a:t> </a:t>
            </a:r>
            <a:r>
              <a:rPr lang="ru-RU" dirty="0" err="1"/>
              <a:t>тунельний</a:t>
            </a:r>
            <a:r>
              <a:rPr lang="ru-RU" dirty="0"/>
              <a:t> </a:t>
            </a:r>
            <a:r>
              <a:rPr lang="ru-RU" dirty="0" err="1"/>
              <a:t>механізм</a:t>
            </a:r>
            <a:r>
              <a:rPr lang="ru-RU" dirty="0"/>
              <a:t>.</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12</a:t>
            </a:fld>
            <a:endParaRPr lang="en-US"/>
          </a:p>
        </p:txBody>
      </p:sp>
    </p:spTree>
    <p:extLst>
      <p:ext uri="{BB962C8B-B14F-4D97-AF65-F5344CB8AC3E}">
        <p14:creationId xmlns:p14="http://schemas.microsoft.com/office/powerpoint/2010/main" val="136831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На графіках зображені залежності струмів насичення від температури і інтенсивності освітлення. Струм насичення першого діода на порядки менше, ніж у першого діода. Це затрудняє визначення активаційної енергії для малої інтенсивності випромінювання.</a:t>
            </a:r>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13</a:t>
            </a:fld>
            <a:endParaRPr lang="en-US"/>
          </a:p>
        </p:txBody>
      </p:sp>
    </p:spTree>
    <p:extLst>
      <p:ext uri="{BB962C8B-B14F-4D97-AF65-F5344CB8AC3E}">
        <p14:creationId xmlns:p14="http://schemas.microsoft.com/office/powerpoint/2010/main" val="3386516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В таблиці наведені активаційні енергії двох механізмів провідності.</a:t>
            </a:r>
            <a:r>
              <a:rPr lang="en-GB" dirty="0"/>
              <a:t>. </a:t>
            </a:r>
            <a:r>
              <a:rPr lang="ru-RU" dirty="0"/>
              <a:t>Як видно з та</a:t>
            </a:r>
            <a:r>
              <a:rPr lang="uk-UA" dirty="0" err="1"/>
              <a:t>блиці</a:t>
            </a:r>
            <a:r>
              <a:rPr lang="uk-UA" dirty="0"/>
              <a:t>, енергія </a:t>
            </a:r>
            <a:r>
              <a:rPr lang="uk-UA" dirty="0" err="1"/>
              <a:t>термоактиваційного</a:t>
            </a:r>
            <a:r>
              <a:rPr lang="uk-UA" dirty="0"/>
              <a:t> процесу не залежить від інтенсивності(в межах похибки)</a:t>
            </a:r>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14</a:t>
            </a:fld>
            <a:endParaRPr lang="en-US"/>
          </a:p>
        </p:txBody>
      </p:sp>
    </p:spTree>
    <p:extLst>
      <p:ext uri="{BB962C8B-B14F-4D97-AF65-F5344CB8AC3E}">
        <p14:creationId xmlns:p14="http://schemas.microsoft.com/office/powerpoint/2010/main" val="282271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Тема </a:t>
            </a:r>
            <a:r>
              <a:rPr lang="ru-RU" sz="1200" b="0" i="0" u="none" strike="noStrike" kern="1200" dirty="0" err="1">
                <a:solidFill>
                  <a:schemeClr val="tx1"/>
                </a:solidFill>
                <a:effectLst/>
                <a:latin typeface="+mn-lt"/>
                <a:ea typeface="+mn-ea"/>
                <a:cs typeface="+mn-cs"/>
              </a:rPr>
              <a:t>моєї</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доповіді</a:t>
            </a:r>
            <a:r>
              <a:rPr lang="ru-RU" sz="1200" b="0" i="0" u="none" strike="noStrike" kern="1200" dirty="0">
                <a:solidFill>
                  <a:schemeClr val="tx1"/>
                </a:solidFill>
                <a:effectLst/>
                <a:latin typeface="+mn-lt"/>
                <a:ea typeface="+mn-ea"/>
                <a:cs typeface="+mn-cs"/>
              </a:rPr>
              <a:t>: </a:t>
            </a:r>
            <a:r>
              <a:rPr lang="ru-RU" sz="1200" dirty="0" err="1"/>
              <a:t>Особливості</a:t>
            </a:r>
            <a:r>
              <a:rPr lang="ru-RU" sz="1200" dirty="0"/>
              <a:t> </a:t>
            </a:r>
            <a:r>
              <a:rPr lang="ru-RU" sz="1200" dirty="0" err="1"/>
              <a:t>функціонування</a:t>
            </a:r>
            <a:r>
              <a:rPr lang="ru-RU" sz="1200" dirty="0"/>
              <a:t> </a:t>
            </a:r>
            <a:r>
              <a:rPr lang="ru-RU" sz="1200" dirty="0" err="1"/>
              <a:t>тонкоплівкових</a:t>
            </a:r>
            <a:r>
              <a:rPr lang="ru-RU" sz="1200" dirty="0"/>
              <a:t> </a:t>
            </a:r>
            <a:r>
              <a:rPr lang="ru-RU" sz="1200" dirty="0" err="1"/>
              <a:t>фотоприймачів</a:t>
            </a:r>
            <a:r>
              <a:rPr lang="ru-RU" sz="1200" dirty="0"/>
              <a:t> </a:t>
            </a:r>
            <a:r>
              <a:rPr lang="ru-RU" sz="1200" dirty="0" err="1"/>
              <a:t>CuS-CdSe</a:t>
            </a:r>
            <a:r>
              <a:rPr lang="ru-RU" sz="1200" dirty="0"/>
              <a:t> в </a:t>
            </a:r>
            <a:r>
              <a:rPr lang="ru-RU" sz="1200" dirty="0" err="1"/>
              <a:t>залежності</a:t>
            </a:r>
            <a:r>
              <a:rPr lang="ru-RU" sz="1200" dirty="0"/>
              <a:t> </a:t>
            </a:r>
            <a:r>
              <a:rPr lang="ru-RU" sz="1200" dirty="0" err="1"/>
              <a:t>від</a:t>
            </a:r>
            <a:r>
              <a:rPr lang="ru-RU" sz="1200" dirty="0"/>
              <a:t> </a:t>
            </a:r>
            <a:r>
              <a:rPr lang="ru-RU" sz="1200" dirty="0" err="1"/>
              <a:t>рівня</a:t>
            </a:r>
            <a:r>
              <a:rPr lang="ru-RU" sz="1200" dirty="0"/>
              <a:t> </a:t>
            </a:r>
            <a:r>
              <a:rPr lang="ru-RU" sz="1200" dirty="0" err="1"/>
              <a:t>освітленості</a:t>
            </a:r>
            <a:r>
              <a:rPr lang="ru-RU" sz="1050" dirty="0">
                <a:latin typeface="Arial" pitchFamily="34" charset="0"/>
                <a:cs typeface="Arial" pitchFamily="34" charset="0"/>
              </a:rPr>
              <a:t> </a:t>
            </a:r>
            <a:endParaRPr lang="ru-RU"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Я </a:t>
            </a:r>
            <a:r>
              <a:rPr lang="uk-UA" sz="1200" b="1" i="1" dirty="0" err="1">
                <a:latin typeface="Trebuchet MS" panose="020B0603020202020204" pitchFamily="34" charset="0"/>
              </a:rPr>
              <a:t>Красько</a:t>
            </a:r>
            <a:r>
              <a:rPr lang="uk-UA" sz="1200" b="1" i="1" dirty="0">
                <a:latin typeface="Trebuchet MS" panose="020B0603020202020204" pitchFamily="34" charset="0"/>
              </a:rPr>
              <a:t> Д. О., </a:t>
            </a:r>
            <a:endParaRPr lang="ru-RU" b="0" dirty="0">
              <a:effectLst/>
            </a:endParaRPr>
          </a:p>
          <a:p>
            <a:pPr rtl="0"/>
            <a:r>
              <a:rPr lang="ru-RU" sz="1200" b="0" i="0" u="none" strike="noStrike" kern="1200" dirty="0" err="1">
                <a:solidFill>
                  <a:schemeClr val="tx1"/>
                </a:solidFill>
                <a:effectLst/>
                <a:latin typeface="+mn-lt"/>
                <a:ea typeface="+mn-ea"/>
                <a:cs typeface="+mn-cs"/>
              </a:rPr>
              <a:t>Мій</a:t>
            </a:r>
            <a:r>
              <a:rPr lang="ru-RU" sz="1200" b="0" i="0" u="none" strike="noStrike" kern="1200" dirty="0">
                <a:solidFill>
                  <a:schemeClr val="tx1"/>
                </a:solidFill>
                <a:effectLst/>
                <a:latin typeface="+mn-lt"/>
                <a:ea typeface="+mn-ea"/>
                <a:cs typeface="+mn-cs"/>
              </a:rPr>
              <a:t> наук</a:t>
            </a:r>
            <a:r>
              <a:rPr lang="uk-UA" sz="1200" b="0" i="0" u="none" strike="noStrike" kern="1200" dirty="0" err="1">
                <a:solidFill>
                  <a:schemeClr val="tx1"/>
                </a:solidFill>
                <a:effectLst/>
                <a:latin typeface="+mn-lt"/>
                <a:ea typeface="+mn-ea"/>
                <a:cs typeface="+mn-cs"/>
              </a:rPr>
              <a:t>овий</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керівник</a:t>
            </a:r>
            <a:r>
              <a:rPr lang="ru-RU" sz="1200" b="0" i="0" u="none" strike="noStrike" kern="1200" dirty="0">
                <a:solidFill>
                  <a:schemeClr val="tx1"/>
                </a:solidFill>
                <a:effectLst/>
                <a:latin typeface="+mn-lt"/>
                <a:ea typeface="+mn-ea"/>
                <a:cs typeface="+mn-cs"/>
              </a:rPr>
              <a:t> </a:t>
            </a:r>
            <a:r>
              <a:rPr lang="uk-UA" sz="1200" b="1" i="1" dirty="0" err="1">
                <a:latin typeface="Trebuchet MS" panose="020B0603020202020204" pitchFamily="34" charset="0"/>
              </a:rPr>
              <a:t>Оліх</a:t>
            </a:r>
            <a:r>
              <a:rPr lang="uk-UA" sz="1200" b="1" i="1" dirty="0">
                <a:latin typeface="Trebuchet MS" panose="020B0603020202020204" pitchFamily="34" charset="0"/>
              </a:rPr>
              <a:t> О. Я.</a:t>
            </a:r>
            <a:endParaRPr lang="uk-UA" dirty="0"/>
          </a:p>
          <a:p>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2</a:t>
            </a:fld>
            <a:endParaRPr lang="en-US"/>
          </a:p>
        </p:txBody>
      </p:sp>
    </p:spTree>
    <p:extLst>
      <p:ext uri="{BB962C8B-B14F-4D97-AF65-F5344CB8AC3E}">
        <p14:creationId xmlns:p14="http://schemas.microsoft.com/office/powerpoint/2010/main" val="2579581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Т</a:t>
            </a:r>
            <a:r>
              <a:rPr lang="ru-RU" dirty="0" err="1"/>
              <a:t>онкоплівкові</a:t>
            </a:r>
            <a:r>
              <a:rPr lang="ru-RU" dirty="0"/>
              <a:t> </a:t>
            </a:r>
            <a:r>
              <a:rPr lang="ru-RU" dirty="0" err="1"/>
              <a:t>структури</a:t>
            </a:r>
            <a:r>
              <a:rPr lang="ru-RU" dirty="0"/>
              <a:t> </a:t>
            </a:r>
            <a:r>
              <a:rPr lang="ru-RU" dirty="0" err="1"/>
              <a:t>комбінують</a:t>
            </a:r>
            <a:r>
              <a:rPr lang="ru-RU" dirty="0"/>
              <a:t> </a:t>
            </a:r>
            <a:r>
              <a:rPr lang="ru-RU" dirty="0" err="1"/>
              <a:t>кілька</a:t>
            </a:r>
            <a:r>
              <a:rPr lang="ru-RU" dirty="0"/>
              <a:t> тонких </a:t>
            </a:r>
            <a:r>
              <a:rPr lang="ru-RU" dirty="0" err="1"/>
              <a:t>шарів</a:t>
            </a:r>
            <a:r>
              <a:rPr lang="ru-RU" dirty="0"/>
              <a:t> </a:t>
            </a:r>
            <a:r>
              <a:rPr lang="ru-RU" dirty="0" err="1"/>
              <a:t>різних</a:t>
            </a:r>
            <a:r>
              <a:rPr lang="ru-RU" dirty="0"/>
              <a:t> </a:t>
            </a:r>
            <a:r>
              <a:rPr lang="ru-RU" dirty="0" err="1"/>
              <a:t>речовин</a:t>
            </a:r>
            <a:r>
              <a:rPr lang="ru-RU" dirty="0"/>
              <a:t>, </a:t>
            </a:r>
            <a:r>
              <a:rPr lang="ru-RU" dirty="0" err="1"/>
              <a:t>спектри</a:t>
            </a:r>
            <a:r>
              <a:rPr lang="ru-RU" dirty="0"/>
              <a:t> </a:t>
            </a:r>
            <a:r>
              <a:rPr lang="ru-RU" dirty="0" err="1"/>
              <a:t>поглинання</a:t>
            </a:r>
            <a:r>
              <a:rPr lang="ru-RU" dirty="0"/>
              <a:t> </a:t>
            </a:r>
            <a:r>
              <a:rPr lang="ru-RU" dirty="0" err="1"/>
              <a:t>яких</a:t>
            </a:r>
            <a:r>
              <a:rPr lang="ru-RU" dirty="0"/>
              <a:t> </a:t>
            </a:r>
            <a:r>
              <a:rPr lang="ru-RU" dirty="0" err="1"/>
              <a:t>покривають</a:t>
            </a:r>
            <a:r>
              <a:rPr lang="ru-RU" dirty="0"/>
              <a:t> </a:t>
            </a:r>
            <a:r>
              <a:rPr lang="ru-RU" dirty="0" err="1"/>
              <a:t>бажаний</a:t>
            </a:r>
            <a:r>
              <a:rPr lang="ru-RU" dirty="0"/>
              <a:t> </a:t>
            </a:r>
            <a:r>
              <a:rPr lang="ru-RU" dirty="0" err="1"/>
              <a:t>діапазон</a:t>
            </a:r>
            <a:r>
              <a:rPr lang="ru-RU" dirty="0"/>
              <a:t>, </a:t>
            </a:r>
            <a:r>
              <a:rPr lang="ru-RU" dirty="0" err="1"/>
              <a:t>що</a:t>
            </a:r>
            <a:r>
              <a:rPr lang="ru-RU" dirty="0"/>
              <a:t> </a:t>
            </a:r>
            <a:r>
              <a:rPr lang="ru-RU" dirty="0" err="1"/>
              <a:t>потребує</a:t>
            </a:r>
            <a:r>
              <a:rPr lang="ru-RU" dirty="0"/>
              <a:t> </a:t>
            </a:r>
            <a:r>
              <a:rPr lang="ru-RU" dirty="0" err="1"/>
              <a:t>меншої</a:t>
            </a:r>
            <a:r>
              <a:rPr lang="ru-RU" dirty="0"/>
              <a:t> </a:t>
            </a:r>
            <a:r>
              <a:rPr lang="ru-RU" dirty="0" err="1"/>
              <a:t>кількості</a:t>
            </a:r>
            <a:r>
              <a:rPr lang="ru-RU" dirty="0"/>
              <a:t> </a:t>
            </a:r>
            <a:r>
              <a:rPr lang="ru-RU" dirty="0" err="1"/>
              <a:t>матеріалів</a:t>
            </a:r>
            <a:r>
              <a:rPr lang="ru-RU" dirty="0"/>
              <a:t>. </a:t>
            </a:r>
            <a:r>
              <a:rPr lang="ru-RU" dirty="0" err="1"/>
              <a:t>Це</a:t>
            </a:r>
            <a:r>
              <a:rPr lang="ru-RU" dirty="0"/>
              <a:t> </a:t>
            </a:r>
            <a:r>
              <a:rPr lang="ru-RU" dirty="0" err="1"/>
              <a:t>призводить</a:t>
            </a:r>
            <a:r>
              <a:rPr lang="ru-RU" dirty="0"/>
              <a:t> до </a:t>
            </a:r>
            <a:r>
              <a:rPr lang="ru-RU" dirty="0" err="1"/>
              <a:t>меншої</a:t>
            </a:r>
            <a:r>
              <a:rPr lang="ru-RU" dirty="0"/>
              <a:t> </a:t>
            </a:r>
            <a:r>
              <a:rPr lang="ru-RU" dirty="0" err="1"/>
              <a:t>вартості</a:t>
            </a:r>
            <a:r>
              <a:rPr lang="ru-RU" dirty="0"/>
              <a:t> і </a:t>
            </a:r>
            <a:r>
              <a:rPr lang="ru-RU" dirty="0" err="1"/>
              <a:t>маси</a:t>
            </a:r>
            <a:r>
              <a:rPr lang="ru-RU" dirty="0"/>
              <a:t> </a:t>
            </a:r>
            <a:r>
              <a:rPr lang="ru-RU" dirty="0" err="1"/>
              <a:t>окремого</a:t>
            </a:r>
            <a:r>
              <a:rPr lang="ru-RU" dirty="0"/>
              <a:t> </a:t>
            </a:r>
            <a:r>
              <a:rPr lang="ru-RU" dirty="0" err="1"/>
              <a:t>елементу</a:t>
            </a:r>
            <a:r>
              <a:rPr lang="ru-RU" dirty="0"/>
              <a:t>. </a:t>
            </a:r>
            <a:r>
              <a:rPr lang="ru-RU" dirty="0" err="1"/>
              <a:t>Це</a:t>
            </a:r>
            <a:r>
              <a:rPr lang="ru-RU" dirty="0"/>
              <a:t> </a:t>
            </a:r>
            <a:r>
              <a:rPr lang="ru-RU" dirty="0" err="1"/>
              <a:t>робить</a:t>
            </a:r>
            <a:r>
              <a:rPr lang="ru-RU" dirty="0"/>
              <a:t> </a:t>
            </a:r>
            <a:r>
              <a:rPr lang="ru-RU" dirty="0" err="1"/>
              <a:t>тонкоплівкові</a:t>
            </a:r>
            <a:r>
              <a:rPr lang="ru-RU" dirty="0"/>
              <a:t> </a:t>
            </a:r>
            <a:r>
              <a:rPr lang="ru-RU" dirty="0" err="1"/>
              <a:t>перетворювачі</a:t>
            </a:r>
            <a:r>
              <a:rPr lang="ru-RU" dirty="0"/>
              <a:t> </a:t>
            </a:r>
            <a:r>
              <a:rPr lang="ru-RU" dirty="0" err="1"/>
              <a:t>дуже</a:t>
            </a:r>
            <a:r>
              <a:rPr lang="ru-RU" dirty="0"/>
              <a:t> </a:t>
            </a:r>
            <a:r>
              <a:rPr lang="ru-RU" dirty="0" err="1"/>
              <a:t>перспективними</a:t>
            </a:r>
            <a:r>
              <a:rPr lang="ru-RU" dirty="0"/>
              <a:t>, </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3</a:t>
            </a:fld>
            <a:endParaRPr lang="en-US"/>
          </a:p>
        </p:txBody>
      </p:sp>
    </p:spTree>
    <p:extLst>
      <p:ext uri="{BB962C8B-B14F-4D97-AF65-F5344CB8AC3E}">
        <p14:creationId xmlns:p14="http://schemas.microsoft.com/office/powerpoint/2010/main" val="41318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rtl="0"/>
            <a:r>
              <a:rPr lang="uk-UA" sz="1200" b="0" i="0" u="none" strike="noStrike" kern="1200" dirty="0">
                <a:solidFill>
                  <a:schemeClr val="tx1"/>
                </a:solidFill>
                <a:effectLst/>
                <a:latin typeface="+mn-lt"/>
                <a:ea typeface="+mn-ea"/>
                <a:cs typeface="+mn-cs"/>
              </a:rPr>
              <a:t>В роботі досліджувались </a:t>
            </a:r>
            <a:r>
              <a:rPr lang="uk-UA" sz="1200" b="0" i="0" u="none" strike="noStrike" kern="1200" dirty="0" err="1">
                <a:solidFill>
                  <a:schemeClr val="tx1"/>
                </a:solidFill>
                <a:effectLst/>
                <a:latin typeface="+mn-lt"/>
                <a:ea typeface="+mn-ea"/>
                <a:cs typeface="+mn-cs"/>
              </a:rPr>
              <a:t>тонкоплівкові</a:t>
            </a:r>
            <a:r>
              <a:rPr lang="uk-UA" sz="1200" b="0" i="0" u="none" strike="noStrike" kern="1200" dirty="0">
                <a:solidFill>
                  <a:schemeClr val="tx1"/>
                </a:solidFill>
                <a:effectLst/>
                <a:latin typeface="+mn-lt"/>
                <a:ea typeface="+mn-ea"/>
                <a:cs typeface="+mn-cs"/>
              </a:rPr>
              <a:t> структури </a:t>
            </a:r>
            <a:r>
              <a:rPr lang="en-US" sz="1200" b="0" i="0" u="none" strike="noStrike" kern="1200" dirty="0" err="1">
                <a:solidFill>
                  <a:schemeClr val="tx1"/>
                </a:solidFill>
                <a:effectLst/>
                <a:latin typeface="+mn-lt"/>
                <a:ea typeface="+mn-ea"/>
                <a:cs typeface="+mn-cs"/>
              </a:rPr>
              <a:t>CuS-CdSe</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Шар полікристалічного </a:t>
            </a:r>
            <a:r>
              <a:rPr lang="en-US" sz="1200" b="0" i="0" u="none" strike="noStrike" kern="1200" dirty="0" err="1">
                <a:solidFill>
                  <a:schemeClr val="tx1"/>
                </a:solidFill>
                <a:effectLst/>
                <a:latin typeface="+mn-lt"/>
                <a:ea typeface="+mn-ea"/>
                <a:cs typeface="+mn-cs"/>
              </a:rPr>
              <a:t>CdSe</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був товщиною </a:t>
            </a:r>
            <a:r>
              <a:rPr lang="uk-UA" sz="1200" b="0" i="0" u="none" strike="noStrike" kern="1200" dirty="0" err="1">
                <a:solidFill>
                  <a:schemeClr val="tx1"/>
                </a:solidFill>
                <a:effectLst/>
                <a:latin typeface="+mn-lt"/>
                <a:ea typeface="+mn-ea"/>
                <a:cs typeface="+mn-cs"/>
              </a:rPr>
              <a:t>7мкм</a:t>
            </a:r>
            <a:r>
              <a:rPr lang="uk-UA" sz="1200" b="0" i="0" u="none" strike="noStrike" kern="1200" dirty="0">
                <a:solidFill>
                  <a:schemeClr val="tx1"/>
                </a:solidFill>
                <a:effectLst/>
                <a:latin typeface="+mn-lt"/>
                <a:ea typeface="+mn-ea"/>
                <a:cs typeface="+mn-cs"/>
              </a:rPr>
              <a:t>, а </a:t>
            </a:r>
            <a:r>
              <a:rPr lang="en-US" sz="1200" b="0" i="0" u="none" strike="noStrike" kern="1200" dirty="0" err="1">
                <a:solidFill>
                  <a:schemeClr val="tx1"/>
                </a:solidFill>
                <a:effectLst/>
                <a:latin typeface="+mn-lt"/>
                <a:ea typeface="+mn-ea"/>
                <a:cs typeface="+mn-cs"/>
              </a:rPr>
              <a:t>CuS</a:t>
            </a:r>
            <a:r>
              <a:rPr lang="en-US" sz="1200" b="0" i="0" u="none" strike="noStrike" kern="1200" dirty="0">
                <a:solidFill>
                  <a:schemeClr val="tx1"/>
                </a:solidFill>
                <a:effectLst/>
                <a:latin typeface="+mn-lt"/>
                <a:ea typeface="+mn-ea"/>
                <a:cs typeface="+mn-cs"/>
              </a:rPr>
              <a:t> 15</a:t>
            </a:r>
            <a:r>
              <a:rPr lang="uk-UA" sz="1200" b="0" i="0" u="none" strike="noStrike" kern="1200" dirty="0">
                <a:solidFill>
                  <a:schemeClr val="tx1"/>
                </a:solidFill>
                <a:effectLst/>
                <a:latin typeface="+mn-lt"/>
                <a:ea typeface="+mn-ea"/>
                <a:cs typeface="+mn-cs"/>
              </a:rPr>
              <a:t>нм. Фотографія структури зображена справа</a:t>
            </a:r>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4</a:t>
            </a:fld>
            <a:endParaRPr lang="en-US"/>
          </a:p>
        </p:txBody>
      </p:sp>
    </p:spTree>
    <p:extLst>
      <p:ext uri="{BB962C8B-B14F-4D97-AF65-F5344CB8AC3E}">
        <p14:creationId xmlns:p14="http://schemas.microsoft.com/office/powerpoint/2010/main" val="361822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u="none" strike="noStrike" kern="1200" dirty="0">
                <a:solidFill>
                  <a:schemeClr val="tx1"/>
                </a:solidFill>
                <a:effectLst/>
                <a:latin typeface="+mn-lt"/>
                <a:ea typeface="+mn-ea"/>
                <a:cs typeface="+mn-cs"/>
              </a:rPr>
              <a:t>Основу експерименту складало вимірювання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за схемою, зображеною на рисунку. Освітлення зразка проводилося зі боку </a:t>
            </a:r>
            <a:r>
              <a:rPr lang="en-US" sz="1200" b="0" i="0" u="none" strike="noStrike" kern="1200" dirty="0" err="1">
                <a:solidFill>
                  <a:schemeClr val="tx1"/>
                </a:solidFill>
                <a:effectLst/>
                <a:latin typeface="+mn-lt"/>
                <a:ea typeface="+mn-ea"/>
                <a:cs typeface="+mn-cs"/>
              </a:rPr>
              <a:t>CuS</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за допомогою </a:t>
            </a:r>
            <a:r>
              <a:rPr lang="uk-UA" sz="1200" b="0" i="0" u="none" strike="noStrike" kern="1200" dirty="0" err="1">
                <a:solidFill>
                  <a:schemeClr val="tx1"/>
                </a:solidFill>
                <a:effectLst/>
                <a:latin typeface="+mn-lt"/>
                <a:ea typeface="+mn-ea"/>
                <a:cs typeface="+mn-cs"/>
              </a:rPr>
              <a:t>світлодіода</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який випромінює електромагнітні хвилі з довжиною 400±10 нм. Світло з </a:t>
            </a:r>
            <a:r>
              <a:rPr lang="en-US" sz="1200" b="0" i="0" u="none" strike="noStrike" kern="1200" dirty="0">
                <a:solidFill>
                  <a:schemeClr val="tx1"/>
                </a:solidFill>
                <a:effectLst/>
                <a:latin typeface="+mn-lt"/>
                <a:ea typeface="+mn-ea"/>
                <a:cs typeface="+mn-cs"/>
              </a:rPr>
              <a:t>LED </a:t>
            </a:r>
            <a:r>
              <a:rPr lang="uk-UA" sz="1200" b="0" i="0" u="none" strike="noStrike" kern="1200" dirty="0">
                <a:solidFill>
                  <a:schemeClr val="tx1"/>
                </a:solidFill>
                <a:effectLst/>
                <a:latin typeface="+mn-lt"/>
                <a:ea typeface="+mn-ea"/>
                <a:cs typeface="+mn-cs"/>
              </a:rPr>
              <a:t>потрапляло у світлопровід і з нього на зразок. Інтенсивність випромінювання змінювалась за допомогою пропускання різних величин струму від 0 до 250 </a:t>
            </a:r>
            <a:r>
              <a:rPr lang="uk-UA" sz="1200" b="0" i="0" u="none" strike="noStrike" kern="1200" dirty="0" err="1">
                <a:solidFill>
                  <a:schemeClr val="tx1"/>
                </a:solidFill>
                <a:effectLst/>
                <a:latin typeface="+mn-lt"/>
                <a:ea typeface="+mn-ea"/>
                <a:cs typeface="+mn-cs"/>
              </a:rPr>
              <a:t>мА</a:t>
            </a:r>
            <a:r>
              <a:rPr lang="uk-UA" sz="1200" b="0" i="0" u="none" strike="noStrike" kern="1200" dirty="0">
                <a:solidFill>
                  <a:schemeClr val="tx1"/>
                </a:solidFill>
                <a:effectLst/>
                <a:latin typeface="+mn-lt"/>
                <a:ea typeface="+mn-ea"/>
                <a:cs typeface="+mn-cs"/>
              </a:rPr>
              <a:t> через </a:t>
            </a:r>
            <a:r>
              <a:rPr lang="en-GB" sz="1200" b="0" i="0" u="none" strike="noStrike" kern="1200" dirty="0">
                <a:solidFill>
                  <a:schemeClr val="tx1"/>
                </a:solidFill>
                <a:effectLst/>
                <a:latin typeface="+mn-lt"/>
                <a:ea typeface="+mn-ea"/>
                <a:cs typeface="+mn-cs"/>
              </a:rPr>
              <a:t>LED</a:t>
            </a:r>
            <a:r>
              <a:rPr lang="uk-UA" sz="1200" b="0" i="0" u="none" strike="noStrike" kern="1200" dirty="0">
                <a:solidFill>
                  <a:schemeClr val="tx1"/>
                </a:solidFill>
                <a:effectLst/>
                <a:latin typeface="+mn-lt"/>
                <a:ea typeface="+mn-ea"/>
                <a:cs typeface="+mn-cs"/>
              </a:rPr>
              <a:t>.  Зміна температури зразка забезпечувалась елементом </a:t>
            </a:r>
            <a:r>
              <a:rPr lang="uk-UA" sz="1200" b="0" i="0" u="none" strike="noStrike" kern="1200" dirty="0" err="1">
                <a:solidFill>
                  <a:schemeClr val="tx1"/>
                </a:solidFill>
                <a:effectLst/>
                <a:latin typeface="+mn-lt"/>
                <a:ea typeface="+mn-ea"/>
                <a:cs typeface="+mn-cs"/>
              </a:rPr>
              <a:t>Пельт’є</a:t>
            </a:r>
            <a:r>
              <a:rPr lang="uk-UA" sz="1200" b="0" i="0" u="none" strike="noStrike" kern="1200" dirty="0">
                <a:solidFill>
                  <a:schemeClr val="tx1"/>
                </a:solidFill>
                <a:effectLst/>
                <a:latin typeface="+mn-lt"/>
                <a:ea typeface="+mn-ea"/>
                <a:cs typeface="+mn-cs"/>
              </a:rPr>
              <a:t>(1.5) та керованим джерелом струму(1.4).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вимірювався у температурному діапазоні 295-</a:t>
            </a:r>
            <a:r>
              <a:rPr lang="uk-UA" sz="1200" b="0" i="0" u="none" strike="noStrike" kern="1200" dirty="0" err="1">
                <a:solidFill>
                  <a:schemeClr val="tx1"/>
                </a:solidFill>
                <a:effectLst/>
                <a:latin typeface="+mn-lt"/>
                <a:ea typeface="+mn-ea"/>
                <a:cs typeface="+mn-cs"/>
              </a:rPr>
              <a:t>340К</a:t>
            </a:r>
            <a:r>
              <a:rPr lang="uk-UA" sz="1200" b="0" i="0" u="none" strike="noStrike" kern="1200" dirty="0">
                <a:solidFill>
                  <a:schemeClr val="tx1"/>
                </a:solidFill>
                <a:effectLst/>
                <a:latin typeface="+mn-lt"/>
                <a:ea typeface="+mn-ea"/>
                <a:cs typeface="+mn-cs"/>
              </a:rPr>
              <a:t>.</a:t>
            </a:r>
          </a:p>
          <a:p>
            <a:pPr rtl="0"/>
            <a:r>
              <a:rPr lang="uk-UA" sz="1200" b="0" i="0" u="none" strike="noStrike" kern="1200" dirty="0">
                <a:solidFill>
                  <a:schemeClr val="tx1"/>
                </a:solidFill>
                <a:effectLst/>
                <a:latin typeface="+mn-lt"/>
                <a:ea typeface="+mn-ea"/>
                <a:cs typeface="+mn-cs"/>
              </a:rPr>
              <a:t>Джерелом напруги, яка подавалася на зразок слугував Цифровий Аналоговий Перетворювач(2.2)</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Вимірювання струму проводилося за допомогою датчика(2.5)</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напруга – за допомогою Аналого – Цифрового Перетворювача(2.6)</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Температура зразка контролювалася за допомогою цифрового датчика(1.6)</a:t>
            </a:r>
            <a:r>
              <a:rPr lang="en-US" sz="1200" b="0" i="0" u="none" strike="noStrike" kern="1200" dirty="0">
                <a:solidFill>
                  <a:schemeClr val="tx1"/>
                </a:solidFill>
                <a:effectLst/>
                <a:latin typeface="+mn-lt"/>
                <a:ea typeface="+mn-ea"/>
                <a:cs typeface="+mn-cs"/>
              </a:rPr>
              <a:t>.</a:t>
            </a:r>
            <a:endParaRPr lang="uk-UA" b="0" dirty="0">
              <a:effectLst/>
            </a:endParaRPr>
          </a:p>
          <a:p>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5</a:t>
            </a:fld>
            <a:endParaRPr lang="en-US"/>
          </a:p>
        </p:txBody>
      </p:sp>
    </p:spTree>
    <p:extLst>
      <p:ext uri="{BB962C8B-B14F-4D97-AF65-F5344CB8AC3E}">
        <p14:creationId xmlns:p14="http://schemas.microsoft.com/office/powerpoint/2010/main" val="16759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На цьому рисунку зображений приклад виміряних </a:t>
            </a:r>
            <a:r>
              <a:rPr lang="ru-RU" dirty="0" err="1"/>
              <a:t>ВАХ</a:t>
            </a:r>
            <a:r>
              <a:rPr lang="ru-RU" dirty="0"/>
              <a:t> для </a:t>
            </a:r>
            <a:r>
              <a:rPr lang="ru-RU" dirty="0" err="1"/>
              <a:t>різних</a:t>
            </a:r>
            <a:r>
              <a:rPr lang="ru-RU" dirty="0"/>
              <a:t> </a:t>
            </a:r>
            <a:r>
              <a:rPr lang="ru-RU" dirty="0" err="1"/>
              <a:t>інтенсивностей</a:t>
            </a:r>
            <a:r>
              <a:rPr lang="ru-RU" dirty="0"/>
              <a:t> </a:t>
            </a:r>
            <a:r>
              <a:rPr lang="ru-RU" dirty="0" err="1"/>
              <a:t>випромінювання</a:t>
            </a:r>
            <a:r>
              <a:rPr lang="ru-RU" dirty="0"/>
              <a:t>. При </a:t>
            </a:r>
            <a:r>
              <a:rPr lang="ru-RU" dirty="0" err="1"/>
              <a:t>збільшені</a:t>
            </a:r>
            <a:r>
              <a:rPr lang="ru-RU" dirty="0"/>
              <a:t> </a:t>
            </a:r>
            <a:r>
              <a:rPr lang="ru-RU" dirty="0" err="1"/>
              <a:t>інтенсивності</a:t>
            </a:r>
            <a:r>
              <a:rPr lang="ru-RU" dirty="0"/>
              <a:t> </a:t>
            </a:r>
            <a:r>
              <a:rPr lang="ru-RU" dirty="0" err="1"/>
              <a:t>зростає</a:t>
            </a:r>
            <a:r>
              <a:rPr lang="ru-RU" dirty="0"/>
              <a:t> струм короткого </a:t>
            </a:r>
            <a:r>
              <a:rPr lang="ru-RU" dirty="0" err="1"/>
              <a:t>замикання</a:t>
            </a:r>
            <a:r>
              <a:rPr lang="ru-RU" dirty="0"/>
              <a:t>, а при </a:t>
            </a:r>
            <a:r>
              <a:rPr lang="ru-RU" dirty="0" err="1"/>
              <a:t>зростанні</a:t>
            </a:r>
            <a:r>
              <a:rPr lang="ru-RU" dirty="0"/>
              <a:t> </a:t>
            </a:r>
            <a:r>
              <a:rPr lang="ru-RU" dirty="0" err="1"/>
              <a:t>температури</a:t>
            </a:r>
            <a:r>
              <a:rPr lang="ru-RU" dirty="0"/>
              <a:t> </a:t>
            </a:r>
            <a:r>
              <a:rPr lang="ru-RU" dirty="0" err="1"/>
              <a:t>суттєво</a:t>
            </a:r>
            <a:r>
              <a:rPr lang="ru-RU" dirty="0"/>
              <a:t> </a:t>
            </a:r>
            <a:r>
              <a:rPr lang="ru-RU" dirty="0" err="1"/>
              <a:t>зменшується</a:t>
            </a:r>
            <a:r>
              <a:rPr lang="ru-RU" dirty="0"/>
              <a:t> </a:t>
            </a:r>
            <a:r>
              <a:rPr lang="ru-RU" dirty="0" err="1"/>
              <a:t>напруга</a:t>
            </a:r>
            <a:r>
              <a:rPr lang="ru-RU" dirty="0"/>
              <a:t> холостого ходу .</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6</a:t>
            </a:fld>
            <a:endParaRPr lang="en-US"/>
          </a:p>
        </p:txBody>
      </p:sp>
    </p:spTree>
    <p:extLst>
      <p:ext uri="{BB962C8B-B14F-4D97-AF65-F5344CB8AC3E}">
        <p14:creationId xmlns:p14="http://schemas.microsoft.com/office/powerpoint/2010/main" val="374946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rtl="0"/>
            <a:r>
              <a:rPr lang="uk-UA" sz="1200" b="0" i="0" u="none" strike="noStrike" kern="1200" dirty="0">
                <a:solidFill>
                  <a:schemeClr val="tx1"/>
                </a:solidFill>
                <a:effectLst/>
                <a:latin typeface="+mn-lt"/>
                <a:ea typeface="+mn-ea"/>
                <a:cs typeface="+mn-cs"/>
              </a:rPr>
              <a:t>Під час попередніх досліджень було показано, що для опису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структур </a:t>
            </a:r>
            <a:r>
              <a:rPr lang="en-US" sz="1200" b="0" i="0" u="none" strike="noStrike" kern="1200" dirty="0" err="1">
                <a:solidFill>
                  <a:schemeClr val="tx1"/>
                </a:solidFill>
                <a:effectLst/>
                <a:latin typeface="+mn-lt"/>
                <a:ea typeface="+mn-ea"/>
                <a:cs typeface="+mn-cs"/>
              </a:rPr>
              <a:t>CuS-CdSe</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доцільно використовувати різні еквівалентні моделі при описі проходження струму за відсутності освітлення та при його наявності. А саме для </a:t>
            </a:r>
            <a:r>
              <a:rPr lang="uk-UA" sz="1200" b="0" i="0" u="none" strike="noStrike" kern="1200" dirty="0" err="1">
                <a:solidFill>
                  <a:schemeClr val="tx1"/>
                </a:solidFill>
                <a:effectLst/>
                <a:latin typeface="+mn-lt"/>
                <a:ea typeface="+mn-ea"/>
                <a:cs typeface="+mn-cs"/>
              </a:rPr>
              <a:t>темнових</a:t>
            </a:r>
            <a:r>
              <a:rPr lang="uk-UA" sz="1200" b="0" i="0" u="none" strike="noStrike" kern="1200" dirty="0">
                <a:solidFill>
                  <a:schemeClr val="tx1"/>
                </a:solidFill>
                <a:effectLst/>
                <a:latin typeface="+mn-lt"/>
                <a:ea typeface="+mn-ea"/>
                <a:cs typeface="+mn-cs"/>
              </a:rPr>
              <a:t>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потрібно використовувати </a:t>
            </a:r>
            <a:r>
              <a:rPr lang="uk-UA" sz="1200" b="0" i="0" u="none" strike="noStrike" kern="1200" dirty="0" err="1">
                <a:solidFill>
                  <a:schemeClr val="tx1"/>
                </a:solidFill>
                <a:effectLst/>
                <a:latin typeface="+mn-lt"/>
                <a:ea typeface="+mn-ea"/>
                <a:cs typeface="+mn-cs"/>
              </a:rPr>
              <a:t>однодіодну</a:t>
            </a:r>
            <a:r>
              <a:rPr lang="uk-UA" sz="1200" b="0" i="0" u="none" strike="noStrike" kern="1200" dirty="0">
                <a:solidFill>
                  <a:schemeClr val="tx1"/>
                </a:solidFill>
                <a:effectLst/>
                <a:latin typeface="+mn-lt"/>
                <a:ea typeface="+mn-ea"/>
                <a:cs typeface="+mn-cs"/>
              </a:rPr>
              <a:t> модель, а для світлових – </a:t>
            </a:r>
            <a:r>
              <a:rPr lang="uk-UA" sz="1200" b="0" i="0" u="none" strike="noStrike" kern="1200" dirty="0" err="1">
                <a:solidFill>
                  <a:schemeClr val="tx1"/>
                </a:solidFill>
                <a:effectLst/>
                <a:latin typeface="+mn-lt"/>
                <a:ea typeface="+mn-ea"/>
                <a:cs typeface="+mn-cs"/>
              </a:rPr>
              <a:t>дводіодну</a:t>
            </a:r>
            <a:r>
              <a:rPr lang="uk-UA" sz="1200" b="0" i="0" u="none" strike="noStrike" kern="1200" dirty="0">
                <a:solidFill>
                  <a:schemeClr val="tx1"/>
                </a:solidFill>
                <a:effectLst/>
                <a:latin typeface="+mn-lt"/>
                <a:ea typeface="+mn-ea"/>
                <a:cs typeface="+mn-cs"/>
              </a:rPr>
              <a:t> з увімкненими назустріч діодами. Зверніть увагу, що ця формула має 8 параметрів. Для розв’язання такого рівняння потрібно використати чисельні методи, а саме </a:t>
            </a:r>
            <a:r>
              <a:rPr lang="uk-UA" sz="1200" b="0" i="0" u="none" strike="noStrike" kern="1200" dirty="0" err="1">
                <a:solidFill>
                  <a:schemeClr val="tx1"/>
                </a:solidFill>
                <a:effectLst/>
                <a:latin typeface="+mn-lt"/>
                <a:ea typeface="+mn-ea"/>
                <a:cs typeface="+mn-cs"/>
              </a:rPr>
              <a:t>метаевристичні</a:t>
            </a:r>
            <a:r>
              <a:rPr lang="uk-UA" sz="1200" b="0" i="0" u="none" strike="noStrike" kern="1200" dirty="0">
                <a:solidFill>
                  <a:schemeClr val="tx1"/>
                </a:solidFill>
                <a:effectLst/>
                <a:latin typeface="+mn-lt"/>
                <a:ea typeface="+mn-ea"/>
                <a:cs typeface="+mn-cs"/>
              </a:rPr>
              <a:t> методи оптимізації. У нашому випадку методи були з трьох груп: </a:t>
            </a:r>
            <a:r>
              <a:rPr lang="ru-RU" sz="1200" b="0" i="0" u="none" strike="noStrike" kern="1200" dirty="0" err="1">
                <a:solidFill>
                  <a:schemeClr val="tx1"/>
                </a:solidFill>
                <a:effectLst/>
                <a:latin typeface="+mn-lt"/>
                <a:ea typeface="+mn-ea"/>
                <a:cs typeface="+mn-cs"/>
              </a:rPr>
              <a:t>Дифере</a:t>
            </a:r>
            <a:r>
              <a:rPr lang="uk-UA" sz="1200" b="0" i="0" u="none" strike="noStrike" kern="1200" dirty="0" err="1">
                <a:solidFill>
                  <a:schemeClr val="tx1"/>
                </a:solidFill>
                <a:effectLst/>
                <a:latin typeface="+mn-lt"/>
                <a:ea typeface="+mn-ea"/>
                <a:cs typeface="+mn-cs"/>
              </a:rPr>
              <a:t>нціальна</a:t>
            </a:r>
            <a:r>
              <a:rPr lang="uk-UA" sz="1200" b="0" i="0" u="none" strike="noStrike" kern="1200" dirty="0">
                <a:solidFill>
                  <a:schemeClr val="tx1"/>
                </a:solidFill>
                <a:effectLst/>
                <a:latin typeface="+mn-lt"/>
                <a:ea typeface="+mn-ea"/>
                <a:cs typeface="+mn-cs"/>
              </a:rPr>
              <a:t> еволюція(...), методи Вчитель-Учень(...), а також методи, які відтворюють певні процеси в природі, наприклад(зграя бджіл, політ частинок, нейронна мережа і поведінка хвиль води).</a:t>
            </a:r>
            <a:endParaRPr lang="uk-UA" b="0" dirty="0">
              <a:effectLst/>
            </a:endParaRPr>
          </a:p>
          <a:p>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7</a:t>
            </a:fld>
            <a:endParaRPr lang="en-US"/>
          </a:p>
        </p:txBody>
      </p:sp>
    </p:spTree>
    <p:extLst>
      <p:ext uri="{BB962C8B-B14F-4D97-AF65-F5344CB8AC3E}">
        <p14:creationId xmlns:p14="http://schemas.microsoft.com/office/powerpoint/2010/main" val="252634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b="0" i="0" u="none" strike="noStrike" kern="1200" dirty="0">
                <a:solidFill>
                  <a:schemeClr val="tx1"/>
                </a:solidFill>
                <a:effectLst/>
                <a:latin typeface="+mn-lt"/>
                <a:ea typeface="+mn-ea"/>
                <a:cs typeface="+mn-cs"/>
              </a:rPr>
              <a:t>Для розв'язання такої задачі застосовують </a:t>
            </a:r>
            <a:r>
              <a:rPr lang="uk-UA" sz="1200" b="0" i="0" u="none" strike="noStrike" kern="1200" dirty="0" err="1">
                <a:solidFill>
                  <a:schemeClr val="tx1"/>
                </a:solidFill>
                <a:effectLst/>
                <a:latin typeface="+mn-lt"/>
                <a:ea typeface="+mn-ea"/>
                <a:cs typeface="+mn-cs"/>
              </a:rPr>
              <a:t>метаевристичні</a:t>
            </a:r>
            <a:r>
              <a:rPr lang="uk-UA" sz="1200" b="0" i="0" u="none" strike="noStrike" kern="1200" dirty="0">
                <a:solidFill>
                  <a:schemeClr val="tx1"/>
                </a:solidFill>
                <a:effectLst/>
                <a:latin typeface="+mn-lt"/>
                <a:ea typeface="+mn-ea"/>
                <a:cs typeface="+mn-cs"/>
              </a:rPr>
              <a:t> методи оптимізації. </a:t>
            </a:r>
            <a:r>
              <a:rPr lang="en-US" sz="1200" b="0" i="0" u="none" strike="noStrike" kern="1200" dirty="0">
                <a:solidFill>
                  <a:schemeClr val="tx1"/>
                </a:solidFill>
                <a:effectLst/>
                <a:latin typeface="+mn-lt"/>
                <a:ea typeface="+mn-ea"/>
                <a:cs typeface="+mn-cs"/>
              </a:rPr>
              <a:t>No free lunch theorem(NFL) </a:t>
            </a:r>
            <a:r>
              <a:rPr lang="uk-UA" sz="1200" b="0" i="0" u="none" strike="noStrike" kern="1200" dirty="0">
                <a:solidFill>
                  <a:schemeClr val="tx1"/>
                </a:solidFill>
                <a:effectLst/>
                <a:latin typeface="+mn-lt"/>
                <a:ea typeface="+mn-ea"/>
                <a:cs typeface="+mn-cs"/>
              </a:rPr>
              <a:t>доводить, що немає алгоритму оптимізації, який працює для всіх типів задач. Тому була використана група різних алгоритмів оптимізації на невеликій кількості даних для визначення оптимального алгоритму по двох параметрах: відносна середньоквадратична похибка і розкид згенерованих значень при багаторазових запусках алгоритму. Як видно на графіках, похибки для першої групи як мінімум на порядок перевищують похибки другого методу. Це призвело до того, що саме друга група методів була обрана для подальшого аналізу, а саме метод </a:t>
            </a:r>
            <a:r>
              <a:rPr lang="en-GB" sz="1200" b="0" i="0" u="none" strike="noStrike" kern="1200" dirty="0" err="1">
                <a:solidFill>
                  <a:schemeClr val="tx1"/>
                </a:solidFill>
                <a:effectLst/>
                <a:latin typeface="+mn-lt"/>
                <a:ea typeface="+mn-ea"/>
                <a:cs typeface="+mn-cs"/>
              </a:rPr>
              <a:t>EBLSHADE</a:t>
            </a:r>
            <a:r>
              <a:rPr lang="en-GB" sz="1200" b="0" i="0" u="none" strike="noStrike" kern="1200" dirty="0">
                <a:solidFill>
                  <a:schemeClr val="tx1"/>
                </a:solidFill>
                <a:effectLst/>
                <a:latin typeface="+mn-lt"/>
                <a:ea typeface="+mn-ea"/>
                <a:cs typeface="+mn-cs"/>
              </a:rPr>
              <a:t>.</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8</a:t>
            </a:fld>
            <a:endParaRPr lang="en-US"/>
          </a:p>
        </p:txBody>
      </p:sp>
    </p:spTree>
    <p:extLst>
      <p:ext uri="{BB962C8B-B14F-4D97-AF65-F5344CB8AC3E}">
        <p14:creationId xmlns:p14="http://schemas.microsoft.com/office/powerpoint/2010/main" val="67836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ru-RU" dirty="0"/>
              <a:t>Струм короткого </a:t>
            </a:r>
            <a:r>
              <a:rPr lang="ru-RU" dirty="0" err="1"/>
              <a:t>замикання</a:t>
            </a:r>
            <a:r>
              <a:rPr lang="ru-RU" dirty="0"/>
              <a:t> і </a:t>
            </a:r>
            <a:r>
              <a:rPr lang="ru-RU" dirty="0" err="1"/>
              <a:t>напруга</a:t>
            </a:r>
            <a:r>
              <a:rPr lang="ru-RU" dirty="0"/>
              <a:t> холостого хода </a:t>
            </a:r>
            <a:r>
              <a:rPr lang="ru-RU" dirty="0" err="1"/>
              <a:t>являються</a:t>
            </a:r>
            <a:r>
              <a:rPr lang="ru-RU" dirty="0"/>
              <a:t> параметрами, </a:t>
            </a:r>
            <a:r>
              <a:rPr lang="ru-RU" dirty="0" err="1"/>
              <a:t>які</a:t>
            </a:r>
            <a:r>
              <a:rPr lang="ru-RU" dirty="0"/>
              <a:t> </a:t>
            </a:r>
            <a:r>
              <a:rPr lang="ru-RU" dirty="0" err="1"/>
              <a:t>напряму</a:t>
            </a:r>
            <a:r>
              <a:rPr lang="ru-RU" dirty="0"/>
              <a:t> </a:t>
            </a:r>
            <a:r>
              <a:rPr lang="ru-RU" dirty="0" err="1"/>
              <a:t>впливають</a:t>
            </a:r>
            <a:r>
              <a:rPr lang="ru-RU" dirty="0"/>
              <a:t> на </a:t>
            </a:r>
            <a:r>
              <a:rPr lang="ru-RU" dirty="0" err="1"/>
              <a:t>ефективність</a:t>
            </a:r>
            <a:r>
              <a:rPr lang="ru-RU" dirty="0"/>
              <a:t>. В </a:t>
            </a:r>
            <a:r>
              <a:rPr lang="ru-RU" dirty="0" err="1"/>
              <a:t>табли</a:t>
            </a:r>
            <a:r>
              <a:rPr lang="uk-UA" dirty="0"/>
              <a:t>ці зображені їх залежність від температури і рівня освітлення, а також відповідну залежність для фотоструму. Ці залежності є лінійними і з ростом температури ці параметри падають. Варто зауважити, що темп падіння фотоструму зростає зі збільшенням інтенсивності.</a:t>
            </a:r>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9</a:t>
            </a:fld>
            <a:endParaRPr lang="en-US"/>
          </a:p>
        </p:txBody>
      </p:sp>
    </p:spTree>
    <p:extLst>
      <p:ext uri="{BB962C8B-B14F-4D97-AF65-F5344CB8AC3E}">
        <p14:creationId xmlns:p14="http://schemas.microsoft.com/office/powerpoint/2010/main" val="163962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B0DC92-ED4C-4F55-9027-7B65A57A8296}"/>
              </a:ext>
            </a:extLst>
          </p:cNvPr>
          <p:cNvSpPr>
            <a:spLocks noGrp="1"/>
          </p:cNvSpPr>
          <p:nvPr>
            <p:ph type="ctrTitle"/>
          </p:nvPr>
        </p:nvSpPr>
        <p:spPr>
          <a:xfrm>
            <a:off x="1143000" y="1122363"/>
            <a:ext cx="6858000" cy="2387600"/>
          </a:xfrm>
        </p:spPr>
        <p:txBody>
          <a:bodyPr anchor="b"/>
          <a:lstStyle>
            <a:lvl1pPr algn="ctr">
              <a:defRPr sz="45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D53387EC-B89A-4FF7-8BFE-70C3FE3495D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6BB937EB-5BBA-4CD7-9CED-D043D6F63097}"/>
              </a:ext>
            </a:extLst>
          </p:cNvPr>
          <p:cNvSpPr>
            <a:spLocks noGrp="1"/>
          </p:cNvSpPr>
          <p:nvPr>
            <p:ph type="dt" sz="half" idx="10"/>
          </p:nvPr>
        </p:nvSpPr>
        <p:spPr/>
        <p:txBody>
          <a:bodyPr/>
          <a:lstStyle/>
          <a:p>
            <a:fld id="{0A0E8434-5C6B-4BC7-890E-E9CFA3CC5341}"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1C98FA6A-98BE-469D-9A0B-8452E6991EBD}"/>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D6F32177-136F-410F-9179-6B49707B3CA7}"/>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155132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9DFD8A-2FD6-481A-A7A6-BEBD467162C5}"/>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F9A70C0F-7177-45AD-BB74-B70B47DF3DDC}"/>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8B84BA76-889B-401E-B717-11E807AD6889}"/>
              </a:ext>
            </a:extLst>
          </p:cNvPr>
          <p:cNvSpPr>
            <a:spLocks noGrp="1"/>
          </p:cNvSpPr>
          <p:nvPr>
            <p:ph type="dt" sz="half" idx="10"/>
          </p:nvPr>
        </p:nvSpPr>
        <p:spPr/>
        <p:txBody>
          <a:bodyPr/>
          <a:lstStyle/>
          <a:p>
            <a:fld id="{36028F98-D3B4-4C4E-8507-61AF2834E53C}"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7F49D85D-904C-4A0D-BB1E-AF4D4DE298B5}"/>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97E766A3-C28F-4CF0-9D4F-0FC53C564129}"/>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8477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5A5C4F32-F350-43B7-84A9-ED4ACD93AE05}"/>
              </a:ext>
            </a:extLst>
          </p:cNvPr>
          <p:cNvSpPr>
            <a:spLocks noGrp="1"/>
          </p:cNvSpPr>
          <p:nvPr>
            <p:ph type="title" orient="vert"/>
          </p:nvPr>
        </p:nvSpPr>
        <p:spPr>
          <a:xfrm>
            <a:off x="6543675" y="365125"/>
            <a:ext cx="1971675"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A8B25211-7307-475F-95C8-5F9407E94B33}"/>
              </a:ext>
            </a:extLst>
          </p:cNvPr>
          <p:cNvSpPr>
            <a:spLocks noGrp="1"/>
          </p:cNvSpPr>
          <p:nvPr>
            <p:ph type="body" orient="vert" idx="1"/>
          </p:nvPr>
        </p:nvSpPr>
        <p:spPr>
          <a:xfrm>
            <a:off x="628650" y="365125"/>
            <a:ext cx="5800725"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6EDDEE07-3A16-4830-ABD3-334003046811}"/>
              </a:ext>
            </a:extLst>
          </p:cNvPr>
          <p:cNvSpPr>
            <a:spLocks noGrp="1"/>
          </p:cNvSpPr>
          <p:nvPr>
            <p:ph type="dt" sz="half" idx="10"/>
          </p:nvPr>
        </p:nvSpPr>
        <p:spPr/>
        <p:txBody>
          <a:bodyPr/>
          <a:lstStyle/>
          <a:p>
            <a:fld id="{61B73720-710A-4912-85A1-E624E8C2A621}"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7968C258-ABF4-4B38-853D-E4203D857754}"/>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5C8213FD-2E23-4866-9E6D-C06387D73922}"/>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155046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E4CEC-5658-4BF5-AD96-45A0D35B7C71}"/>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8A7A9832-C1D2-4682-89B4-4D13518CC5AC}"/>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5A3D96C8-2C9C-42BF-9147-5089E0898061}"/>
              </a:ext>
            </a:extLst>
          </p:cNvPr>
          <p:cNvSpPr>
            <a:spLocks noGrp="1"/>
          </p:cNvSpPr>
          <p:nvPr>
            <p:ph type="dt" sz="half" idx="10"/>
          </p:nvPr>
        </p:nvSpPr>
        <p:spPr/>
        <p:txBody>
          <a:bodyPr/>
          <a:lstStyle/>
          <a:p>
            <a:fld id="{B2B4D0E3-5ED0-4B7F-8EF7-F595AB0E1495}"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DDA02CFA-121B-42BE-9067-3C3B74A7BC87}"/>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DFB2F3BC-3C12-4D8D-AAA1-EEA88848C07B}"/>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74120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985D5-045D-4742-9B16-DD8FF0ECD65C}"/>
              </a:ext>
            </a:extLst>
          </p:cNvPr>
          <p:cNvSpPr>
            <a:spLocks noGrp="1"/>
          </p:cNvSpPr>
          <p:nvPr>
            <p:ph type="title"/>
          </p:nvPr>
        </p:nvSpPr>
        <p:spPr>
          <a:xfrm>
            <a:off x="623888" y="1709739"/>
            <a:ext cx="7886700" cy="2852737"/>
          </a:xfrm>
        </p:spPr>
        <p:txBody>
          <a:bodyPr anchor="b"/>
          <a:lstStyle>
            <a:lvl1pPr>
              <a:defRPr sz="45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F6542853-DF41-4C1B-8AFF-F06B34A7EA9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9A6AE298-E2FC-40F5-816D-34466323967E}"/>
              </a:ext>
            </a:extLst>
          </p:cNvPr>
          <p:cNvSpPr>
            <a:spLocks noGrp="1"/>
          </p:cNvSpPr>
          <p:nvPr>
            <p:ph type="dt" sz="half" idx="10"/>
          </p:nvPr>
        </p:nvSpPr>
        <p:spPr/>
        <p:txBody>
          <a:bodyPr/>
          <a:lstStyle/>
          <a:p>
            <a:fld id="{CB07AF2B-AFE2-4455-9F83-2FE1F3AAE8C3}"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89756947-FC20-4A13-A3D7-615F27095D38}"/>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ABC4D837-92C6-43DA-AB7E-0C9A1913A410}"/>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62521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332587-01F4-4BC3-B4E6-4EEC4567C62F}"/>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2ED64416-A6BE-43E6-A67F-ED2C2EB346A5}"/>
              </a:ext>
            </a:extLst>
          </p:cNvPr>
          <p:cNvSpPr>
            <a:spLocks noGrp="1"/>
          </p:cNvSpPr>
          <p:nvPr>
            <p:ph sz="half" idx="1"/>
          </p:nvPr>
        </p:nvSpPr>
        <p:spPr>
          <a:xfrm>
            <a:off x="628650" y="1825625"/>
            <a:ext cx="38862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ADE46CDF-5A62-4EC1-A027-32EB0D4E0032}"/>
              </a:ext>
            </a:extLst>
          </p:cNvPr>
          <p:cNvSpPr>
            <a:spLocks noGrp="1"/>
          </p:cNvSpPr>
          <p:nvPr>
            <p:ph sz="half" idx="2"/>
          </p:nvPr>
        </p:nvSpPr>
        <p:spPr>
          <a:xfrm>
            <a:off x="4629150" y="1825625"/>
            <a:ext cx="38862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34B3D193-D9D2-4384-900A-A1EC70E16C84}"/>
              </a:ext>
            </a:extLst>
          </p:cNvPr>
          <p:cNvSpPr>
            <a:spLocks noGrp="1"/>
          </p:cNvSpPr>
          <p:nvPr>
            <p:ph type="dt" sz="half" idx="10"/>
          </p:nvPr>
        </p:nvSpPr>
        <p:spPr/>
        <p:txBody>
          <a:bodyPr/>
          <a:lstStyle/>
          <a:p>
            <a:fld id="{574D7B85-FD5C-4DAF-9576-E787F4484199}" type="datetime1">
              <a:rPr lang="en-US" smtClean="0"/>
              <a:t>5/15/2021</a:t>
            </a:fld>
            <a:endParaRPr lang="en-US"/>
          </a:p>
        </p:txBody>
      </p:sp>
      <p:sp>
        <p:nvSpPr>
          <p:cNvPr id="6" name="Місце для нижнього колонтитула 5">
            <a:extLst>
              <a:ext uri="{FF2B5EF4-FFF2-40B4-BE49-F238E27FC236}">
                <a16:creationId xmlns:a16="http://schemas.microsoft.com/office/drawing/2014/main" id="{67FD5AE3-01BA-401C-894D-1CC06F8029ED}"/>
              </a:ext>
            </a:extLst>
          </p:cNvPr>
          <p:cNvSpPr>
            <a:spLocks noGrp="1"/>
          </p:cNvSpPr>
          <p:nvPr>
            <p:ph type="ftr" sz="quarter" idx="11"/>
          </p:nvPr>
        </p:nvSpPr>
        <p:spPr/>
        <p:txBody>
          <a:bodyPr/>
          <a:lstStyle/>
          <a:p>
            <a:endParaRPr lang="en-US"/>
          </a:p>
        </p:txBody>
      </p:sp>
      <p:sp>
        <p:nvSpPr>
          <p:cNvPr id="7" name="Місце для номера слайда 6">
            <a:extLst>
              <a:ext uri="{FF2B5EF4-FFF2-40B4-BE49-F238E27FC236}">
                <a16:creationId xmlns:a16="http://schemas.microsoft.com/office/drawing/2014/main" id="{9100756D-5CED-4536-B295-6E7F3137995E}"/>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83680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E2FDDE-98B7-4D42-B281-D2079765F144}"/>
              </a:ext>
            </a:extLst>
          </p:cNvPr>
          <p:cNvSpPr>
            <a:spLocks noGrp="1"/>
          </p:cNvSpPr>
          <p:nvPr>
            <p:ph type="title"/>
          </p:nvPr>
        </p:nvSpPr>
        <p:spPr>
          <a:xfrm>
            <a:off x="629841" y="365126"/>
            <a:ext cx="78867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666794D0-70C2-40EB-B9AF-E653C37FC1C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59219022-62B2-4C0B-8378-D510186775A0}"/>
              </a:ext>
            </a:extLst>
          </p:cNvPr>
          <p:cNvSpPr>
            <a:spLocks noGrp="1"/>
          </p:cNvSpPr>
          <p:nvPr>
            <p:ph sz="half" idx="2"/>
          </p:nvPr>
        </p:nvSpPr>
        <p:spPr>
          <a:xfrm>
            <a:off x="629842" y="2505075"/>
            <a:ext cx="3868340"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48F563D2-0533-4B50-BF30-CF40A5FC51F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D7AFCA3E-4853-42B5-B352-9958ABB0EEF1}"/>
              </a:ext>
            </a:extLst>
          </p:cNvPr>
          <p:cNvSpPr>
            <a:spLocks noGrp="1"/>
          </p:cNvSpPr>
          <p:nvPr>
            <p:ph sz="quarter" idx="4"/>
          </p:nvPr>
        </p:nvSpPr>
        <p:spPr>
          <a:xfrm>
            <a:off x="4629150" y="2505075"/>
            <a:ext cx="3887391"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311F6EBA-BB89-48FA-B899-283A025F3A68}"/>
              </a:ext>
            </a:extLst>
          </p:cNvPr>
          <p:cNvSpPr>
            <a:spLocks noGrp="1"/>
          </p:cNvSpPr>
          <p:nvPr>
            <p:ph type="dt" sz="half" idx="10"/>
          </p:nvPr>
        </p:nvSpPr>
        <p:spPr/>
        <p:txBody>
          <a:bodyPr/>
          <a:lstStyle/>
          <a:p>
            <a:fld id="{66D3C172-16D8-4863-A49F-617816913C05}" type="datetime1">
              <a:rPr lang="en-US" smtClean="0"/>
              <a:t>5/15/2021</a:t>
            </a:fld>
            <a:endParaRPr lang="en-US"/>
          </a:p>
        </p:txBody>
      </p:sp>
      <p:sp>
        <p:nvSpPr>
          <p:cNvPr id="8" name="Місце для нижнього колонтитула 7">
            <a:extLst>
              <a:ext uri="{FF2B5EF4-FFF2-40B4-BE49-F238E27FC236}">
                <a16:creationId xmlns:a16="http://schemas.microsoft.com/office/drawing/2014/main" id="{5D76E145-9AC3-4B01-BBB4-8D14B3C146F2}"/>
              </a:ext>
            </a:extLst>
          </p:cNvPr>
          <p:cNvSpPr>
            <a:spLocks noGrp="1"/>
          </p:cNvSpPr>
          <p:nvPr>
            <p:ph type="ftr" sz="quarter" idx="11"/>
          </p:nvPr>
        </p:nvSpPr>
        <p:spPr/>
        <p:txBody>
          <a:bodyPr/>
          <a:lstStyle/>
          <a:p>
            <a:endParaRPr lang="en-US"/>
          </a:p>
        </p:txBody>
      </p:sp>
      <p:sp>
        <p:nvSpPr>
          <p:cNvPr id="9" name="Місце для номера слайда 8">
            <a:extLst>
              <a:ext uri="{FF2B5EF4-FFF2-40B4-BE49-F238E27FC236}">
                <a16:creationId xmlns:a16="http://schemas.microsoft.com/office/drawing/2014/main" id="{584C1F91-4B63-4A22-9173-11EF053C6906}"/>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87309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C7A416-D03B-48C4-A1A6-621B6D0ED518}"/>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DC43A6A5-F3D4-4F3A-8E84-74ED866435A8}"/>
              </a:ext>
            </a:extLst>
          </p:cNvPr>
          <p:cNvSpPr>
            <a:spLocks noGrp="1"/>
          </p:cNvSpPr>
          <p:nvPr>
            <p:ph type="dt" sz="half" idx="10"/>
          </p:nvPr>
        </p:nvSpPr>
        <p:spPr/>
        <p:txBody>
          <a:bodyPr/>
          <a:lstStyle/>
          <a:p>
            <a:fld id="{4910E50C-773D-46EE-BA35-CB10DBC84F66}" type="datetime1">
              <a:rPr lang="en-US" smtClean="0"/>
              <a:t>5/15/2021</a:t>
            </a:fld>
            <a:endParaRPr lang="en-US"/>
          </a:p>
        </p:txBody>
      </p:sp>
      <p:sp>
        <p:nvSpPr>
          <p:cNvPr id="4" name="Місце для нижнього колонтитула 3">
            <a:extLst>
              <a:ext uri="{FF2B5EF4-FFF2-40B4-BE49-F238E27FC236}">
                <a16:creationId xmlns:a16="http://schemas.microsoft.com/office/drawing/2014/main" id="{0B803420-6280-47DE-B2E6-8DD699197619}"/>
              </a:ext>
            </a:extLst>
          </p:cNvPr>
          <p:cNvSpPr>
            <a:spLocks noGrp="1"/>
          </p:cNvSpPr>
          <p:nvPr>
            <p:ph type="ftr" sz="quarter" idx="11"/>
          </p:nvPr>
        </p:nvSpPr>
        <p:spPr/>
        <p:txBody>
          <a:bodyPr/>
          <a:lstStyle/>
          <a:p>
            <a:endParaRPr lang="en-US"/>
          </a:p>
        </p:txBody>
      </p:sp>
      <p:sp>
        <p:nvSpPr>
          <p:cNvPr id="5" name="Місце для номера слайда 4">
            <a:extLst>
              <a:ext uri="{FF2B5EF4-FFF2-40B4-BE49-F238E27FC236}">
                <a16:creationId xmlns:a16="http://schemas.microsoft.com/office/drawing/2014/main" id="{1204B6E4-5C7D-40D5-A697-EB04E7952E55}"/>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35438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4F54D4DD-386A-460E-84F4-F0B9A95EF980}"/>
              </a:ext>
            </a:extLst>
          </p:cNvPr>
          <p:cNvSpPr>
            <a:spLocks noGrp="1"/>
          </p:cNvSpPr>
          <p:nvPr>
            <p:ph type="dt" sz="half" idx="10"/>
          </p:nvPr>
        </p:nvSpPr>
        <p:spPr/>
        <p:txBody>
          <a:bodyPr/>
          <a:lstStyle/>
          <a:p>
            <a:fld id="{15293885-C8E0-42D9-9ABB-F82C6F1C8936}" type="datetime1">
              <a:rPr lang="en-US" smtClean="0"/>
              <a:t>5/15/2021</a:t>
            </a:fld>
            <a:endParaRPr lang="en-US"/>
          </a:p>
        </p:txBody>
      </p:sp>
      <p:sp>
        <p:nvSpPr>
          <p:cNvPr id="3" name="Місце для нижнього колонтитула 2">
            <a:extLst>
              <a:ext uri="{FF2B5EF4-FFF2-40B4-BE49-F238E27FC236}">
                <a16:creationId xmlns:a16="http://schemas.microsoft.com/office/drawing/2014/main" id="{5683ABC7-2BA6-4571-A08C-C41CACF48E3E}"/>
              </a:ext>
            </a:extLst>
          </p:cNvPr>
          <p:cNvSpPr>
            <a:spLocks noGrp="1"/>
          </p:cNvSpPr>
          <p:nvPr>
            <p:ph type="ftr" sz="quarter" idx="11"/>
          </p:nvPr>
        </p:nvSpPr>
        <p:spPr/>
        <p:txBody>
          <a:bodyPr/>
          <a:lstStyle/>
          <a:p>
            <a:endParaRPr lang="en-US"/>
          </a:p>
        </p:txBody>
      </p:sp>
      <p:sp>
        <p:nvSpPr>
          <p:cNvPr id="4" name="Місце для номера слайда 3">
            <a:extLst>
              <a:ext uri="{FF2B5EF4-FFF2-40B4-BE49-F238E27FC236}">
                <a16:creationId xmlns:a16="http://schemas.microsoft.com/office/drawing/2014/main" id="{5D6E036F-DE8D-4391-9A11-70194322256E}"/>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423413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A3AF8A-6AB0-4BE4-B6CA-85491D9D85A4}"/>
              </a:ext>
            </a:extLst>
          </p:cNvPr>
          <p:cNvSpPr>
            <a:spLocks noGrp="1"/>
          </p:cNvSpPr>
          <p:nvPr>
            <p:ph type="title"/>
          </p:nvPr>
        </p:nvSpPr>
        <p:spPr>
          <a:xfrm>
            <a:off x="629841" y="457200"/>
            <a:ext cx="2949178" cy="1600200"/>
          </a:xfrm>
        </p:spPr>
        <p:txBody>
          <a:bodyPr anchor="b"/>
          <a:lstStyle>
            <a:lvl1pPr>
              <a:defRPr sz="24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F65F3D52-8752-41B0-B574-99F8279EBB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F68E3BBD-CD62-42D1-916B-DBFF882C3D7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D6F3E03B-3EF9-4D06-90A8-2C769DC8D639}"/>
              </a:ext>
            </a:extLst>
          </p:cNvPr>
          <p:cNvSpPr>
            <a:spLocks noGrp="1"/>
          </p:cNvSpPr>
          <p:nvPr>
            <p:ph type="dt" sz="half" idx="10"/>
          </p:nvPr>
        </p:nvSpPr>
        <p:spPr/>
        <p:txBody>
          <a:bodyPr/>
          <a:lstStyle/>
          <a:p>
            <a:fld id="{BB226943-82C5-419C-B41F-4C227B86AA6D}" type="datetime1">
              <a:rPr lang="en-US" smtClean="0"/>
              <a:t>5/15/2021</a:t>
            </a:fld>
            <a:endParaRPr lang="en-US"/>
          </a:p>
        </p:txBody>
      </p:sp>
      <p:sp>
        <p:nvSpPr>
          <p:cNvPr id="6" name="Місце для нижнього колонтитула 5">
            <a:extLst>
              <a:ext uri="{FF2B5EF4-FFF2-40B4-BE49-F238E27FC236}">
                <a16:creationId xmlns:a16="http://schemas.microsoft.com/office/drawing/2014/main" id="{C80288A3-4E1E-4F59-B250-9422F3034349}"/>
              </a:ext>
            </a:extLst>
          </p:cNvPr>
          <p:cNvSpPr>
            <a:spLocks noGrp="1"/>
          </p:cNvSpPr>
          <p:nvPr>
            <p:ph type="ftr" sz="quarter" idx="11"/>
          </p:nvPr>
        </p:nvSpPr>
        <p:spPr/>
        <p:txBody>
          <a:bodyPr/>
          <a:lstStyle/>
          <a:p>
            <a:endParaRPr lang="en-US"/>
          </a:p>
        </p:txBody>
      </p:sp>
      <p:sp>
        <p:nvSpPr>
          <p:cNvPr id="7" name="Місце для номера слайда 6">
            <a:extLst>
              <a:ext uri="{FF2B5EF4-FFF2-40B4-BE49-F238E27FC236}">
                <a16:creationId xmlns:a16="http://schemas.microsoft.com/office/drawing/2014/main" id="{312DCC4D-F61C-4423-B72C-DF4D1148A5FD}"/>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232219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821706-C60C-4173-A5F1-9D62C5A1DA9B}"/>
              </a:ext>
            </a:extLst>
          </p:cNvPr>
          <p:cNvSpPr>
            <a:spLocks noGrp="1"/>
          </p:cNvSpPr>
          <p:nvPr>
            <p:ph type="title"/>
          </p:nvPr>
        </p:nvSpPr>
        <p:spPr>
          <a:xfrm>
            <a:off x="629841" y="457200"/>
            <a:ext cx="2949178" cy="1600200"/>
          </a:xfrm>
        </p:spPr>
        <p:txBody>
          <a:bodyPr anchor="b"/>
          <a:lstStyle>
            <a:lvl1pPr>
              <a:defRPr sz="24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440ABA42-4447-4B13-BEA0-0D6C66E528F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uk-UA"/>
          </a:p>
        </p:txBody>
      </p:sp>
      <p:sp>
        <p:nvSpPr>
          <p:cNvPr id="4" name="Місце для тексту 3">
            <a:extLst>
              <a:ext uri="{FF2B5EF4-FFF2-40B4-BE49-F238E27FC236}">
                <a16:creationId xmlns:a16="http://schemas.microsoft.com/office/drawing/2014/main" id="{DC7361F1-21A0-4D4C-9F22-805127F50C5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6C733C90-BD79-482A-A027-59FD5030A2D1}"/>
              </a:ext>
            </a:extLst>
          </p:cNvPr>
          <p:cNvSpPr>
            <a:spLocks noGrp="1"/>
          </p:cNvSpPr>
          <p:nvPr>
            <p:ph type="dt" sz="half" idx="10"/>
          </p:nvPr>
        </p:nvSpPr>
        <p:spPr/>
        <p:txBody>
          <a:bodyPr/>
          <a:lstStyle/>
          <a:p>
            <a:fld id="{E9C7CFCB-0D71-4E1C-84E7-4A629CE9D1E3}" type="datetime1">
              <a:rPr lang="en-US" smtClean="0"/>
              <a:t>5/15/2021</a:t>
            </a:fld>
            <a:endParaRPr lang="en-US"/>
          </a:p>
        </p:txBody>
      </p:sp>
      <p:sp>
        <p:nvSpPr>
          <p:cNvPr id="6" name="Місце для нижнього колонтитула 5">
            <a:extLst>
              <a:ext uri="{FF2B5EF4-FFF2-40B4-BE49-F238E27FC236}">
                <a16:creationId xmlns:a16="http://schemas.microsoft.com/office/drawing/2014/main" id="{5C5D1B2B-FA74-47C6-93CB-03BF0109F02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5CAC35CF-6D64-4C79-8D5F-1FC175E026E3}"/>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106046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CC9331E8-D10D-4C86-88B6-3BB5ED67136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D54E9F31-59D7-437F-8DE9-5588398DD7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EBFE497B-5DED-4FE0-9E86-AA9E7F4EFC4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76D761-E648-44A3-BEF1-EE624D4839AD}"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9509ED03-8E9C-43AC-A867-F5A259381C5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Місце для номера слайда 5">
            <a:extLst>
              <a:ext uri="{FF2B5EF4-FFF2-40B4-BE49-F238E27FC236}">
                <a16:creationId xmlns:a16="http://schemas.microsoft.com/office/drawing/2014/main" id="{23C9812F-ADAE-4DCA-9682-D4AC4ECD2F9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58584847"/>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uk-UA"/>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1447800"/>
            <a:ext cx="8839200" cy="26669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400" dirty="0" err="1"/>
              <a:t>Особливості</a:t>
            </a:r>
            <a:r>
              <a:rPr lang="ru-RU" sz="3400" dirty="0"/>
              <a:t> </a:t>
            </a:r>
            <a:r>
              <a:rPr lang="ru-RU" sz="3400" dirty="0" err="1"/>
              <a:t>функціонування</a:t>
            </a:r>
            <a:r>
              <a:rPr lang="ru-RU" sz="3400" dirty="0"/>
              <a:t> </a:t>
            </a:r>
            <a:r>
              <a:rPr lang="ru-RU" sz="3400" dirty="0" err="1"/>
              <a:t>тонкоплівкових</a:t>
            </a:r>
            <a:r>
              <a:rPr lang="ru-RU" sz="3400" dirty="0"/>
              <a:t> </a:t>
            </a:r>
            <a:r>
              <a:rPr lang="ru-RU" sz="3400" dirty="0" err="1"/>
              <a:t>фотоприймачів</a:t>
            </a:r>
            <a:r>
              <a:rPr lang="ru-RU" sz="3400" dirty="0"/>
              <a:t> </a:t>
            </a:r>
            <a:r>
              <a:rPr lang="ru-RU" sz="3400" dirty="0" err="1"/>
              <a:t>CuS-CdSe</a:t>
            </a:r>
            <a:r>
              <a:rPr lang="ru-RU" sz="3400" dirty="0"/>
              <a:t> в </a:t>
            </a:r>
            <a:r>
              <a:rPr lang="ru-RU" sz="3400" dirty="0" err="1"/>
              <a:t>залежності</a:t>
            </a:r>
            <a:r>
              <a:rPr lang="ru-RU" sz="3400" dirty="0"/>
              <a:t> </a:t>
            </a:r>
            <a:r>
              <a:rPr lang="ru-RU" sz="3400" dirty="0" err="1"/>
              <a:t>від</a:t>
            </a:r>
            <a:r>
              <a:rPr lang="ru-RU" sz="3400" dirty="0"/>
              <a:t> </a:t>
            </a:r>
            <a:r>
              <a:rPr lang="ru-RU" sz="3400" dirty="0" err="1"/>
              <a:t>рівня</a:t>
            </a:r>
            <a:r>
              <a:rPr lang="ru-RU" sz="3400" dirty="0"/>
              <a:t> </a:t>
            </a:r>
            <a:r>
              <a:rPr lang="ru-RU" sz="3400" dirty="0" err="1"/>
              <a:t>освітленості</a:t>
            </a:r>
            <a:r>
              <a:rPr lang="ru-RU" sz="2800" dirty="0">
                <a:latin typeface="Arial" pitchFamily="34" charset="0"/>
                <a:cs typeface="Arial" pitchFamily="34" charset="0"/>
              </a:rPr>
              <a:t> </a:t>
            </a:r>
          </a:p>
        </p:txBody>
      </p:sp>
      <p:sp>
        <p:nvSpPr>
          <p:cNvPr id="8" name="Rectangle 7"/>
          <p:cNvSpPr/>
          <p:nvPr/>
        </p:nvSpPr>
        <p:spPr>
          <a:xfrm>
            <a:off x="1066800" y="5029200"/>
            <a:ext cx="7772400" cy="461665"/>
          </a:xfrm>
          <a:prstGeom prst="rect">
            <a:avLst/>
          </a:prstGeom>
        </p:spPr>
        <p:txBody>
          <a:bodyPr wrap="square">
            <a:spAutoFit/>
          </a:bodyPr>
          <a:lstStyle/>
          <a:p>
            <a:r>
              <a:rPr lang="uk-UA" sz="2400" b="1" i="1" dirty="0" err="1">
                <a:latin typeface="Trebuchet MS" panose="020B0603020202020204" pitchFamily="34" charset="0"/>
              </a:rPr>
              <a:t>Красько</a:t>
            </a:r>
            <a:r>
              <a:rPr lang="uk-UA" sz="2400" b="1" i="1" dirty="0">
                <a:latin typeface="Trebuchet MS" panose="020B0603020202020204" pitchFamily="34" charset="0"/>
              </a:rPr>
              <a:t> Д. О., </a:t>
            </a:r>
            <a:r>
              <a:rPr lang="uk-UA" sz="2400" b="1" i="1" dirty="0" err="1">
                <a:latin typeface="Trebuchet MS" panose="020B0603020202020204" pitchFamily="34" charset="0"/>
              </a:rPr>
              <a:t>Оліх</a:t>
            </a:r>
            <a:r>
              <a:rPr lang="uk-UA" sz="2400" b="1" i="1" dirty="0">
                <a:latin typeface="Trebuchet MS" panose="020B0603020202020204" pitchFamily="34" charset="0"/>
              </a:rPr>
              <a:t> О. Я.</a:t>
            </a:r>
            <a:endParaRPr lang="en-US" sz="2400" b="1" i="1" dirty="0">
              <a:latin typeface="Trebuchet MS" panose="020B0603020202020204" pitchFamily="34" charset="0"/>
            </a:endParaRPr>
          </a:p>
        </p:txBody>
      </p:sp>
    </p:spTree>
    <p:extLst>
      <p:ext uri="{BB962C8B-B14F-4D97-AF65-F5344CB8AC3E}">
        <p14:creationId xmlns:p14="http://schemas.microsoft.com/office/powerpoint/2010/main" val="36970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088667EC-22E3-40C2-864B-A57FA8E41E03}"/>
              </a:ext>
            </a:extLst>
          </p:cNvPr>
          <p:cNvSpPr>
            <a:spLocks noGrp="1"/>
          </p:cNvSpPr>
          <p:nvPr>
            <p:ph type="sldNum" sz="quarter" idx="12"/>
          </p:nvPr>
        </p:nvSpPr>
        <p:spPr/>
        <p:txBody>
          <a:bodyPr/>
          <a:lstStyle/>
          <a:p>
            <a:fld id="{2DEF183E-DF0F-408E-9CD3-E39B7BA2EB62}" type="slidenum">
              <a:rPr lang="en-US" smtClean="0"/>
              <a:pPr/>
              <a:t>10</a:t>
            </a:fld>
            <a:endParaRPr lang="en-US" dirty="0"/>
          </a:p>
        </p:txBody>
      </p:sp>
      <p:pic>
        <p:nvPicPr>
          <p:cNvPr id="5" name="Рисунок 4">
            <a:extLst>
              <a:ext uri="{FF2B5EF4-FFF2-40B4-BE49-F238E27FC236}">
                <a16:creationId xmlns:a16="http://schemas.microsoft.com/office/drawing/2014/main" id="{46DE8517-7841-4871-88DF-94B5D87B22C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86693" y="533400"/>
            <a:ext cx="6170613" cy="4455795"/>
          </a:xfrm>
          <a:prstGeom prst="rect">
            <a:avLst/>
          </a:prstGeom>
        </p:spPr>
      </p:pic>
      <p:sp>
        <p:nvSpPr>
          <p:cNvPr id="6" name="Прямокутник 5">
            <a:extLst>
              <a:ext uri="{FF2B5EF4-FFF2-40B4-BE49-F238E27FC236}">
                <a16:creationId xmlns:a16="http://schemas.microsoft.com/office/drawing/2014/main" id="{33DC9D97-8A34-492B-96E4-22FB6D46258B}"/>
              </a:ext>
            </a:extLst>
          </p:cNvPr>
          <p:cNvSpPr/>
          <p:nvPr/>
        </p:nvSpPr>
        <p:spPr>
          <a:xfrm>
            <a:off x="628650" y="5235714"/>
            <a:ext cx="7886700" cy="1200329"/>
          </a:xfrm>
          <a:prstGeom prst="rect">
            <a:avLst/>
          </a:prstGeom>
        </p:spPr>
        <p:txBody>
          <a:bodyPr wrap="square">
            <a:spAutoFit/>
          </a:bodyPr>
          <a:lstStyle/>
          <a:p>
            <a:pPr algn="ctr"/>
            <a:r>
              <a:rPr lang="uk-UA" sz="2400" dirty="0">
                <a:latin typeface="Times New Roman" panose="02020603050405020304" pitchFamily="18" charset="0"/>
                <a:ea typeface="Calibri" panose="020F0502020204030204" pitchFamily="34" charset="0"/>
              </a:rPr>
              <a:t>Рис. 7.</a:t>
            </a:r>
            <a:r>
              <a:rPr lang="en-GB" sz="2400" dirty="0">
                <a:latin typeface="Times New Roman" panose="02020603050405020304" pitchFamily="18" charset="0"/>
                <a:ea typeface="Calibri" panose="020F0502020204030204" pitchFamily="34" charset="0"/>
              </a:rPr>
              <a:t> —</a:t>
            </a:r>
            <a:r>
              <a:rPr lang="uk-UA" sz="2400" dirty="0">
                <a:latin typeface="Times New Roman" panose="02020603050405020304" pitchFamily="18" charset="0"/>
                <a:ea typeface="Calibri" panose="020F0502020204030204" pitchFamily="34" charset="0"/>
              </a:rPr>
              <a:t> Температурні залежності максимальної вихідної потужності структури </a:t>
            </a:r>
            <a:r>
              <a:rPr lang="uk-UA" sz="2400" dirty="0" err="1">
                <a:latin typeface="Times New Roman" panose="02020603050405020304" pitchFamily="18" charset="0"/>
                <a:ea typeface="Calibri" panose="020F0502020204030204" pitchFamily="34" charset="0"/>
              </a:rPr>
              <a:t>CuS</a:t>
            </a:r>
            <a:r>
              <a:rPr lang="en-GB" sz="2400" baseline="-25000" dirty="0">
                <a:latin typeface="Times New Roman" panose="02020603050405020304" pitchFamily="18" charset="0"/>
                <a:ea typeface="Calibri" panose="020F0502020204030204" pitchFamily="34" charset="0"/>
              </a:rPr>
              <a:t> </a:t>
            </a:r>
            <a:r>
              <a:rPr lang="uk-UA" sz="2400" dirty="0">
                <a:latin typeface="Times New Roman" panose="02020603050405020304" pitchFamily="18" charset="0"/>
                <a:ea typeface="Calibri" panose="020F0502020204030204" pitchFamily="34" charset="0"/>
              </a:rPr>
              <a:t>–</a:t>
            </a:r>
            <a:r>
              <a:rPr lang="en-GB" sz="2400" dirty="0">
                <a:latin typeface="Times New Roman" panose="02020603050405020304" pitchFamily="18" charset="0"/>
                <a:ea typeface="Calibri" panose="020F0502020204030204" pitchFamily="34" charset="0"/>
              </a:rPr>
              <a:t> </a:t>
            </a:r>
            <a:r>
              <a:rPr lang="uk-UA" sz="2400" dirty="0" err="1">
                <a:latin typeface="Times New Roman" panose="02020603050405020304" pitchFamily="18" charset="0"/>
                <a:ea typeface="Calibri" panose="020F0502020204030204" pitchFamily="34" charset="0"/>
              </a:rPr>
              <a:t>CdSe</a:t>
            </a:r>
            <a:r>
              <a:rPr lang="uk-UA" sz="2400" dirty="0">
                <a:latin typeface="Times New Roman" panose="02020603050405020304" pitchFamily="18" charset="0"/>
                <a:ea typeface="Calibri" panose="020F0502020204030204" pitchFamily="34" charset="0"/>
              </a:rPr>
              <a:t> при різних рівнях освітлення. </a:t>
            </a:r>
            <a:endParaRPr lang="uk-UA" sz="2400" dirty="0"/>
          </a:p>
        </p:txBody>
      </p:sp>
    </p:spTree>
    <p:extLst>
      <p:ext uri="{BB962C8B-B14F-4D97-AF65-F5344CB8AC3E}">
        <p14:creationId xmlns:p14="http://schemas.microsoft.com/office/powerpoint/2010/main" val="179215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22C86045-F5CD-4134-BA92-96811EAE4551}"/>
              </a:ext>
            </a:extLst>
          </p:cNvPr>
          <p:cNvSpPr>
            <a:spLocks noGrp="1"/>
          </p:cNvSpPr>
          <p:nvPr>
            <p:ph type="sldNum" sz="quarter" idx="12"/>
          </p:nvPr>
        </p:nvSpPr>
        <p:spPr/>
        <p:txBody>
          <a:bodyPr/>
          <a:lstStyle/>
          <a:p>
            <a:fld id="{2DEF183E-DF0F-408E-9CD3-E39B7BA2EB62}" type="slidenum">
              <a:rPr lang="en-US" smtClean="0"/>
              <a:pPr/>
              <a:t>11</a:t>
            </a:fld>
            <a:endParaRPr lang="en-US" dirty="0"/>
          </a:p>
        </p:txBody>
      </p:sp>
      <p:pic>
        <p:nvPicPr>
          <p:cNvPr id="5" name="Рисунок 4">
            <a:extLst>
              <a:ext uri="{FF2B5EF4-FFF2-40B4-BE49-F238E27FC236}">
                <a16:creationId xmlns:a16="http://schemas.microsoft.com/office/drawing/2014/main" id="{D392AC5E-FFBF-411B-B1D1-4D5422D145D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093039" y="609600"/>
            <a:ext cx="4957922" cy="4417357"/>
          </a:xfrm>
          <a:prstGeom prst="rect">
            <a:avLst/>
          </a:prstGeom>
        </p:spPr>
      </p:pic>
      <p:sp>
        <p:nvSpPr>
          <p:cNvPr id="6" name="Прямокутник 5">
            <a:extLst>
              <a:ext uri="{FF2B5EF4-FFF2-40B4-BE49-F238E27FC236}">
                <a16:creationId xmlns:a16="http://schemas.microsoft.com/office/drawing/2014/main" id="{FF05495C-4BFE-402E-BE59-CCDFD3579F34}"/>
              </a:ext>
            </a:extLst>
          </p:cNvPr>
          <p:cNvSpPr/>
          <p:nvPr/>
        </p:nvSpPr>
        <p:spPr>
          <a:xfrm>
            <a:off x="149732" y="5334000"/>
            <a:ext cx="9169021"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Рис. 8. — </a:t>
            </a:r>
            <a:r>
              <a:rPr lang="ru-RU" sz="2400" dirty="0" err="1">
                <a:latin typeface="Times New Roman" panose="02020603050405020304" pitchFamily="18" charset="0"/>
                <a:cs typeface="Times New Roman" panose="02020603050405020304" pitchFamily="18" charset="0"/>
              </a:rPr>
              <a:t>Потужність</a:t>
            </a:r>
            <a:r>
              <a:rPr lang="ru-RU" sz="2400" dirty="0">
                <a:latin typeface="Times New Roman" panose="02020603050405020304" pitchFamily="18" charset="0"/>
                <a:cs typeface="Times New Roman" panose="02020603050405020304" pitchFamily="18" charset="0"/>
              </a:rPr>
              <a:t> і фактор </a:t>
            </a:r>
            <a:r>
              <a:rPr lang="ru-RU" sz="2400" dirty="0" err="1">
                <a:latin typeface="Times New Roman" panose="02020603050405020304" pitchFamily="18" charset="0"/>
                <a:cs typeface="Times New Roman" panose="02020603050405020304" pitchFamily="18" charset="0"/>
              </a:rPr>
              <a:t>заповнення</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нормовані</a:t>
            </a:r>
            <a:r>
              <a:rPr lang="ru-RU" sz="2400" dirty="0">
                <a:latin typeface="Times New Roman" panose="02020603050405020304" pitchFamily="18" charset="0"/>
                <a:cs typeface="Times New Roman" panose="02020603050405020304" pitchFamily="18" charset="0"/>
              </a:rPr>
              <a:t> до </a:t>
            </a:r>
            <a:r>
              <a:rPr lang="ru-RU" sz="2400" dirty="0" err="1">
                <a:latin typeface="Times New Roman" panose="02020603050405020304" pitchFamily="18" charset="0"/>
                <a:cs typeface="Times New Roman" panose="02020603050405020304" pitchFamily="18" charset="0"/>
              </a:rPr>
              <a:t>інтенсивності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освітлення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20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AE3EF04E-0350-45ED-A25B-24BB16D278CA}"/>
              </a:ext>
            </a:extLst>
          </p:cNvPr>
          <p:cNvSpPr>
            <a:spLocks noGrp="1"/>
          </p:cNvSpPr>
          <p:nvPr>
            <p:ph type="sldNum" sz="quarter" idx="12"/>
          </p:nvPr>
        </p:nvSpPr>
        <p:spPr/>
        <p:txBody>
          <a:bodyPr/>
          <a:lstStyle/>
          <a:p>
            <a:fld id="{2DEF183E-DF0F-408E-9CD3-E39B7BA2EB62}" type="slidenum">
              <a:rPr lang="en-US" smtClean="0"/>
              <a:pPr/>
              <a:t>12</a:t>
            </a:fld>
            <a:endParaRPr lang="en-US" dirty="0"/>
          </a:p>
        </p:txBody>
      </p:sp>
      <p:sp>
        <p:nvSpPr>
          <p:cNvPr id="6" name="TextBox 5">
            <a:extLst>
              <a:ext uri="{FF2B5EF4-FFF2-40B4-BE49-F238E27FC236}">
                <a16:creationId xmlns:a16="http://schemas.microsoft.com/office/drawing/2014/main" id="{0B6FEA25-3CAD-4881-91E1-A0F2677544E5}"/>
              </a:ext>
            </a:extLst>
          </p:cNvPr>
          <p:cNvSpPr txBox="1"/>
          <p:nvPr/>
        </p:nvSpPr>
        <p:spPr>
          <a:xfrm>
            <a:off x="4309199" y="1298970"/>
            <a:ext cx="4834801" cy="830997"/>
          </a:xfrm>
          <a:prstGeom prst="rect">
            <a:avLst/>
          </a:prstGeom>
          <a:noFill/>
        </p:spPr>
        <p:txBody>
          <a:bodyPr wrap="square" rtlCol="0">
            <a:spAutoFit/>
          </a:bodyPr>
          <a:lstStyle/>
          <a:p>
            <a:pPr algn="ctr"/>
            <a:r>
              <a:rPr lang="uk-UA" sz="2400" dirty="0">
                <a:latin typeface="Times New Roman" panose="02020603050405020304" pitchFamily="18" charset="0"/>
                <a:cs typeface="Times New Roman" panose="02020603050405020304" pitchFamily="18" charset="0"/>
              </a:rPr>
              <a:t>Рис. 9.</a:t>
            </a:r>
            <a:r>
              <a:rPr lang="en-GB" sz="2400"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cs typeface="Times New Roman" panose="02020603050405020304" pitchFamily="18" charset="0"/>
              </a:rPr>
              <a:t>Залежність струму насичення без освітлення</a:t>
            </a:r>
            <a:endParaRPr lang="uk-UA" dirty="0"/>
          </a:p>
        </p:txBody>
      </p:sp>
      <p:pic>
        <p:nvPicPr>
          <p:cNvPr id="7" name="Рисунок 6">
            <a:extLst>
              <a:ext uri="{FF2B5EF4-FFF2-40B4-BE49-F238E27FC236}">
                <a16:creationId xmlns:a16="http://schemas.microsoft.com/office/drawing/2014/main" id="{65ACAD9E-14C5-456B-8C39-134D191B5B25}"/>
              </a:ext>
            </a:extLst>
          </p:cNvPr>
          <p:cNvPicPr>
            <a:picLocks noChangeAspect="1"/>
          </p:cNvPicPr>
          <p:nvPr/>
        </p:nvPicPr>
        <p:blipFill>
          <a:blip r:embed="rId3"/>
          <a:stretch>
            <a:fillRect/>
          </a:stretch>
        </p:blipFill>
        <p:spPr>
          <a:xfrm>
            <a:off x="0" y="0"/>
            <a:ext cx="4846833" cy="3429000"/>
          </a:xfrm>
          <a:prstGeom prst="rect">
            <a:avLst/>
          </a:prstGeom>
        </p:spPr>
      </p:pic>
      <p:pic>
        <p:nvPicPr>
          <p:cNvPr id="8" name="Рисунок 7">
            <a:extLst>
              <a:ext uri="{FF2B5EF4-FFF2-40B4-BE49-F238E27FC236}">
                <a16:creationId xmlns:a16="http://schemas.microsoft.com/office/drawing/2014/main" id="{7AC9E4CE-CD97-49E0-8807-E15336600EE8}"/>
              </a:ext>
            </a:extLst>
          </p:cNvPr>
          <p:cNvPicPr>
            <a:picLocks noChangeAspect="1"/>
          </p:cNvPicPr>
          <p:nvPr/>
        </p:nvPicPr>
        <p:blipFill>
          <a:blip r:embed="rId4"/>
          <a:stretch>
            <a:fillRect/>
          </a:stretch>
        </p:blipFill>
        <p:spPr>
          <a:xfrm>
            <a:off x="0" y="3300242"/>
            <a:ext cx="5022628" cy="3553370"/>
          </a:xfrm>
          <a:prstGeom prst="rect">
            <a:avLst/>
          </a:prstGeom>
        </p:spPr>
      </p:pic>
      <p:sp>
        <p:nvSpPr>
          <p:cNvPr id="9" name="Прямокутник 8">
            <a:extLst>
              <a:ext uri="{FF2B5EF4-FFF2-40B4-BE49-F238E27FC236}">
                <a16:creationId xmlns:a16="http://schemas.microsoft.com/office/drawing/2014/main" id="{7436366A-A1CA-4540-A1CF-9B230E3E0252}"/>
              </a:ext>
            </a:extLst>
          </p:cNvPr>
          <p:cNvSpPr/>
          <p:nvPr/>
        </p:nvSpPr>
        <p:spPr>
          <a:xfrm>
            <a:off x="4846833" y="4476762"/>
            <a:ext cx="4297167" cy="1200329"/>
          </a:xfrm>
          <a:prstGeom prst="rect">
            <a:avLst/>
          </a:prstGeom>
        </p:spPr>
        <p:txBody>
          <a:bodyPr wrap="square">
            <a:spAutoFit/>
          </a:bodyPr>
          <a:lstStyle/>
          <a:p>
            <a:pPr algn="ctr"/>
            <a:r>
              <a:rPr lang="uk-UA" sz="2400" dirty="0">
                <a:latin typeface="Times New Roman" panose="02020603050405020304" pitchFamily="18" charset="0"/>
                <a:cs typeface="Times New Roman" panose="02020603050405020304" pitchFamily="18" charset="0"/>
              </a:rPr>
              <a:t>Рис. 10.</a:t>
            </a:r>
            <a:r>
              <a:rPr lang="en-GB" sz="2400"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cs typeface="Times New Roman" panose="02020603050405020304" pitchFamily="18" charset="0"/>
              </a:rPr>
              <a:t>Залежність фактору </a:t>
            </a:r>
            <a:r>
              <a:rPr lang="uk-UA" sz="2400" dirty="0" err="1">
                <a:latin typeface="Times New Roman" panose="02020603050405020304" pitchFamily="18" charset="0"/>
                <a:cs typeface="Times New Roman" panose="02020603050405020304" pitchFamily="18" charset="0"/>
              </a:rPr>
              <a:t>неідеальності</a:t>
            </a:r>
            <a:r>
              <a:rPr lang="uk-UA" sz="2400" dirty="0">
                <a:latin typeface="Times New Roman" panose="02020603050405020304" pitchFamily="18" charset="0"/>
                <a:cs typeface="Times New Roman" panose="02020603050405020304" pitchFamily="18" charset="0"/>
              </a:rPr>
              <a:t> та тунельного коефіцієнту без освітлення</a:t>
            </a:r>
            <a:endParaRPr lang="uk-UA" sz="2400" dirty="0"/>
          </a:p>
        </p:txBody>
      </p:sp>
    </p:spTree>
    <p:extLst>
      <p:ext uri="{BB962C8B-B14F-4D97-AF65-F5344CB8AC3E}">
        <p14:creationId xmlns:p14="http://schemas.microsoft.com/office/powerpoint/2010/main" val="2147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54D138AA-0210-4EF8-8D5E-DB0004A29347}"/>
              </a:ext>
            </a:extLst>
          </p:cNvPr>
          <p:cNvSpPr>
            <a:spLocks noGrp="1"/>
          </p:cNvSpPr>
          <p:nvPr>
            <p:ph type="sldNum" sz="quarter" idx="12"/>
          </p:nvPr>
        </p:nvSpPr>
        <p:spPr/>
        <p:txBody>
          <a:bodyPr/>
          <a:lstStyle/>
          <a:p>
            <a:fld id="{2DEF183E-DF0F-408E-9CD3-E39B7BA2EB62}" type="slidenum">
              <a:rPr lang="en-US" smtClean="0"/>
              <a:pPr/>
              <a:t>13</a:t>
            </a:fld>
            <a:endParaRPr lang="en-US" dirty="0"/>
          </a:p>
        </p:txBody>
      </p:sp>
      <p:pic>
        <p:nvPicPr>
          <p:cNvPr id="6" name="Рисунок 5">
            <a:extLst>
              <a:ext uri="{FF2B5EF4-FFF2-40B4-BE49-F238E27FC236}">
                <a16:creationId xmlns:a16="http://schemas.microsoft.com/office/drawing/2014/main" id="{EA3A0314-2231-478C-AB64-71F064E74D19}"/>
              </a:ext>
            </a:extLst>
          </p:cNvPr>
          <p:cNvPicPr>
            <a:picLocks noChangeAspect="1"/>
          </p:cNvPicPr>
          <p:nvPr/>
        </p:nvPicPr>
        <p:blipFill>
          <a:blip r:embed="rId3"/>
          <a:stretch>
            <a:fillRect/>
          </a:stretch>
        </p:blipFill>
        <p:spPr>
          <a:xfrm>
            <a:off x="0" y="0"/>
            <a:ext cx="4779217" cy="3338513"/>
          </a:xfrm>
          <a:prstGeom prst="rect">
            <a:avLst/>
          </a:prstGeom>
        </p:spPr>
      </p:pic>
      <p:sp>
        <p:nvSpPr>
          <p:cNvPr id="7" name="Прямокутник 6">
            <a:extLst>
              <a:ext uri="{FF2B5EF4-FFF2-40B4-BE49-F238E27FC236}">
                <a16:creationId xmlns:a16="http://schemas.microsoft.com/office/drawing/2014/main" id="{F3486E80-154A-4405-BFB5-A222001EBF0B}"/>
              </a:ext>
            </a:extLst>
          </p:cNvPr>
          <p:cNvSpPr/>
          <p:nvPr/>
        </p:nvSpPr>
        <p:spPr>
          <a:xfrm>
            <a:off x="4571998" y="1253757"/>
            <a:ext cx="4572002" cy="830997"/>
          </a:xfrm>
          <a:prstGeom prst="rect">
            <a:avLst/>
          </a:prstGeom>
        </p:spPr>
        <p:txBody>
          <a:bodyPr wrap="square">
            <a:spAutoFit/>
          </a:bodyPr>
          <a:lstStyle/>
          <a:p>
            <a:pPr algn="ctr"/>
            <a:r>
              <a:rPr lang="uk-UA" sz="2400" dirty="0">
                <a:latin typeface="Times New Roman" panose="02020603050405020304" pitchFamily="18" charset="0"/>
                <a:cs typeface="Times New Roman" panose="02020603050405020304" pitchFamily="18" charset="0"/>
              </a:rPr>
              <a:t>Рис. 11.</a:t>
            </a:r>
            <a:r>
              <a:rPr lang="en-GB" sz="2400"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cs typeface="Times New Roman" panose="02020603050405020304" pitchFamily="18" charset="0"/>
              </a:rPr>
              <a:t>Залежність струму насичення першого діода</a:t>
            </a:r>
            <a:endParaRPr lang="uk-UA" sz="2400" dirty="0"/>
          </a:p>
        </p:txBody>
      </p:sp>
      <p:pic>
        <p:nvPicPr>
          <p:cNvPr id="8" name="Рисунок 7">
            <a:extLst>
              <a:ext uri="{FF2B5EF4-FFF2-40B4-BE49-F238E27FC236}">
                <a16:creationId xmlns:a16="http://schemas.microsoft.com/office/drawing/2014/main" id="{06E8BA6D-92D0-4DA2-9AE0-98ADDD6A4FBC}"/>
              </a:ext>
            </a:extLst>
          </p:cNvPr>
          <p:cNvPicPr>
            <a:picLocks noChangeAspect="1"/>
          </p:cNvPicPr>
          <p:nvPr/>
        </p:nvPicPr>
        <p:blipFill>
          <a:blip r:embed="rId4"/>
          <a:stretch>
            <a:fillRect/>
          </a:stretch>
        </p:blipFill>
        <p:spPr>
          <a:xfrm>
            <a:off x="1" y="3429001"/>
            <a:ext cx="4904834" cy="3429000"/>
          </a:xfrm>
          <a:prstGeom prst="rect">
            <a:avLst/>
          </a:prstGeom>
        </p:spPr>
      </p:pic>
      <p:sp>
        <p:nvSpPr>
          <p:cNvPr id="9" name="Прямокутник 8">
            <a:extLst>
              <a:ext uri="{FF2B5EF4-FFF2-40B4-BE49-F238E27FC236}">
                <a16:creationId xmlns:a16="http://schemas.microsoft.com/office/drawing/2014/main" id="{2EB9DE9C-295E-4E27-BAED-E1DFDFA021DE}"/>
              </a:ext>
            </a:extLst>
          </p:cNvPr>
          <p:cNvSpPr/>
          <p:nvPr/>
        </p:nvSpPr>
        <p:spPr>
          <a:xfrm>
            <a:off x="4571996" y="4728002"/>
            <a:ext cx="4572002" cy="830997"/>
          </a:xfrm>
          <a:prstGeom prst="rect">
            <a:avLst/>
          </a:prstGeom>
        </p:spPr>
        <p:txBody>
          <a:bodyPr wrap="square">
            <a:spAutoFit/>
          </a:bodyPr>
          <a:lstStyle/>
          <a:p>
            <a:pPr algn="ctr"/>
            <a:r>
              <a:rPr lang="uk-UA" sz="2400" dirty="0">
                <a:latin typeface="Times New Roman" panose="02020603050405020304" pitchFamily="18" charset="0"/>
                <a:cs typeface="Times New Roman" panose="02020603050405020304" pitchFamily="18" charset="0"/>
              </a:rPr>
              <a:t>Рис. 12.</a:t>
            </a:r>
            <a:r>
              <a:rPr lang="en-GB" sz="2400"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cs typeface="Times New Roman" panose="02020603050405020304" pitchFamily="18" charset="0"/>
              </a:rPr>
              <a:t>Залежність струму насичення другого діода</a:t>
            </a:r>
            <a:endParaRPr lang="uk-UA" sz="2400" dirty="0"/>
          </a:p>
        </p:txBody>
      </p:sp>
    </p:spTree>
    <p:extLst>
      <p:ext uri="{BB962C8B-B14F-4D97-AF65-F5344CB8AC3E}">
        <p14:creationId xmlns:p14="http://schemas.microsoft.com/office/powerpoint/2010/main" val="76668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4078518A-7B23-452A-8C99-290B8FD6AD0F}"/>
              </a:ext>
            </a:extLst>
          </p:cNvPr>
          <p:cNvSpPr>
            <a:spLocks noGrp="1"/>
          </p:cNvSpPr>
          <p:nvPr>
            <p:ph type="sldNum" sz="quarter" idx="12"/>
          </p:nvPr>
        </p:nvSpPr>
        <p:spPr/>
        <p:txBody>
          <a:bodyPr/>
          <a:lstStyle/>
          <a:p>
            <a:fld id="{2DEF183E-DF0F-408E-9CD3-E39B7BA2EB62}" type="slidenum">
              <a:rPr lang="en-US" smtClean="0"/>
              <a:pPr/>
              <a:t>14</a:t>
            </a:fld>
            <a:endParaRPr lang="en-US" dirty="0"/>
          </a:p>
        </p:txBody>
      </p:sp>
      <p:pic>
        <p:nvPicPr>
          <p:cNvPr id="5" name="Рисунок 4">
            <a:extLst>
              <a:ext uri="{FF2B5EF4-FFF2-40B4-BE49-F238E27FC236}">
                <a16:creationId xmlns:a16="http://schemas.microsoft.com/office/drawing/2014/main" id="{BFDE10A3-1FBA-4014-862C-469386E81B0A}"/>
              </a:ext>
            </a:extLst>
          </p:cNvPr>
          <p:cNvPicPr>
            <a:picLocks noChangeAspect="1"/>
          </p:cNvPicPr>
          <p:nvPr/>
        </p:nvPicPr>
        <p:blipFill>
          <a:blip r:embed="rId3"/>
          <a:stretch>
            <a:fillRect/>
          </a:stretch>
        </p:blipFill>
        <p:spPr>
          <a:xfrm>
            <a:off x="358364" y="1006476"/>
            <a:ext cx="8427271" cy="3243262"/>
          </a:xfrm>
          <a:prstGeom prst="rect">
            <a:avLst/>
          </a:prstGeom>
        </p:spPr>
      </p:pic>
      <p:sp>
        <p:nvSpPr>
          <p:cNvPr id="6" name="Прямокутник 5">
            <a:extLst>
              <a:ext uri="{FF2B5EF4-FFF2-40B4-BE49-F238E27FC236}">
                <a16:creationId xmlns:a16="http://schemas.microsoft.com/office/drawing/2014/main" id="{769934E4-98DA-4A56-AAAE-1FD631D7B033}"/>
              </a:ext>
            </a:extLst>
          </p:cNvPr>
          <p:cNvSpPr/>
          <p:nvPr/>
        </p:nvSpPr>
        <p:spPr>
          <a:xfrm>
            <a:off x="358364" y="4647184"/>
            <a:ext cx="8427271"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Табл. 2. — Актива</a:t>
            </a:r>
            <a:r>
              <a:rPr lang="uk-UA" sz="2400" dirty="0" err="1">
                <a:latin typeface="Times New Roman" panose="02020603050405020304" pitchFamily="18" charset="0"/>
                <a:cs typeface="Times New Roman" panose="02020603050405020304" pitchFamily="18" charset="0"/>
              </a:rPr>
              <a:t>ційна</a:t>
            </a:r>
            <a:r>
              <a:rPr lang="uk-UA" sz="2400" dirty="0">
                <a:latin typeface="Times New Roman" panose="02020603050405020304" pitchFamily="18" charset="0"/>
                <a:cs typeface="Times New Roman" panose="02020603050405020304" pitchFamily="18" charset="0"/>
              </a:rPr>
              <a:t> енергія </a:t>
            </a:r>
            <a:r>
              <a:rPr lang="uk-UA" sz="2400" dirty="0" err="1">
                <a:latin typeface="Times New Roman" panose="02020603050405020304" pitchFamily="18" charset="0"/>
                <a:cs typeface="Times New Roman" panose="02020603050405020304" pitchFamily="18" charset="0"/>
              </a:rPr>
              <a:t>термостимульованого</a:t>
            </a:r>
            <a:r>
              <a:rPr lang="uk-UA"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E</a:t>
            </a:r>
            <a:r>
              <a:rPr lang="en-GB" sz="2400" baseline="-25000" dirty="0" err="1">
                <a:latin typeface="Times New Roman" panose="02020603050405020304" pitchFamily="18" charset="0"/>
                <a:cs typeface="Times New Roman" panose="02020603050405020304" pitchFamily="18" charset="0"/>
              </a:rPr>
              <a:t>a,I1</a:t>
            </a:r>
            <a:r>
              <a:rPr lang="en-GB" sz="2400" dirty="0">
                <a:latin typeface="Times New Roman" panose="02020603050405020304" pitchFamily="18" charset="0"/>
                <a:cs typeface="Times New Roman" panose="02020603050405020304" pitchFamily="18" charset="0"/>
              </a:rPr>
              <a:t>)</a:t>
            </a:r>
            <a:r>
              <a:rPr lang="uk-UA" sz="2400" dirty="0">
                <a:latin typeface="Times New Roman" panose="02020603050405020304" pitchFamily="18" charset="0"/>
                <a:cs typeface="Times New Roman" panose="02020603050405020304" pitchFamily="18" charset="0"/>
              </a:rPr>
              <a:t> та тунельного</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E</a:t>
            </a:r>
            <a:r>
              <a:rPr lang="en-GB" sz="2400" baseline="-25000" dirty="0" err="1">
                <a:latin typeface="Times New Roman" panose="02020603050405020304" pitchFamily="18" charset="0"/>
                <a:cs typeface="Times New Roman" panose="02020603050405020304" pitchFamily="18" charset="0"/>
              </a:rPr>
              <a:t>a,I2</a:t>
            </a:r>
            <a:r>
              <a:rPr lang="en-GB"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механізму</a:t>
            </a:r>
            <a:endParaRPr lang="uk-UA" sz="2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66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08" y="0"/>
            <a:ext cx="8229600" cy="838200"/>
          </a:xfrm>
        </p:spPr>
        <p:txBody>
          <a:bodyPr/>
          <a:lstStyle/>
          <a:p>
            <a:pPr algn="ctr"/>
            <a:r>
              <a:rPr lang="uk-UA" dirty="0"/>
              <a:t>Результати та висновки</a:t>
            </a:r>
            <a:endParaRPr lang="en-US" dirty="0"/>
          </a:p>
        </p:txBody>
      </p:sp>
      <p:sp>
        <p:nvSpPr>
          <p:cNvPr id="5" name="Rectangle 4"/>
          <p:cNvSpPr/>
          <p:nvPr/>
        </p:nvSpPr>
        <p:spPr>
          <a:xfrm>
            <a:off x="304800" y="914400"/>
            <a:ext cx="8493457" cy="5016758"/>
          </a:xfrm>
          <a:prstGeom prst="rect">
            <a:avLst/>
          </a:prstGeom>
        </p:spPr>
        <p:txBody>
          <a:bodyPr wrap="square">
            <a:spAutoFit/>
          </a:bodyPr>
          <a:lstStyle/>
          <a:p>
            <a:pPr algn="just"/>
            <a:r>
              <a:rPr lang="uk-UA" sz="2000" dirty="0"/>
              <a:t>1. Шляхом застосування 14 </a:t>
            </a:r>
            <a:r>
              <a:rPr lang="uk-UA" sz="2000" dirty="0" err="1"/>
              <a:t>метаеврістичних</a:t>
            </a:r>
            <a:r>
              <a:rPr lang="uk-UA" sz="2000" dirty="0"/>
              <a:t> методів апроксимації вольт-амперних характеристик відповідно до </a:t>
            </a:r>
            <a:r>
              <a:rPr lang="uk-UA" sz="2000" dirty="0" err="1"/>
              <a:t>дводіодної</a:t>
            </a:r>
            <a:r>
              <a:rPr lang="uk-UA" sz="2000" dirty="0"/>
              <a:t> моделі (із зустрічним ввімкненими діодами) встановлено, що найбільш придатним для вирішення подібної задачі є </a:t>
            </a:r>
            <a:r>
              <a:rPr lang="en-GB" sz="2000" dirty="0" err="1"/>
              <a:t>EBLSHADE</a:t>
            </a:r>
            <a:r>
              <a:rPr lang="en-GB" sz="2000" dirty="0"/>
              <a:t>.</a:t>
            </a:r>
            <a:endParaRPr lang="uk-UA" sz="2000" dirty="0"/>
          </a:p>
          <a:p>
            <a:pPr algn="just"/>
            <a:endParaRPr lang="uk-UA" sz="2000" dirty="0"/>
          </a:p>
          <a:p>
            <a:pPr algn="just"/>
            <a:r>
              <a:rPr lang="uk-UA" sz="2000" dirty="0"/>
              <a:t>2. Встановлено, що ефективність фотоелектричного перетворення </a:t>
            </a:r>
            <a:r>
              <a:rPr lang="uk-UA" sz="2000" dirty="0" err="1"/>
              <a:t>тонкоплівкових</a:t>
            </a:r>
            <a:r>
              <a:rPr lang="uk-UA" sz="2000" dirty="0"/>
              <a:t> фотоприймачів ультрафіолетового випромінювання </a:t>
            </a:r>
            <a:r>
              <a:rPr lang="uk-UA" sz="2000" dirty="0" err="1"/>
              <a:t>CuS-CdSe</a:t>
            </a:r>
            <a:r>
              <a:rPr lang="uk-UA" sz="2000" dirty="0"/>
              <a:t> немонотонно залежить від температури. З підвищенням рівня освітлення ефективність зменшується, а максимум температурної залежності зміщується в бік більших температур.</a:t>
            </a:r>
          </a:p>
          <a:p>
            <a:pPr algn="just"/>
            <a:endParaRPr lang="uk-UA" sz="2000" dirty="0"/>
          </a:p>
          <a:p>
            <a:pPr algn="just"/>
            <a:r>
              <a:rPr lang="uk-UA" sz="2000" dirty="0"/>
              <a:t>3. З’ясовано, що при збільшенні рівня освітленості в структурах </a:t>
            </a:r>
            <a:r>
              <a:rPr lang="uk-UA" sz="2000" dirty="0" err="1"/>
              <a:t>CuS-CdSe</a:t>
            </a:r>
            <a:r>
              <a:rPr lang="uk-UA" sz="2000" dirty="0"/>
              <a:t> суттєво послаблюються тунельні процеси перенесення заряду, зменшується активаційна енергія процесів, пов’язаних з накопиченням заряду на внутрішній границях розділу і залишається незмінною активаційна енергія </a:t>
            </a:r>
            <a:r>
              <a:rPr lang="uk-UA" sz="2000" dirty="0" err="1"/>
              <a:t>термостимульованих</a:t>
            </a:r>
            <a:r>
              <a:rPr lang="uk-UA" sz="2000" dirty="0"/>
              <a:t> процесів.</a:t>
            </a:r>
          </a:p>
        </p:txBody>
      </p:sp>
      <p:sp>
        <p:nvSpPr>
          <p:cNvPr id="3" name="Місце для номера слайда 2">
            <a:extLst>
              <a:ext uri="{FF2B5EF4-FFF2-40B4-BE49-F238E27FC236}">
                <a16:creationId xmlns:a16="http://schemas.microsoft.com/office/drawing/2014/main" id="{0EF2E9E2-66CE-4B9B-9AB7-2730B4CB82B3}"/>
              </a:ext>
            </a:extLst>
          </p:cNvPr>
          <p:cNvSpPr>
            <a:spLocks noGrp="1"/>
          </p:cNvSpPr>
          <p:nvPr>
            <p:ph type="sldNum" sz="quarter" idx="12"/>
          </p:nvPr>
        </p:nvSpPr>
        <p:spPr/>
        <p:txBody>
          <a:bodyPr/>
          <a:lstStyle/>
          <a:p>
            <a:fld id="{2DEF183E-DF0F-408E-9CD3-E39B7BA2EB62}" type="slidenum">
              <a:rPr lang="en-US" smtClean="0"/>
              <a:pPr/>
              <a:t>15</a:t>
            </a:fld>
            <a:endParaRPr lang="en-US" dirty="0"/>
          </a:p>
        </p:txBody>
      </p:sp>
    </p:spTree>
    <p:extLst>
      <p:ext uri="{BB962C8B-B14F-4D97-AF65-F5344CB8AC3E}">
        <p14:creationId xmlns:p14="http://schemas.microsoft.com/office/powerpoint/2010/main" val="338595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762835"/>
          </a:xfrm>
        </p:spPr>
        <p:txBody>
          <a:bodyPr>
            <a:noAutofit/>
          </a:bodyPr>
          <a:lstStyle/>
          <a:p>
            <a:r>
              <a:rPr lang="uk-UA" sz="2000" dirty="0">
                <a:latin typeface="Times New Roman" panose="02020603050405020304" pitchFamily="18" charset="0"/>
                <a:cs typeface="Times New Roman" panose="02020603050405020304" pitchFamily="18" charset="0"/>
              </a:rPr>
              <a:t>МІНІСТЕРСТВО ОСВІТИ І НАУКИ УКРАЇНИ</a:t>
            </a:r>
            <a:br>
              <a:rPr lang="en-US" sz="2000" dirty="0">
                <a:latin typeface="Times New Roman" panose="02020603050405020304" pitchFamily="18" charset="0"/>
                <a:cs typeface="Times New Roman" panose="02020603050405020304" pitchFamily="18" charset="0"/>
              </a:rPr>
            </a:br>
            <a:r>
              <a:rPr lang="uk-UA" sz="2000" dirty="0">
                <a:latin typeface="Times New Roman" panose="02020603050405020304" pitchFamily="18" charset="0"/>
                <a:cs typeface="Times New Roman" panose="02020603050405020304" pitchFamily="18" charset="0"/>
              </a:rPr>
              <a:t>Київський національний університет імені Тараса Шевченка </a:t>
            </a:r>
            <a:br>
              <a:rPr lang="en-US" sz="2000" dirty="0">
                <a:latin typeface="Times New Roman" panose="02020603050405020304" pitchFamily="18" charset="0"/>
                <a:cs typeface="Times New Roman" panose="02020603050405020304" pitchFamily="18" charset="0"/>
              </a:rPr>
            </a:br>
            <a:r>
              <a:rPr lang="uk-UA" sz="2000" dirty="0">
                <a:latin typeface="Times New Roman" panose="02020603050405020304" pitchFamily="18" charset="0"/>
                <a:cs typeface="Times New Roman" panose="02020603050405020304" pitchFamily="18" charset="0"/>
              </a:rPr>
              <a:t>Фізичний факультет </a:t>
            </a:r>
            <a:br>
              <a:rPr lang="en-US" sz="2000" dirty="0">
                <a:latin typeface="Times New Roman" panose="02020603050405020304" pitchFamily="18" charset="0"/>
                <a:cs typeface="Times New Roman" panose="02020603050405020304" pitchFamily="18" charset="0"/>
              </a:rPr>
            </a:br>
            <a:r>
              <a:rPr lang="uk-UA" sz="2000" dirty="0">
                <a:latin typeface="Times New Roman" panose="02020603050405020304" pitchFamily="18" charset="0"/>
                <a:cs typeface="Times New Roman" panose="02020603050405020304" pitchFamily="18" charset="0"/>
              </a:rPr>
              <a:t>Кафедра загальної фізики</a:t>
            </a:r>
          </a:p>
        </p:txBody>
      </p:sp>
      <p:sp>
        <p:nvSpPr>
          <p:cNvPr id="7" name="Title 1"/>
          <p:cNvSpPr txBox="1">
            <a:spLocks/>
          </p:cNvSpPr>
          <p:nvPr/>
        </p:nvSpPr>
        <p:spPr>
          <a:xfrm>
            <a:off x="152400" y="2057400"/>
            <a:ext cx="8839200" cy="20573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err="1">
                <a:latin typeface="Times New Roman" panose="02020603050405020304" pitchFamily="18" charset="0"/>
                <a:cs typeface="Times New Roman" panose="02020603050405020304" pitchFamily="18" charset="0"/>
              </a:rPr>
              <a:t>Особливості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функціонування</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тонкоплівкових</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фотоприймачів</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CuS-CdSe</a:t>
            </a:r>
            <a:r>
              <a:rPr lang="ru-RU" sz="2800" dirty="0">
                <a:latin typeface="Times New Roman" panose="02020603050405020304" pitchFamily="18" charset="0"/>
                <a:cs typeface="Times New Roman" panose="02020603050405020304" pitchFamily="18" charset="0"/>
              </a:rPr>
              <a:t> в </a:t>
            </a:r>
            <a:r>
              <a:rPr lang="ru-RU" sz="2800" dirty="0" err="1">
                <a:latin typeface="Times New Roman" panose="02020603050405020304" pitchFamily="18" charset="0"/>
                <a:cs typeface="Times New Roman" panose="02020603050405020304" pitchFamily="18" charset="0"/>
              </a:rPr>
              <a:t>залежності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від</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рівня</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освітленості</a:t>
            </a:r>
            <a:r>
              <a:rPr lang="ru-RU" sz="2000" dirty="0">
                <a:latin typeface="Times New Roman" panose="02020603050405020304" pitchFamily="18" charset="0"/>
                <a:cs typeface="Times New Roman" panose="02020603050405020304" pitchFamily="18" charset="0"/>
              </a:rPr>
              <a:t> </a:t>
            </a:r>
          </a:p>
          <a:p>
            <a:r>
              <a:rPr lang="ru-RU" sz="2800" dirty="0">
                <a:latin typeface="Times New Roman" panose="02020603050405020304" pitchFamily="18" charset="0"/>
                <a:cs typeface="Times New Roman" panose="02020603050405020304" pitchFamily="18" charset="0"/>
              </a:rPr>
              <a:t> </a:t>
            </a:r>
          </a:p>
        </p:txBody>
      </p:sp>
      <p:sp>
        <p:nvSpPr>
          <p:cNvPr id="8" name="Rectangle 7"/>
          <p:cNvSpPr/>
          <p:nvPr/>
        </p:nvSpPr>
        <p:spPr>
          <a:xfrm>
            <a:off x="4953000" y="4114799"/>
            <a:ext cx="4191000" cy="2554545"/>
          </a:xfrm>
          <a:prstGeom prst="rect">
            <a:avLst/>
          </a:prstGeom>
        </p:spPr>
        <p:txBody>
          <a:bodyPr wrap="square">
            <a:spAutoFit/>
          </a:bodyPr>
          <a:lstStyle/>
          <a:p>
            <a:r>
              <a:rPr lang="uk-UA" sz="2000" b="1" dirty="0">
                <a:latin typeface="Times New Roman" panose="02020603050405020304" pitchFamily="18" charset="0"/>
                <a:cs typeface="Times New Roman" panose="02020603050405020304" pitchFamily="18" charset="0"/>
              </a:rPr>
              <a:t>Кваліфікаційна робота магістра</a:t>
            </a:r>
            <a:endParaRPr lang="en-US"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студента 2 року навчання</a:t>
            </a:r>
            <a:endParaRPr lang="en-US"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Краська </a:t>
            </a:r>
            <a:r>
              <a:rPr lang="ru-RU" sz="2000" dirty="0" err="1">
                <a:latin typeface="Times New Roman" panose="02020603050405020304" pitchFamily="18" charset="0"/>
                <a:cs typeface="Times New Roman" panose="02020603050405020304" pitchFamily="18" charset="0"/>
              </a:rPr>
              <a:t>Дмитра</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Олександровича</a:t>
            </a:r>
            <a:endParaRPr lang="en-US"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uk-UA" sz="2000" b="1" dirty="0">
                <a:latin typeface="Times New Roman" panose="02020603050405020304" pitchFamily="18" charset="0"/>
                <a:cs typeface="Times New Roman" panose="02020603050405020304" pitchFamily="18" charset="0"/>
              </a:rPr>
              <a:t>Науковий керівник</a:t>
            </a:r>
            <a:r>
              <a:rPr lang="uk-UA"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д-р </a:t>
            </a:r>
            <a:r>
              <a:rPr lang="ru-RU" sz="2000" dirty="0" err="1">
                <a:latin typeface="Times New Roman" panose="02020603050405020304" pitchFamily="18" charset="0"/>
                <a:cs typeface="Times New Roman" panose="02020603050405020304" pitchFamily="18" charset="0"/>
              </a:rPr>
              <a:t>фіз</a:t>
            </a:r>
            <a:r>
              <a:rPr lang="ru-RU" sz="2000" dirty="0">
                <a:latin typeface="Times New Roman" panose="02020603050405020304" pitchFamily="18" charset="0"/>
                <a:cs typeface="Times New Roman" panose="02020603050405020304" pitchFamily="18" charset="0"/>
              </a:rPr>
              <a:t>.-мат. наук, доцент</a:t>
            </a:r>
            <a:br>
              <a:rPr lang="uk-UA" sz="2000" dirty="0">
                <a:latin typeface="Times New Roman" panose="02020603050405020304" pitchFamily="18" charset="0"/>
                <a:cs typeface="Times New Roman" panose="02020603050405020304" pitchFamily="18" charset="0"/>
              </a:rPr>
            </a:br>
            <a:r>
              <a:rPr lang="uk-UA" sz="2000" dirty="0" err="1">
                <a:latin typeface="Times New Roman" panose="02020603050405020304" pitchFamily="18" charset="0"/>
                <a:cs typeface="Times New Roman" panose="02020603050405020304" pitchFamily="18" charset="0"/>
              </a:rPr>
              <a:t>Оліх</a:t>
            </a:r>
            <a:r>
              <a:rPr lang="uk-UA" sz="2000" dirty="0">
                <a:latin typeface="Times New Roman" panose="02020603050405020304" pitchFamily="18" charset="0"/>
                <a:cs typeface="Times New Roman" panose="02020603050405020304" pitchFamily="18" charset="0"/>
              </a:rPr>
              <a:t> Олег Ярославович</a:t>
            </a:r>
            <a:endParaRPr lang="en-US" sz="2000" dirty="0">
              <a:latin typeface="Times New Roman" panose="02020603050405020304" pitchFamily="18" charset="0"/>
              <a:cs typeface="Times New Roman" panose="02020603050405020304" pitchFamily="18" charset="0"/>
            </a:endParaRPr>
          </a:p>
          <a:p>
            <a:r>
              <a:rPr lang="uk-UA"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6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B68CE43A-1F5B-4D69-87A2-E1FD4809D1FB}"/>
              </a:ext>
            </a:extLst>
          </p:cNvPr>
          <p:cNvSpPr>
            <a:spLocks noGrp="1"/>
          </p:cNvSpPr>
          <p:nvPr>
            <p:ph type="sldNum" sz="quarter" idx="12"/>
          </p:nvPr>
        </p:nvSpPr>
        <p:spPr/>
        <p:txBody>
          <a:bodyPr/>
          <a:lstStyle/>
          <a:p>
            <a:fld id="{2DEF183E-DF0F-408E-9CD3-E39B7BA2EB62}" type="slidenum">
              <a:rPr lang="en-US" smtClean="0"/>
              <a:pPr/>
              <a:t>3</a:t>
            </a:fld>
            <a:endParaRPr lang="en-US" dirty="0"/>
          </a:p>
        </p:txBody>
      </p:sp>
      <p:sp>
        <p:nvSpPr>
          <p:cNvPr id="6" name="TextBox 5">
            <a:extLst>
              <a:ext uri="{FF2B5EF4-FFF2-40B4-BE49-F238E27FC236}">
                <a16:creationId xmlns:a16="http://schemas.microsoft.com/office/drawing/2014/main" id="{B8E5A315-29FD-4723-80ED-229B8B36540D}"/>
              </a:ext>
            </a:extLst>
          </p:cNvPr>
          <p:cNvSpPr txBox="1"/>
          <p:nvPr/>
        </p:nvSpPr>
        <p:spPr>
          <a:xfrm>
            <a:off x="723900" y="2057400"/>
            <a:ext cx="7696200" cy="2554545"/>
          </a:xfrm>
          <a:prstGeom prst="rect">
            <a:avLst/>
          </a:prstGeom>
          <a:noFill/>
        </p:spPr>
        <p:txBody>
          <a:bodyPr wrap="square" rtlCol="0">
            <a:spAutoFit/>
          </a:bodyPr>
          <a:lstStyle/>
          <a:p>
            <a:pPr algn="ctr"/>
            <a:r>
              <a:rPr lang="uk-UA" sz="3200" dirty="0">
                <a:latin typeface="Times New Roman" panose="02020603050405020304" pitchFamily="18" charset="0"/>
                <a:cs typeface="Times New Roman" panose="02020603050405020304" pitchFamily="18" charset="0"/>
              </a:rPr>
              <a:t>Мета роботи: дослідження фотоелектричних властивостей </a:t>
            </a:r>
            <a:r>
              <a:rPr lang="uk-UA" sz="3200" dirty="0" err="1">
                <a:latin typeface="Times New Roman" panose="02020603050405020304" pitchFamily="18" charset="0"/>
                <a:cs typeface="Times New Roman" panose="02020603050405020304" pitchFamily="18" charset="0"/>
              </a:rPr>
              <a:t>тонкоплівкової</a:t>
            </a:r>
            <a:r>
              <a:rPr lang="uk-UA" sz="3200" dirty="0">
                <a:latin typeface="Times New Roman" panose="02020603050405020304" pitchFamily="18" charset="0"/>
                <a:cs typeface="Times New Roman" panose="02020603050405020304" pitchFamily="18" charset="0"/>
              </a:rPr>
              <a:t> структури  </a:t>
            </a:r>
            <a:r>
              <a:rPr lang="en-GB" sz="3200" dirty="0" err="1">
                <a:latin typeface="Times New Roman" panose="02020603050405020304" pitchFamily="18" charset="0"/>
                <a:cs typeface="Times New Roman" panose="02020603050405020304" pitchFamily="18" charset="0"/>
              </a:rPr>
              <a:t>CuS-CdSe</a:t>
            </a:r>
            <a:r>
              <a:rPr lang="en-GB" sz="3200" dirty="0">
                <a:latin typeface="Times New Roman" panose="02020603050405020304" pitchFamily="18" charset="0"/>
                <a:cs typeface="Times New Roman" panose="02020603050405020304" pitchFamily="18" charset="0"/>
              </a:rPr>
              <a:t> </a:t>
            </a:r>
            <a:r>
              <a:rPr lang="uk-UA" sz="3200" dirty="0">
                <a:latin typeface="Times New Roman" panose="02020603050405020304" pitchFamily="18" charset="0"/>
                <a:cs typeface="Times New Roman" panose="02020603050405020304" pitchFamily="18" charset="0"/>
              </a:rPr>
              <a:t>при різних </a:t>
            </a:r>
            <a:r>
              <a:rPr lang="uk-UA" sz="3200" dirty="0" err="1">
                <a:latin typeface="Times New Roman" panose="02020603050405020304" pitchFamily="18" charset="0"/>
                <a:cs typeface="Times New Roman" panose="02020603050405020304" pitchFamily="18" charset="0"/>
              </a:rPr>
              <a:t>інтенсивностях</a:t>
            </a:r>
            <a:r>
              <a:rPr lang="uk-UA" sz="3200" dirty="0">
                <a:latin typeface="Times New Roman" panose="02020603050405020304" pitchFamily="18" charset="0"/>
                <a:cs typeface="Times New Roman" panose="02020603050405020304" pitchFamily="18" charset="0"/>
              </a:rPr>
              <a:t> освітлення у діапазоні 295-</a:t>
            </a:r>
            <a:r>
              <a:rPr lang="uk-UA" sz="3200" dirty="0" err="1">
                <a:latin typeface="Times New Roman" panose="02020603050405020304" pitchFamily="18" charset="0"/>
                <a:cs typeface="Times New Roman" panose="02020603050405020304" pitchFamily="18" charset="0"/>
              </a:rPr>
              <a:t>340К</a:t>
            </a:r>
            <a:endParaRPr lang="uk-UA"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71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B8F01B27-045C-457D-A17F-2DB374673BDC}"/>
              </a:ext>
            </a:extLst>
          </p:cNvPr>
          <p:cNvSpPr>
            <a:spLocks noGrp="1"/>
          </p:cNvSpPr>
          <p:nvPr>
            <p:ph type="sldNum" sz="quarter" idx="12"/>
          </p:nvPr>
        </p:nvSpPr>
        <p:spPr/>
        <p:txBody>
          <a:bodyPr/>
          <a:lstStyle/>
          <a:p>
            <a:fld id="{2DEF183E-DF0F-408E-9CD3-E39B7BA2EB62}" type="slidenum">
              <a:rPr lang="en-US" smtClean="0"/>
              <a:t>4</a:t>
            </a:fld>
            <a:endParaRPr lang="en-US" dirty="0"/>
          </a:p>
        </p:txBody>
      </p:sp>
      <p:pic>
        <p:nvPicPr>
          <p:cNvPr id="5" name="Рисунок 4">
            <a:extLst>
              <a:ext uri="{FF2B5EF4-FFF2-40B4-BE49-F238E27FC236}">
                <a16:creationId xmlns:a16="http://schemas.microsoft.com/office/drawing/2014/main" id="{C0558659-58EA-4FEF-8A7B-48F0D2F145FC}"/>
              </a:ext>
            </a:extLst>
          </p:cNvPr>
          <p:cNvPicPr/>
          <p:nvPr/>
        </p:nvPicPr>
        <p:blipFill>
          <a:blip r:embed="rId3" cstate="print"/>
          <a:srcRect/>
          <a:stretch>
            <a:fillRect/>
          </a:stretch>
        </p:blipFill>
        <p:spPr bwMode="auto">
          <a:xfrm>
            <a:off x="228600" y="2133600"/>
            <a:ext cx="5051372" cy="3367722"/>
          </a:xfrm>
          <a:prstGeom prst="rect">
            <a:avLst/>
          </a:prstGeom>
          <a:noFill/>
          <a:ln w="9525">
            <a:noFill/>
            <a:miter lim="800000"/>
            <a:headEnd/>
            <a:tailEnd/>
          </a:ln>
        </p:spPr>
      </p:pic>
      <p:pic>
        <p:nvPicPr>
          <p:cNvPr id="6" name="Рисунок 5">
            <a:extLst>
              <a:ext uri="{FF2B5EF4-FFF2-40B4-BE49-F238E27FC236}">
                <a16:creationId xmlns:a16="http://schemas.microsoft.com/office/drawing/2014/main" id="{C13CEAF5-EC24-4B26-BE46-D6CF83B2DC72}"/>
              </a:ext>
            </a:extLst>
          </p:cNvPr>
          <p:cNvPicPr/>
          <p:nvPr/>
        </p:nvPicPr>
        <p:blipFill>
          <a:blip r:embed="rId4"/>
          <a:stretch>
            <a:fillRect/>
          </a:stretch>
        </p:blipFill>
        <p:spPr>
          <a:xfrm>
            <a:off x="5486400" y="2133600"/>
            <a:ext cx="3200400" cy="3367722"/>
          </a:xfrm>
          <a:prstGeom prst="rect">
            <a:avLst/>
          </a:prstGeom>
        </p:spPr>
      </p:pic>
      <p:sp>
        <p:nvSpPr>
          <p:cNvPr id="7" name="Прямокутник 6">
            <a:extLst>
              <a:ext uri="{FF2B5EF4-FFF2-40B4-BE49-F238E27FC236}">
                <a16:creationId xmlns:a16="http://schemas.microsoft.com/office/drawing/2014/main" id="{11D65E94-ADA7-4E1E-95AB-6DEA455A79EB}"/>
              </a:ext>
            </a:extLst>
          </p:cNvPr>
          <p:cNvSpPr/>
          <p:nvPr/>
        </p:nvSpPr>
        <p:spPr>
          <a:xfrm>
            <a:off x="1941014" y="741125"/>
            <a:ext cx="5261971" cy="615553"/>
          </a:xfrm>
          <a:prstGeom prst="rect">
            <a:avLst/>
          </a:prstGeom>
        </p:spPr>
        <p:txBody>
          <a:bodyPr wrap="square">
            <a:spAutoFit/>
          </a:bodyPr>
          <a:lstStyle/>
          <a:p>
            <a:pPr algn="ctr"/>
            <a:r>
              <a:rPr lang="ru-RU" sz="3400" dirty="0"/>
              <a:t>Схема </a:t>
            </a:r>
            <a:r>
              <a:rPr lang="ru-RU" sz="3400" dirty="0" err="1"/>
              <a:t>структури</a:t>
            </a:r>
            <a:r>
              <a:rPr lang="ru-RU" sz="3400" dirty="0"/>
              <a:t> </a:t>
            </a:r>
            <a:r>
              <a:rPr lang="en-US" sz="3400" dirty="0" err="1"/>
              <a:t>CuS-CdSe</a:t>
            </a:r>
            <a:endParaRPr lang="uk-UA" sz="3400" dirty="0"/>
          </a:p>
        </p:txBody>
      </p:sp>
      <p:sp>
        <p:nvSpPr>
          <p:cNvPr id="8" name="Прямокутник 7">
            <a:extLst>
              <a:ext uri="{FF2B5EF4-FFF2-40B4-BE49-F238E27FC236}">
                <a16:creationId xmlns:a16="http://schemas.microsoft.com/office/drawing/2014/main" id="{6A4EBB57-A523-4325-BF6F-C9A91E3471D1}"/>
              </a:ext>
            </a:extLst>
          </p:cNvPr>
          <p:cNvSpPr/>
          <p:nvPr/>
        </p:nvSpPr>
        <p:spPr>
          <a:xfrm>
            <a:off x="228600" y="5791200"/>
            <a:ext cx="8458200" cy="498663"/>
          </a:xfrm>
          <a:prstGeom prst="rect">
            <a:avLst/>
          </a:prstGeom>
        </p:spPr>
        <p:txBody>
          <a:bodyPr wrap="square">
            <a:spAutoFit/>
          </a:bodyPr>
          <a:lstStyle/>
          <a:p>
            <a:pPr algn="ctr">
              <a:lnSpc>
                <a:spcPct val="150000"/>
              </a:lnSpc>
              <a:spcAft>
                <a:spcPts val="0"/>
              </a:spcAft>
            </a:pPr>
            <a:r>
              <a:rPr lang="uk-UA" sz="2000" dirty="0">
                <a:latin typeface="Times New Roman" panose="02020603050405020304" pitchFamily="18" charset="0"/>
                <a:ea typeface="Calibri" panose="020F0502020204030204" pitchFamily="34" charset="0"/>
                <a:cs typeface="Times New Roman" panose="02020603050405020304" pitchFamily="18" charset="0"/>
              </a:rPr>
              <a:t>Рис. 1. Схема структури та її зовнішній вигляд</a:t>
            </a:r>
          </a:p>
        </p:txBody>
      </p:sp>
    </p:spTree>
    <p:extLst>
      <p:ext uri="{BB962C8B-B14F-4D97-AF65-F5344CB8AC3E}">
        <p14:creationId xmlns:p14="http://schemas.microsoft.com/office/powerpoint/2010/main" val="365711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69D6F0DA-A612-4F1F-93B3-B46F4C83FE28}"/>
              </a:ext>
            </a:extLst>
          </p:cNvPr>
          <p:cNvSpPr>
            <a:spLocks noGrp="1"/>
          </p:cNvSpPr>
          <p:nvPr>
            <p:ph type="sldNum" sz="quarter" idx="12"/>
          </p:nvPr>
        </p:nvSpPr>
        <p:spPr/>
        <p:txBody>
          <a:bodyPr/>
          <a:lstStyle/>
          <a:p>
            <a:fld id="{2DEF183E-DF0F-408E-9CD3-E39B7BA2EB62}" type="slidenum">
              <a:rPr lang="en-US" smtClean="0"/>
              <a:pPr/>
              <a:t>5</a:t>
            </a:fld>
            <a:endParaRPr lang="en-US" dirty="0"/>
          </a:p>
        </p:txBody>
      </p:sp>
      <p:pic>
        <p:nvPicPr>
          <p:cNvPr id="5" name="Рисунок 4">
            <a:extLst>
              <a:ext uri="{FF2B5EF4-FFF2-40B4-BE49-F238E27FC236}">
                <a16:creationId xmlns:a16="http://schemas.microsoft.com/office/drawing/2014/main" id="{E891D960-C51F-455D-A40B-607E114E9DFC}"/>
              </a:ext>
            </a:extLst>
          </p:cNvPr>
          <p:cNvPicPr>
            <a:picLocks noChangeAspect="1"/>
          </p:cNvPicPr>
          <p:nvPr/>
        </p:nvPicPr>
        <p:blipFill>
          <a:blip r:embed="rId3"/>
          <a:stretch>
            <a:fillRect/>
          </a:stretch>
        </p:blipFill>
        <p:spPr>
          <a:xfrm>
            <a:off x="228600" y="4343400"/>
            <a:ext cx="5248275" cy="2047875"/>
          </a:xfrm>
          <a:prstGeom prst="rect">
            <a:avLst/>
          </a:prstGeom>
        </p:spPr>
      </p:pic>
      <p:sp>
        <p:nvSpPr>
          <p:cNvPr id="6" name="Прямокутник 5">
            <a:extLst>
              <a:ext uri="{FF2B5EF4-FFF2-40B4-BE49-F238E27FC236}">
                <a16:creationId xmlns:a16="http://schemas.microsoft.com/office/drawing/2014/main" id="{0709C178-C9C7-4C3E-836E-F01E96EEF24F}"/>
              </a:ext>
            </a:extLst>
          </p:cNvPr>
          <p:cNvSpPr/>
          <p:nvPr/>
        </p:nvSpPr>
        <p:spPr>
          <a:xfrm>
            <a:off x="5624587" y="4419600"/>
            <a:ext cx="3495968" cy="2031325"/>
          </a:xfrm>
          <a:prstGeom prst="rect">
            <a:avLst/>
          </a:prstGeom>
        </p:spPr>
        <p:txBody>
          <a:bodyPr wrap="square">
            <a:spAutoFit/>
          </a:bodyPr>
          <a:lstStyle/>
          <a:p>
            <a:r>
              <a:rPr lang="uk-UA" dirty="0">
                <a:latin typeface="Times New Roman" panose="02020603050405020304" pitchFamily="18" charset="0"/>
                <a:ea typeface="Calibri" panose="020F0502020204030204" pitchFamily="34" charset="0"/>
              </a:rPr>
              <a:t>Рис. 3. – Схема блоку вимірювання </a:t>
            </a:r>
            <a:r>
              <a:rPr lang="uk-UA" dirty="0" err="1">
                <a:latin typeface="Times New Roman" panose="02020603050405020304" pitchFamily="18" charset="0"/>
                <a:ea typeface="Calibri" panose="020F0502020204030204" pitchFamily="34" charset="0"/>
              </a:rPr>
              <a:t>ВАХ</a:t>
            </a:r>
            <a:r>
              <a:rPr lang="uk-UA" dirty="0">
                <a:latin typeface="Times New Roman" panose="02020603050405020304" pitchFamily="18" charset="0"/>
                <a:ea typeface="Calibri" panose="020F0502020204030204" pitchFamily="34" charset="0"/>
              </a:rPr>
              <a:t>. 1 – досліджувана структура, 2 – джерело напруги, 3, 4 – операційні підсилювачі, 5 – вимірювач струму, 6 – вимірювач напруги</a:t>
            </a:r>
            <a:endParaRPr lang="uk-UA" dirty="0"/>
          </a:p>
        </p:txBody>
      </p:sp>
      <p:pic>
        <p:nvPicPr>
          <p:cNvPr id="7" name="Рисунок 6">
            <a:extLst>
              <a:ext uri="{FF2B5EF4-FFF2-40B4-BE49-F238E27FC236}">
                <a16:creationId xmlns:a16="http://schemas.microsoft.com/office/drawing/2014/main" id="{8660EADE-CC45-4FDB-A015-83C2FA0CE66B}"/>
              </a:ext>
            </a:extLst>
          </p:cNvPr>
          <p:cNvPicPr/>
          <p:nvPr/>
        </p:nvPicPr>
        <p:blipFill>
          <a:blip r:embed="rId4"/>
          <a:stretch>
            <a:fillRect/>
          </a:stretch>
        </p:blipFill>
        <p:spPr>
          <a:xfrm>
            <a:off x="4038600" y="30480"/>
            <a:ext cx="5081954" cy="4084320"/>
          </a:xfrm>
          <a:prstGeom prst="rect">
            <a:avLst/>
          </a:prstGeom>
        </p:spPr>
      </p:pic>
      <p:sp>
        <p:nvSpPr>
          <p:cNvPr id="10" name="Прямокутник 9">
            <a:extLst>
              <a:ext uri="{FF2B5EF4-FFF2-40B4-BE49-F238E27FC236}">
                <a16:creationId xmlns:a16="http://schemas.microsoft.com/office/drawing/2014/main" id="{1BB342AD-2808-40FC-8872-7D126B5DF661}"/>
              </a:ext>
            </a:extLst>
          </p:cNvPr>
          <p:cNvSpPr/>
          <p:nvPr/>
        </p:nvSpPr>
        <p:spPr>
          <a:xfrm>
            <a:off x="228600" y="30480"/>
            <a:ext cx="3810000" cy="4617226"/>
          </a:xfrm>
          <a:prstGeom prst="rect">
            <a:avLst/>
          </a:prstGeom>
        </p:spPr>
        <p:txBody>
          <a:bodyPr wrap="square">
            <a:spAutoFit/>
          </a:bodyPr>
          <a:lstStyle/>
          <a:p>
            <a:pPr algn="just">
              <a:lnSpc>
                <a:spcPct val="150000"/>
              </a:lnSpc>
              <a:spcAft>
                <a:spcPts val="0"/>
              </a:spcAft>
            </a:pPr>
            <a:r>
              <a:rPr lang="uk-UA" sz="1650" dirty="0">
                <a:latin typeface="Times New Roman" panose="02020603050405020304" pitchFamily="18" charset="0"/>
                <a:cs typeface="Times New Roman" panose="02020603050405020304" pitchFamily="18" charset="0"/>
              </a:rPr>
              <a:t>Рис.</a:t>
            </a:r>
            <a:r>
              <a:rPr lang="en-US" sz="1650" dirty="0">
                <a:latin typeface="Times New Roman" panose="02020603050405020304" pitchFamily="18" charset="0"/>
                <a:cs typeface="Times New Roman" panose="02020603050405020304" pitchFamily="18" charset="0"/>
              </a:rPr>
              <a:t> </a:t>
            </a:r>
            <a:r>
              <a:rPr lang="uk-UA" sz="1650" dirty="0">
                <a:latin typeface="Times New Roman" panose="02020603050405020304" pitchFamily="18" charset="0"/>
                <a:cs typeface="Times New Roman" panose="02020603050405020304" pitchFamily="18" charset="0"/>
              </a:rPr>
              <a:t>2. Схема дослідної установки. 1 – персональний комп’ютер; 2 – </a:t>
            </a:r>
            <a:r>
              <a:rPr lang="uk-UA" sz="1650" dirty="0" err="1">
                <a:latin typeface="Times New Roman" panose="02020603050405020304" pitchFamily="18" charset="0"/>
                <a:cs typeface="Times New Roman" panose="02020603050405020304" pitchFamily="18" charset="0"/>
              </a:rPr>
              <a:t>мікроконтроллер</a:t>
            </a:r>
            <a:r>
              <a:rPr lang="uk-UA" sz="1650" dirty="0">
                <a:latin typeface="Times New Roman" panose="02020603050405020304" pitchFamily="18" charset="0"/>
                <a:cs typeface="Times New Roman" panose="02020603050405020304" pitchFamily="18" charset="0"/>
              </a:rPr>
              <a:t> (</a:t>
            </a:r>
            <a:r>
              <a:rPr lang="uk-UA" sz="1650" dirty="0" err="1">
                <a:latin typeface="Times New Roman" panose="02020603050405020304" pitchFamily="18" charset="0"/>
                <a:cs typeface="Times New Roman" panose="02020603050405020304" pitchFamily="18" charset="0"/>
              </a:rPr>
              <a:t>ATmega2560</a:t>
            </a:r>
            <a:r>
              <a:rPr lang="uk-UA" sz="1650" dirty="0">
                <a:latin typeface="Times New Roman" panose="02020603050405020304" pitchFamily="18" charset="0"/>
                <a:cs typeface="Times New Roman" panose="02020603050405020304" pitchFamily="18" charset="0"/>
              </a:rPr>
              <a:t>); 3 – ПІД контролер; 4 ‑джерело струму </a:t>
            </a:r>
            <a:r>
              <a:rPr lang="uk-UA" sz="1650" dirty="0" err="1">
                <a:latin typeface="Times New Roman" panose="02020603050405020304" pitchFamily="18" charset="0"/>
                <a:cs typeface="Times New Roman" panose="02020603050405020304" pitchFamily="18" charset="0"/>
              </a:rPr>
              <a:t>D30</a:t>
            </a:r>
            <a:r>
              <a:rPr lang="uk-UA" sz="1650" dirty="0">
                <a:latin typeface="Times New Roman" panose="02020603050405020304" pitchFamily="18" charset="0"/>
                <a:cs typeface="Times New Roman" panose="02020603050405020304" pitchFamily="18" charset="0"/>
              </a:rPr>
              <a:t>-12; 5 – елемент </a:t>
            </a:r>
            <a:r>
              <a:rPr lang="uk-UA" sz="1650" dirty="0" err="1">
                <a:latin typeface="Times New Roman" panose="02020603050405020304" pitchFamily="18" charset="0"/>
                <a:cs typeface="Times New Roman" panose="02020603050405020304" pitchFamily="18" charset="0"/>
              </a:rPr>
              <a:t>Пельт’є</a:t>
            </a:r>
            <a:r>
              <a:rPr lang="uk-UA" sz="1650" dirty="0">
                <a:latin typeface="Times New Roman" panose="02020603050405020304" pitchFamily="18" charset="0"/>
                <a:cs typeface="Times New Roman" panose="02020603050405020304" pitchFamily="18" charset="0"/>
              </a:rPr>
              <a:t>; 6 ‑ датчик температури (</a:t>
            </a:r>
            <a:r>
              <a:rPr lang="uk-UA" sz="1650" dirty="0" err="1">
                <a:latin typeface="Times New Roman" panose="02020603050405020304" pitchFamily="18" charset="0"/>
                <a:cs typeface="Times New Roman" panose="02020603050405020304" pitchFamily="18" charset="0"/>
              </a:rPr>
              <a:t>HTU21D</a:t>
            </a:r>
            <a:r>
              <a:rPr lang="uk-UA" sz="1650" dirty="0">
                <a:latin typeface="Times New Roman" panose="02020603050405020304" pitchFamily="18" charset="0"/>
                <a:cs typeface="Times New Roman" panose="02020603050405020304" pitchFamily="18" charset="0"/>
              </a:rPr>
              <a:t>); </a:t>
            </a:r>
            <a:br>
              <a:rPr lang="uk-UA" sz="1650" dirty="0">
                <a:latin typeface="Times New Roman" panose="02020603050405020304" pitchFamily="18" charset="0"/>
                <a:cs typeface="Times New Roman" panose="02020603050405020304" pitchFamily="18" charset="0"/>
              </a:rPr>
            </a:br>
            <a:r>
              <a:rPr lang="uk-UA" sz="1650" dirty="0">
                <a:latin typeface="Times New Roman" panose="02020603050405020304" pitchFamily="18" charset="0"/>
                <a:cs typeface="Times New Roman" panose="02020603050405020304" pitchFamily="18" charset="0"/>
              </a:rPr>
              <a:t>7 – теплопровід; 8 – досліджуваний </a:t>
            </a:r>
            <a:r>
              <a:rPr lang="uk-UA" sz="1650" dirty="0" err="1">
                <a:latin typeface="Times New Roman" panose="02020603050405020304" pitchFamily="18" charset="0"/>
                <a:cs typeface="Times New Roman" panose="02020603050405020304" pitchFamily="18" charset="0"/>
              </a:rPr>
              <a:t>фотоелектроперетворювач</a:t>
            </a:r>
            <a:r>
              <a:rPr lang="uk-UA" sz="1650" dirty="0">
                <a:latin typeface="Times New Roman" panose="02020603050405020304" pitchFamily="18" charset="0"/>
                <a:cs typeface="Times New Roman" panose="02020603050405020304" pitchFamily="18" charset="0"/>
              </a:rPr>
              <a:t>; 9 – </a:t>
            </a:r>
            <a:r>
              <a:rPr lang="uk-UA" sz="1650" dirty="0" err="1">
                <a:latin typeface="Times New Roman" panose="02020603050405020304" pitchFamily="18" charset="0"/>
                <a:cs typeface="Times New Roman" panose="02020603050405020304" pitchFamily="18" charset="0"/>
              </a:rPr>
              <a:t>світловід</a:t>
            </a:r>
            <a:r>
              <a:rPr lang="uk-UA" sz="1650" dirty="0">
                <a:latin typeface="Times New Roman" panose="02020603050405020304" pitchFamily="18" charset="0"/>
                <a:cs typeface="Times New Roman" panose="02020603050405020304" pitchFamily="18" charset="0"/>
              </a:rPr>
              <a:t>; 10 – блок вимірювання </a:t>
            </a:r>
            <a:r>
              <a:rPr lang="uk-UA" sz="1650" dirty="0" err="1">
                <a:latin typeface="Times New Roman" panose="02020603050405020304" pitchFamily="18" charset="0"/>
                <a:cs typeface="Times New Roman" panose="02020603050405020304" pitchFamily="18" charset="0"/>
              </a:rPr>
              <a:t>ВАХ</a:t>
            </a:r>
            <a:r>
              <a:rPr lang="uk-UA" sz="1650" dirty="0">
                <a:latin typeface="Times New Roman" panose="02020603050405020304" pitchFamily="18" charset="0"/>
                <a:cs typeface="Times New Roman" panose="02020603050405020304" pitchFamily="18" charset="0"/>
              </a:rPr>
              <a:t>; 11 – </a:t>
            </a:r>
            <a:r>
              <a:rPr lang="uk-UA" sz="1650" dirty="0" err="1">
                <a:latin typeface="Times New Roman" panose="02020603050405020304" pitchFamily="18" charset="0"/>
                <a:cs typeface="Times New Roman" panose="02020603050405020304" pitchFamily="18" charset="0"/>
              </a:rPr>
              <a:t>LED</a:t>
            </a:r>
            <a:r>
              <a:rPr lang="uk-UA" sz="1650" dirty="0">
                <a:latin typeface="Times New Roman" panose="02020603050405020304" pitchFamily="18" charset="0"/>
                <a:cs typeface="Times New Roman" panose="02020603050405020304" pitchFamily="18" charset="0"/>
              </a:rPr>
              <a:t> (</a:t>
            </a:r>
            <a:r>
              <a:rPr lang="uk-UA" sz="1650" dirty="0" err="1">
                <a:latin typeface="Times New Roman" panose="02020603050405020304" pitchFamily="18" charset="0"/>
                <a:cs typeface="Times New Roman" panose="02020603050405020304" pitchFamily="18" charset="0"/>
              </a:rPr>
              <a:t>PM2B-1LLE</a:t>
            </a:r>
            <a:r>
              <a:rPr lang="uk-UA" sz="1650" dirty="0">
                <a:latin typeface="Times New Roman" panose="02020603050405020304" pitchFamily="18" charset="0"/>
                <a:cs typeface="Times New Roman" panose="02020603050405020304" pitchFamily="18" charset="0"/>
              </a:rPr>
              <a:t>); 12 – термостат (</a:t>
            </a:r>
            <a:r>
              <a:rPr lang="uk-UA" sz="1650" dirty="0" err="1">
                <a:latin typeface="Times New Roman" panose="02020603050405020304" pitchFamily="18" charset="0"/>
                <a:cs typeface="Times New Roman" panose="02020603050405020304" pitchFamily="18" charset="0"/>
              </a:rPr>
              <a:t>W1209</a:t>
            </a:r>
            <a:r>
              <a:rPr lang="uk-UA" sz="1650" dirty="0">
                <a:latin typeface="Times New Roman" panose="02020603050405020304" pitchFamily="18" charset="0"/>
                <a:cs typeface="Times New Roman" panose="02020603050405020304" pitchFamily="18" charset="0"/>
              </a:rPr>
              <a:t>); 13 – блок стабілізації струму живлення; 14 – </a:t>
            </a:r>
            <a:r>
              <a:rPr lang="uk-UA" sz="1650" dirty="0" err="1">
                <a:latin typeface="Times New Roman" panose="02020603050405020304" pitchFamily="18" charset="0"/>
                <a:cs typeface="Times New Roman" panose="02020603050405020304" pitchFamily="18" charset="0"/>
              </a:rPr>
              <a:t>АЦП</a:t>
            </a:r>
            <a:r>
              <a:rPr lang="uk-UA" sz="1650" dirty="0">
                <a:latin typeface="Times New Roman" panose="02020603050405020304" pitchFamily="18" charset="0"/>
                <a:cs typeface="Times New Roman" panose="02020603050405020304" pitchFamily="18" charset="0"/>
              </a:rPr>
              <a:t>.</a:t>
            </a:r>
            <a:endParaRPr lang="uk-UA" sz="165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920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869677-B513-4663-8DEB-88C297BA0C6E}"/>
              </a:ext>
            </a:extLst>
          </p:cNvPr>
          <p:cNvSpPr>
            <a:spLocks noGrp="1"/>
          </p:cNvSpPr>
          <p:nvPr>
            <p:ph type="title"/>
          </p:nvPr>
        </p:nvSpPr>
        <p:spPr>
          <a:xfrm>
            <a:off x="628152" y="4495800"/>
            <a:ext cx="7886700" cy="1669257"/>
          </a:xfrm>
        </p:spPr>
        <p:txBody>
          <a:bodyPr>
            <a:normAutofit fontScale="90000"/>
          </a:bodyPr>
          <a:lstStyle/>
          <a:p>
            <a:pPr algn="ctr"/>
            <a:r>
              <a:rPr lang="uk-UA" sz="2700" dirty="0"/>
              <a:t>Рис. </a:t>
            </a:r>
            <a:r>
              <a:rPr lang="ru-RU" sz="2700" dirty="0"/>
              <a:t>4</a:t>
            </a:r>
            <a:r>
              <a:rPr lang="uk-UA" sz="2700" dirty="0"/>
              <a:t>. – </a:t>
            </a:r>
            <a:r>
              <a:rPr lang="uk-UA" sz="2700" dirty="0" err="1"/>
              <a:t>ВАХ</a:t>
            </a:r>
            <a:r>
              <a:rPr lang="uk-UA" sz="2700" dirty="0"/>
              <a:t> структури </a:t>
            </a:r>
            <a:r>
              <a:rPr lang="uk-UA" sz="2700" dirty="0" err="1"/>
              <a:t>CuS</a:t>
            </a:r>
            <a:r>
              <a:rPr lang="uk-UA" sz="2700" dirty="0"/>
              <a:t>  –</a:t>
            </a:r>
            <a:r>
              <a:rPr lang="uk-UA" sz="2700" dirty="0" err="1"/>
              <a:t>CdSe</a:t>
            </a:r>
            <a:r>
              <a:rPr lang="uk-UA" sz="2700" dirty="0"/>
              <a:t>, отримані при різних</a:t>
            </a:r>
            <a:r>
              <a:rPr lang="en-GB" sz="2700" dirty="0"/>
              <a:t> </a:t>
            </a:r>
            <a:r>
              <a:rPr lang="uk-UA" sz="2700" dirty="0"/>
              <a:t>температурах та</a:t>
            </a:r>
            <a:r>
              <a:rPr lang="en-GB" sz="2700" dirty="0"/>
              <a:t> </a:t>
            </a:r>
            <a:r>
              <a:rPr lang="uk-UA" sz="2700" dirty="0"/>
              <a:t>рівнях освітлення. Температура, К: 295 (а), </a:t>
            </a:r>
            <a:r>
              <a:rPr lang="en-GB" sz="2700" dirty="0"/>
              <a:t> 3</a:t>
            </a:r>
            <a:r>
              <a:rPr lang="uk-UA" sz="2700" dirty="0"/>
              <a:t>00 (б). I </a:t>
            </a:r>
            <a:r>
              <a:rPr lang="uk-UA" sz="2700" dirty="0" err="1"/>
              <a:t>LED</a:t>
            </a:r>
            <a:r>
              <a:rPr lang="uk-UA" sz="2700" dirty="0"/>
              <a:t>, </a:t>
            </a:r>
            <a:r>
              <a:rPr lang="uk-UA" sz="2700" dirty="0" err="1"/>
              <a:t>мА</a:t>
            </a:r>
            <a:r>
              <a:rPr lang="uk-UA" sz="2700" dirty="0"/>
              <a:t>: 50 (1), 100 (2),</a:t>
            </a:r>
            <a:r>
              <a:rPr lang="en-GB" sz="2700" dirty="0"/>
              <a:t> </a:t>
            </a:r>
            <a:r>
              <a:rPr lang="uk-UA" sz="2700" dirty="0"/>
              <a:t>150 (3), 200 (4), 250 (5). Точки – експеримент, лінії – апроксимація</a:t>
            </a:r>
            <a:endParaRPr lang="uk-UA" dirty="0"/>
          </a:p>
        </p:txBody>
      </p:sp>
      <p:sp>
        <p:nvSpPr>
          <p:cNvPr id="4" name="Місце для номера слайда 3">
            <a:extLst>
              <a:ext uri="{FF2B5EF4-FFF2-40B4-BE49-F238E27FC236}">
                <a16:creationId xmlns:a16="http://schemas.microsoft.com/office/drawing/2014/main" id="{129BB85C-8F3E-490D-9D7E-5B20130A34C4}"/>
              </a:ext>
            </a:extLst>
          </p:cNvPr>
          <p:cNvSpPr>
            <a:spLocks noGrp="1"/>
          </p:cNvSpPr>
          <p:nvPr>
            <p:ph type="sldNum" sz="quarter" idx="12"/>
          </p:nvPr>
        </p:nvSpPr>
        <p:spPr/>
        <p:txBody>
          <a:bodyPr/>
          <a:lstStyle/>
          <a:p>
            <a:fld id="{2DEF183E-DF0F-408E-9CD3-E39B7BA2EB62}" type="slidenum">
              <a:rPr lang="en-US" smtClean="0"/>
              <a:pPr/>
              <a:t>6</a:t>
            </a:fld>
            <a:endParaRPr lang="en-US" dirty="0"/>
          </a:p>
        </p:txBody>
      </p:sp>
      <p:pic>
        <p:nvPicPr>
          <p:cNvPr id="7" name="Рисунок 6">
            <a:extLst>
              <a:ext uri="{FF2B5EF4-FFF2-40B4-BE49-F238E27FC236}">
                <a16:creationId xmlns:a16="http://schemas.microsoft.com/office/drawing/2014/main" id="{6A56FB4F-C58A-4435-A502-4005D61C8474}"/>
              </a:ext>
            </a:extLst>
          </p:cNvPr>
          <p:cNvPicPr>
            <a:picLocks noChangeAspect="1"/>
          </p:cNvPicPr>
          <p:nvPr/>
        </p:nvPicPr>
        <p:blipFill>
          <a:blip r:embed="rId3"/>
          <a:stretch>
            <a:fillRect/>
          </a:stretch>
        </p:blipFill>
        <p:spPr>
          <a:xfrm>
            <a:off x="342900" y="1143000"/>
            <a:ext cx="4000500" cy="3048000"/>
          </a:xfrm>
          <a:prstGeom prst="rect">
            <a:avLst/>
          </a:prstGeom>
        </p:spPr>
      </p:pic>
      <p:pic>
        <p:nvPicPr>
          <p:cNvPr id="8" name="Рисунок 7">
            <a:extLst>
              <a:ext uri="{FF2B5EF4-FFF2-40B4-BE49-F238E27FC236}">
                <a16:creationId xmlns:a16="http://schemas.microsoft.com/office/drawing/2014/main" id="{FBF9DC4E-AF46-4823-9F6A-09CC4FA5E273}"/>
              </a:ext>
            </a:extLst>
          </p:cNvPr>
          <p:cNvPicPr>
            <a:picLocks noChangeAspect="1"/>
          </p:cNvPicPr>
          <p:nvPr/>
        </p:nvPicPr>
        <p:blipFill>
          <a:blip r:embed="rId4"/>
          <a:stretch>
            <a:fillRect/>
          </a:stretch>
        </p:blipFill>
        <p:spPr>
          <a:xfrm>
            <a:off x="4457700" y="1076325"/>
            <a:ext cx="4000500" cy="3038475"/>
          </a:xfrm>
          <a:prstGeom prst="rect">
            <a:avLst/>
          </a:prstGeom>
        </p:spPr>
      </p:pic>
    </p:spTree>
    <p:extLst>
      <p:ext uri="{BB962C8B-B14F-4D97-AF65-F5344CB8AC3E}">
        <p14:creationId xmlns:p14="http://schemas.microsoft.com/office/powerpoint/2010/main" val="101429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F397DB23-DA26-4846-B986-48517F47297C}"/>
              </a:ext>
            </a:extLst>
          </p:cNvPr>
          <p:cNvSpPr>
            <a:spLocks noGrp="1"/>
          </p:cNvSpPr>
          <p:nvPr>
            <p:ph idx="1"/>
          </p:nvPr>
        </p:nvSpPr>
        <p:spPr>
          <a:xfrm>
            <a:off x="628650" y="2286000"/>
            <a:ext cx="7886700" cy="685801"/>
          </a:xfrm>
        </p:spPr>
        <p:txBody>
          <a:bodyPr/>
          <a:lstStyle/>
          <a:p>
            <a:pPr marL="0" indent="0" algn="ctr">
              <a:buNone/>
            </a:pPr>
            <a:r>
              <a:rPr lang="uk-UA" dirty="0"/>
              <a:t>Рис. 5. – Еквівалентна схеми освітленого (ліворуч) та неосвітленого (праворуч) фотоперетворювача </a:t>
            </a:r>
            <a:r>
              <a:rPr lang="uk-UA" dirty="0" err="1"/>
              <a:t>CuS</a:t>
            </a:r>
            <a:r>
              <a:rPr lang="uk-UA" baseline="-25000" dirty="0" err="1"/>
              <a:t>1.8</a:t>
            </a:r>
            <a:r>
              <a:rPr lang="uk-UA" dirty="0"/>
              <a:t>–</a:t>
            </a:r>
            <a:r>
              <a:rPr lang="uk-UA" dirty="0" err="1"/>
              <a:t>CdSe</a:t>
            </a:r>
            <a:r>
              <a:rPr lang="uk-UA" dirty="0"/>
              <a:t>.</a:t>
            </a:r>
          </a:p>
        </p:txBody>
      </p:sp>
      <p:sp>
        <p:nvSpPr>
          <p:cNvPr id="4" name="Місце для номера слайда 3">
            <a:extLst>
              <a:ext uri="{FF2B5EF4-FFF2-40B4-BE49-F238E27FC236}">
                <a16:creationId xmlns:a16="http://schemas.microsoft.com/office/drawing/2014/main" id="{4ED98E34-BFF3-4937-9F4A-E907D4D64D0C}"/>
              </a:ext>
            </a:extLst>
          </p:cNvPr>
          <p:cNvSpPr>
            <a:spLocks noGrp="1"/>
          </p:cNvSpPr>
          <p:nvPr>
            <p:ph type="sldNum" sz="quarter" idx="12"/>
          </p:nvPr>
        </p:nvSpPr>
        <p:spPr/>
        <p:txBody>
          <a:bodyPr/>
          <a:lstStyle/>
          <a:p>
            <a:fld id="{2DEF183E-DF0F-408E-9CD3-E39B7BA2EB62}" type="slidenum">
              <a:rPr lang="en-US" smtClean="0"/>
              <a:pPr/>
              <a:t>7</a:t>
            </a:fld>
            <a:endParaRPr lang="en-US" dirty="0"/>
          </a:p>
        </p:txBody>
      </p:sp>
      <p:pic>
        <p:nvPicPr>
          <p:cNvPr id="5" name="Рисунок 4">
            <a:extLst>
              <a:ext uri="{FF2B5EF4-FFF2-40B4-BE49-F238E27FC236}">
                <a16:creationId xmlns:a16="http://schemas.microsoft.com/office/drawing/2014/main" id="{0204D2CE-B806-457B-8E60-805E9E94DF3F}"/>
              </a:ext>
            </a:extLst>
          </p:cNvPr>
          <p:cNvPicPr>
            <a:picLocks noChangeAspect="1"/>
          </p:cNvPicPr>
          <p:nvPr/>
        </p:nvPicPr>
        <p:blipFill>
          <a:blip r:embed="rId3"/>
          <a:stretch>
            <a:fillRect/>
          </a:stretch>
        </p:blipFill>
        <p:spPr>
          <a:xfrm>
            <a:off x="475671" y="152400"/>
            <a:ext cx="8192658" cy="2194462"/>
          </a:xfrm>
          <a:prstGeom prst="rect">
            <a:avLst/>
          </a:prstGeom>
        </p:spPr>
      </p:pic>
      <p:sp>
        <p:nvSpPr>
          <p:cNvPr id="6" name="Прямокутник 5">
            <a:extLst>
              <a:ext uri="{FF2B5EF4-FFF2-40B4-BE49-F238E27FC236}">
                <a16:creationId xmlns:a16="http://schemas.microsoft.com/office/drawing/2014/main" id="{EF84FA88-45FD-4857-9580-808B6C686C36}"/>
              </a:ext>
            </a:extLst>
          </p:cNvPr>
          <p:cNvSpPr/>
          <p:nvPr/>
        </p:nvSpPr>
        <p:spPr>
          <a:xfrm>
            <a:off x="8229600" y="3622357"/>
            <a:ext cx="351378" cy="492443"/>
          </a:xfrm>
          <a:prstGeom prst="rect">
            <a:avLst/>
          </a:prstGeom>
        </p:spPr>
        <p:txBody>
          <a:bodyPr wrap="square">
            <a:spAutoFit/>
          </a:bodyPr>
          <a:lstStyle/>
          <a:p>
            <a:r>
              <a:rPr lang="uk-UA" sz="2600" dirty="0"/>
              <a:t>+</a:t>
            </a:r>
          </a:p>
        </p:txBody>
      </p:sp>
      <p:sp>
        <p:nvSpPr>
          <p:cNvPr id="7" name="Прямокутник 6">
            <a:extLst>
              <a:ext uri="{FF2B5EF4-FFF2-40B4-BE49-F238E27FC236}">
                <a16:creationId xmlns:a16="http://schemas.microsoft.com/office/drawing/2014/main" id="{77A5F2C7-D811-48BB-BA72-9EB8A16C3190}"/>
              </a:ext>
            </a:extLst>
          </p:cNvPr>
          <p:cNvSpPr/>
          <p:nvPr/>
        </p:nvSpPr>
        <p:spPr>
          <a:xfrm>
            <a:off x="8183022" y="4343400"/>
            <a:ext cx="351378" cy="492443"/>
          </a:xfrm>
          <a:prstGeom prst="rect">
            <a:avLst/>
          </a:prstGeom>
        </p:spPr>
        <p:txBody>
          <a:bodyPr wrap="none">
            <a:spAutoFit/>
          </a:bodyPr>
          <a:lstStyle/>
          <a:p>
            <a:r>
              <a:rPr lang="uk-UA" sz="2600" dirty="0"/>
              <a:t>+</a:t>
            </a:r>
          </a:p>
        </p:txBody>
      </p:sp>
      <p:sp>
        <p:nvSpPr>
          <p:cNvPr id="9" name="Прямокутник 8">
            <a:extLst>
              <a:ext uri="{FF2B5EF4-FFF2-40B4-BE49-F238E27FC236}">
                <a16:creationId xmlns:a16="http://schemas.microsoft.com/office/drawing/2014/main" id="{E99B6E9E-591F-4009-828A-248E90C327BF}"/>
              </a:ext>
            </a:extLst>
          </p:cNvPr>
          <p:cNvSpPr/>
          <p:nvPr/>
        </p:nvSpPr>
        <p:spPr>
          <a:xfrm>
            <a:off x="6019800" y="3810000"/>
            <a:ext cx="351378" cy="492443"/>
          </a:xfrm>
          <a:prstGeom prst="rect">
            <a:avLst/>
          </a:prstGeom>
        </p:spPr>
        <p:txBody>
          <a:bodyPr wrap="square">
            <a:spAutoFit/>
          </a:bodyPr>
          <a:lstStyle/>
          <a:p>
            <a:r>
              <a:rPr lang="uk-UA" sz="2600" dirty="0"/>
              <a:t>—</a:t>
            </a:r>
          </a:p>
        </p:txBody>
      </p:sp>
      <p:pic>
        <p:nvPicPr>
          <p:cNvPr id="2" name="Рисунок 1">
            <a:extLst>
              <a:ext uri="{FF2B5EF4-FFF2-40B4-BE49-F238E27FC236}">
                <a16:creationId xmlns:a16="http://schemas.microsoft.com/office/drawing/2014/main" id="{771DD9C6-0098-4215-BE74-CE67159E63B2}"/>
              </a:ext>
            </a:extLst>
          </p:cNvPr>
          <p:cNvPicPr>
            <a:picLocks noChangeAspect="1"/>
          </p:cNvPicPr>
          <p:nvPr/>
        </p:nvPicPr>
        <p:blipFill>
          <a:blip r:embed="rId4"/>
          <a:stretch>
            <a:fillRect/>
          </a:stretch>
        </p:blipFill>
        <p:spPr>
          <a:xfrm>
            <a:off x="852487" y="2993075"/>
            <a:ext cx="7439025" cy="2447925"/>
          </a:xfrm>
          <a:prstGeom prst="rect">
            <a:avLst/>
          </a:prstGeom>
        </p:spPr>
      </p:pic>
      <p:sp>
        <p:nvSpPr>
          <p:cNvPr id="10" name="Прямокутник 9">
            <a:extLst>
              <a:ext uri="{FF2B5EF4-FFF2-40B4-BE49-F238E27FC236}">
                <a16:creationId xmlns:a16="http://schemas.microsoft.com/office/drawing/2014/main" id="{E27A12B4-359E-4A90-8DEF-6C1F5D9E9398}"/>
              </a:ext>
            </a:extLst>
          </p:cNvPr>
          <p:cNvSpPr/>
          <p:nvPr/>
        </p:nvSpPr>
        <p:spPr>
          <a:xfrm>
            <a:off x="5693417" y="2940569"/>
            <a:ext cx="486030" cy="492443"/>
          </a:xfrm>
          <a:prstGeom prst="rect">
            <a:avLst/>
          </a:prstGeom>
        </p:spPr>
        <p:txBody>
          <a:bodyPr wrap="none">
            <a:spAutoFit/>
          </a:bodyPr>
          <a:lstStyle/>
          <a:p>
            <a:r>
              <a:rPr lang="en-GB" sz="2600" dirty="0"/>
              <a:t>—</a:t>
            </a:r>
            <a:endParaRPr lang="uk-UA" sz="2600" dirty="0"/>
          </a:p>
        </p:txBody>
      </p:sp>
      <p:sp>
        <p:nvSpPr>
          <p:cNvPr id="8" name="Прямокутник 7">
            <a:extLst>
              <a:ext uri="{FF2B5EF4-FFF2-40B4-BE49-F238E27FC236}">
                <a16:creationId xmlns:a16="http://schemas.microsoft.com/office/drawing/2014/main" id="{36DD10AE-590C-4BB4-86AA-19E29B8AAE8A}"/>
              </a:ext>
            </a:extLst>
          </p:cNvPr>
          <p:cNvSpPr/>
          <p:nvPr/>
        </p:nvSpPr>
        <p:spPr>
          <a:xfrm>
            <a:off x="852487" y="5462274"/>
            <a:ext cx="7662863" cy="646331"/>
          </a:xfrm>
          <a:prstGeom prst="rect">
            <a:avLst/>
          </a:prstGeom>
        </p:spPr>
        <p:txBody>
          <a:bodyPr wrap="square">
            <a:spAutoFit/>
          </a:bodyPr>
          <a:lstStyle/>
          <a:p>
            <a:r>
              <a:rPr lang="ru-RU" dirty="0" err="1"/>
              <a:t>Методи</a:t>
            </a:r>
            <a:r>
              <a:rPr lang="ru-RU" dirty="0"/>
              <a:t> </a:t>
            </a:r>
            <a:r>
              <a:rPr lang="ru-RU" dirty="0" err="1"/>
              <a:t>оптимізації</a:t>
            </a:r>
            <a:r>
              <a:rPr lang="ru-RU" dirty="0"/>
              <a:t>: </a:t>
            </a:r>
            <a:r>
              <a:rPr lang="uk-UA" dirty="0" err="1"/>
              <a:t>DE</a:t>
            </a:r>
            <a:r>
              <a:rPr lang="uk-UA" dirty="0"/>
              <a:t>, </a:t>
            </a:r>
            <a:r>
              <a:rPr lang="uk-UA" dirty="0" err="1"/>
              <a:t>EBLSHADE</a:t>
            </a:r>
            <a:r>
              <a:rPr lang="uk-UA" dirty="0"/>
              <a:t>, </a:t>
            </a:r>
            <a:r>
              <a:rPr lang="uk-UA" dirty="0" err="1"/>
              <a:t>ADELI</a:t>
            </a:r>
            <a:r>
              <a:rPr lang="uk-UA" dirty="0"/>
              <a:t>, </a:t>
            </a:r>
            <a:r>
              <a:rPr lang="uk-UA" dirty="0" err="1"/>
              <a:t>NDE</a:t>
            </a:r>
            <a:r>
              <a:rPr lang="uk-UA" dirty="0"/>
              <a:t>, </a:t>
            </a:r>
            <a:r>
              <a:rPr lang="uk-UA" dirty="0" err="1"/>
              <a:t>TLBO</a:t>
            </a:r>
            <a:r>
              <a:rPr lang="uk-UA" dirty="0"/>
              <a:t>, </a:t>
            </a:r>
            <a:r>
              <a:rPr lang="uk-UA" dirty="0" err="1"/>
              <a:t>GOTLBO</a:t>
            </a:r>
            <a:r>
              <a:rPr lang="uk-UA" dirty="0"/>
              <a:t>, </a:t>
            </a:r>
            <a:r>
              <a:rPr lang="uk-UA" dirty="0" err="1"/>
              <a:t>STLBO</a:t>
            </a:r>
            <a:r>
              <a:rPr lang="uk-UA" dirty="0"/>
              <a:t>, </a:t>
            </a:r>
            <a:r>
              <a:rPr lang="uk-UA" dirty="0" err="1"/>
              <a:t>MABC</a:t>
            </a:r>
            <a:r>
              <a:rPr lang="uk-UA" dirty="0"/>
              <a:t>, </a:t>
            </a:r>
            <a:r>
              <a:rPr lang="uk-UA" dirty="0" err="1"/>
              <a:t>PSO</a:t>
            </a:r>
            <a:r>
              <a:rPr lang="uk-UA" dirty="0"/>
              <a:t>, </a:t>
            </a:r>
            <a:r>
              <a:rPr lang="uk-UA" dirty="0" err="1"/>
              <a:t>IJAYA</a:t>
            </a:r>
            <a:r>
              <a:rPr lang="uk-UA" dirty="0"/>
              <a:t>, </a:t>
            </a:r>
            <a:r>
              <a:rPr lang="uk-UA" dirty="0" err="1"/>
              <a:t>ISCA</a:t>
            </a:r>
            <a:r>
              <a:rPr lang="uk-UA" dirty="0"/>
              <a:t>, </a:t>
            </a:r>
            <a:r>
              <a:rPr lang="uk-UA" dirty="0" err="1"/>
              <a:t>NNA</a:t>
            </a:r>
            <a:r>
              <a:rPr lang="uk-UA" dirty="0"/>
              <a:t>, </a:t>
            </a:r>
            <a:r>
              <a:rPr lang="uk-UA" dirty="0" err="1"/>
              <a:t>CWOA</a:t>
            </a:r>
            <a:r>
              <a:rPr lang="uk-UA" dirty="0"/>
              <a:t>, </a:t>
            </a:r>
            <a:r>
              <a:rPr lang="uk-UA" dirty="0" err="1"/>
              <a:t>Waterwave</a:t>
            </a:r>
            <a:r>
              <a:rPr lang="uk-UA" dirty="0"/>
              <a:t>.</a:t>
            </a:r>
          </a:p>
        </p:txBody>
      </p:sp>
    </p:spTree>
    <p:extLst>
      <p:ext uri="{BB962C8B-B14F-4D97-AF65-F5344CB8AC3E}">
        <p14:creationId xmlns:p14="http://schemas.microsoft.com/office/powerpoint/2010/main" val="389078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08FD1095-E1AB-44C5-98EF-CD89EFC2A904}"/>
              </a:ext>
            </a:extLst>
          </p:cNvPr>
          <p:cNvSpPr>
            <a:spLocks noGrp="1"/>
          </p:cNvSpPr>
          <p:nvPr>
            <p:ph type="sldNum" sz="quarter" idx="12"/>
          </p:nvPr>
        </p:nvSpPr>
        <p:spPr/>
        <p:txBody>
          <a:bodyPr/>
          <a:lstStyle/>
          <a:p>
            <a:fld id="{2DEF183E-DF0F-408E-9CD3-E39B7BA2EB62}" type="slidenum">
              <a:rPr lang="en-US" smtClean="0"/>
              <a:pPr/>
              <a:t>8</a:t>
            </a:fld>
            <a:endParaRPr lang="en-US" dirty="0"/>
          </a:p>
        </p:txBody>
      </p:sp>
      <p:pic>
        <p:nvPicPr>
          <p:cNvPr id="3074" name="Picture 2">
            <a:extLst>
              <a:ext uri="{FF2B5EF4-FFF2-40B4-BE49-F238E27FC236}">
                <a16:creationId xmlns:a16="http://schemas.microsoft.com/office/drawing/2014/main" id="{E55B9BA4-F64B-4B19-8C0B-B0D37964E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14400"/>
            <a:ext cx="4724400" cy="35431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EA76A4-0536-47B1-A7E8-B1771CFE1B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914400"/>
            <a:ext cx="4376795" cy="3543111"/>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кутник 4">
            <a:extLst>
              <a:ext uri="{FF2B5EF4-FFF2-40B4-BE49-F238E27FC236}">
                <a16:creationId xmlns:a16="http://schemas.microsoft.com/office/drawing/2014/main" id="{9A4C6290-DB9F-45E2-9E63-0CD5065857E3}"/>
              </a:ext>
            </a:extLst>
          </p:cNvPr>
          <p:cNvSpPr/>
          <p:nvPr/>
        </p:nvSpPr>
        <p:spPr>
          <a:xfrm>
            <a:off x="1866900" y="4724400"/>
            <a:ext cx="5410199" cy="830997"/>
          </a:xfrm>
          <a:prstGeom prst="rect">
            <a:avLst/>
          </a:prstGeom>
        </p:spPr>
        <p:txBody>
          <a:bodyPr wrap="square">
            <a:spAutoFit/>
          </a:bodyPr>
          <a:lstStyle/>
          <a:p>
            <a:pPr algn="ctr"/>
            <a:r>
              <a:rPr lang="uk-UA" sz="2400" dirty="0"/>
              <a:t>Рис. 6. – Відносна середньоквадратична похибка для різних груп методів</a:t>
            </a:r>
          </a:p>
        </p:txBody>
      </p:sp>
    </p:spTree>
    <p:extLst>
      <p:ext uri="{BB962C8B-B14F-4D97-AF65-F5344CB8AC3E}">
        <p14:creationId xmlns:p14="http://schemas.microsoft.com/office/powerpoint/2010/main" val="62364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C407CD47-2EDA-4CD4-A121-4CF1246B7734}"/>
              </a:ext>
            </a:extLst>
          </p:cNvPr>
          <p:cNvSpPr>
            <a:spLocks noGrp="1"/>
          </p:cNvSpPr>
          <p:nvPr>
            <p:ph type="sldNum" sz="quarter" idx="12"/>
          </p:nvPr>
        </p:nvSpPr>
        <p:spPr/>
        <p:txBody>
          <a:bodyPr/>
          <a:lstStyle/>
          <a:p>
            <a:fld id="{2DEF183E-DF0F-408E-9CD3-E39B7BA2EB62}" type="slidenum">
              <a:rPr lang="en-US" smtClean="0"/>
              <a:pPr/>
              <a:t>9</a:t>
            </a:fld>
            <a:endParaRPr lang="en-US" dirty="0"/>
          </a:p>
        </p:txBody>
      </p:sp>
      <p:pic>
        <p:nvPicPr>
          <p:cNvPr id="5" name="Рисунок 4">
            <a:extLst>
              <a:ext uri="{FF2B5EF4-FFF2-40B4-BE49-F238E27FC236}">
                <a16:creationId xmlns:a16="http://schemas.microsoft.com/office/drawing/2014/main" id="{FDC765B0-84AC-46F7-98D7-26B1DE99D2E3}"/>
              </a:ext>
            </a:extLst>
          </p:cNvPr>
          <p:cNvPicPr>
            <a:picLocks noChangeAspect="1"/>
          </p:cNvPicPr>
          <p:nvPr/>
        </p:nvPicPr>
        <p:blipFill>
          <a:blip r:embed="rId3"/>
          <a:stretch>
            <a:fillRect/>
          </a:stretch>
        </p:blipFill>
        <p:spPr>
          <a:xfrm>
            <a:off x="757237" y="1114425"/>
            <a:ext cx="7629525" cy="3228975"/>
          </a:xfrm>
          <a:prstGeom prst="rect">
            <a:avLst/>
          </a:prstGeom>
        </p:spPr>
      </p:pic>
      <p:sp>
        <p:nvSpPr>
          <p:cNvPr id="6" name="TextBox 5">
            <a:extLst>
              <a:ext uri="{FF2B5EF4-FFF2-40B4-BE49-F238E27FC236}">
                <a16:creationId xmlns:a16="http://schemas.microsoft.com/office/drawing/2014/main" id="{4F528DEE-A7E8-48BB-BBFB-0C0A10B1A02E}"/>
              </a:ext>
            </a:extLst>
          </p:cNvPr>
          <p:cNvSpPr txBox="1"/>
          <p:nvPr/>
        </p:nvSpPr>
        <p:spPr>
          <a:xfrm>
            <a:off x="757236" y="4679731"/>
            <a:ext cx="7629525" cy="1200329"/>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Табл. 1. — </a:t>
            </a:r>
            <a:r>
              <a:rPr lang="ru-RU" sz="2400" dirty="0" err="1">
                <a:latin typeface="Times New Roman" panose="02020603050405020304" pitchFamily="18" charset="0"/>
                <a:cs typeface="Times New Roman" panose="02020603050405020304" pitchFamily="18" charset="0"/>
              </a:rPr>
              <a:t>Параметри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визначені</a:t>
            </a:r>
            <a:r>
              <a:rPr lang="ru-RU" sz="2400" dirty="0">
                <a:latin typeface="Times New Roman" panose="02020603050405020304" pitchFamily="18" charset="0"/>
                <a:cs typeface="Times New Roman" panose="02020603050405020304" pitchFamily="18" charset="0"/>
              </a:rPr>
              <a:t> з </a:t>
            </a:r>
            <a:r>
              <a:rPr lang="ru-RU" sz="2400" dirty="0" err="1">
                <a:latin typeface="Times New Roman" panose="02020603050405020304" pitchFamily="18" charset="0"/>
                <a:cs typeface="Times New Roman" panose="02020603050405020304" pitchFamily="18" charset="0"/>
              </a:rPr>
              <a:t>експериментальних</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температурних</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залежностей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параметрів</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фотоелектричного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перетворення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447342"/>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4148</TotalTime>
  <Words>1159</Words>
  <Application>Microsoft Office PowerPoint</Application>
  <PresentationFormat>Екран (4:3)</PresentationFormat>
  <Paragraphs>88</Paragraphs>
  <Slides>15</Slides>
  <Notes>14</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15</vt:i4>
      </vt:variant>
    </vt:vector>
  </HeadingPairs>
  <TitlesOfParts>
    <vt:vector size="21" baseType="lpstr">
      <vt:lpstr>Arial</vt:lpstr>
      <vt:lpstr>Calibri</vt:lpstr>
      <vt:lpstr>Calibri Light</vt:lpstr>
      <vt:lpstr>Times New Roman</vt:lpstr>
      <vt:lpstr>Trebuchet MS</vt:lpstr>
      <vt:lpstr>Тема Office</vt:lpstr>
      <vt:lpstr>Презентація PowerPoint</vt:lpstr>
      <vt:lpstr>МІНІСТЕРСТВО ОСВІТИ І НАУКИ УКРАЇНИ Київський національний університет імені Тараса Шевченка  Фізичний факультет  Кафедра загальної фізики</vt:lpstr>
      <vt:lpstr>Презентація PowerPoint</vt:lpstr>
      <vt:lpstr>Презентація PowerPoint</vt:lpstr>
      <vt:lpstr>Презентація PowerPoint</vt:lpstr>
      <vt:lpstr>Рис. 4. – ВАХ структури CuS  –CdSe, отримані при різних температурах та рівнях освітлення. Температура, К: 295 (а),  300 (б). I LED, мА: 50 (1), 100 (2), 150 (3), 200 (4), 250 (5). Точки – експеримент, лінії – апроксимація</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Результати та висновки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Електроіндукована орієнтаційна нестійкість у планарній нематичній флексоелектричній комірці з рухомою легкою віссю</dc:title>
  <dc:creator>Ivan</dc:creator>
  <cp:lastModifiedBy>Dima</cp:lastModifiedBy>
  <cp:revision>176</cp:revision>
  <cp:lastPrinted>2019-05-05T19:41:32Z</cp:lastPrinted>
  <dcterms:created xsi:type="dcterms:W3CDTF">2019-04-18T18:44:06Z</dcterms:created>
  <dcterms:modified xsi:type="dcterms:W3CDTF">2021-05-16T09:57:31Z</dcterms:modified>
</cp:coreProperties>
</file>