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</p:embeddedFont>
    <p:embeddedFont>
      <p:font typeface="Open Sans Bold" panose="020B0806030504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28E35-556E-49BC-B528-423087D057C8}" type="datetimeFigureOut">
              <a:rPr lang="uk-UA" smtClean="0"/>
              <a:t>11.06.2024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7B374-1546-4729-A2EC-605EFA493DF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2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E100-B371-4FD8-A052-3263556F03B0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2F17-808E-4042-95D1-6DD96F70F4EB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274B-3219-4A69-A99E-A75F02145635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FDB3-16B8-49A7-A88E-61F67C92B58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0429F-C926-4121-B973-836F07CF1C5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3A71-A912-427C-BFA2-E2758AC5B2DB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A0BE-A3FB-4CB0-898B-5C590F7F9EAF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8803-CBDD-45A8-859F-5B4DB8E3E981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29040-59FA-4DFD-BF8F-ABE2339DA1E9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3863-AB50-4E62-96D7-94127F8B1718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78FA-D630-4143-B59E-12C4923F4BBD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E6F0-E524-4B13-A27B-E2881CD3546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9035" y="4610100"/>
            <a:ext cx="16230600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ВПЛИВ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УМОВ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ВИГОТОВЛЕННЯ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НА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ЕЛЕКТРОФІЗИЧНІ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ВЛАСТИВОСТІ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СТРУКТУР</a:t>
            </a:r>
            <a:r>
              <a:rPr lang="en-US" sz="48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Open Sans Bold"/>
              </a:rPr>
              <a:t>КРЕМНІЙ-ПОЛІМЕР</a:t>
            </a:r>
            <a:endParaRPr lang="en-US" sz="48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71550"/>
            <a:ext cx="16230600" cy="86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Київський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національний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університет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імені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Тараса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Шевченка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500"/>
              </a:lnSpc>
            </a:pPr>
            <a:r>
              <a:rPr lang="en-US" sz="2500" dirty="0" err="1">
                <a:solidFill>
                  <a:srgbClr val="000000"/>
                </a:solidFill>
                <a:latin typeface="Open Sans"/>
              </a:rPr>
              <a:t>Фізичний</a:t>
            </a:r>
            <a:r>
              <a:rPr lang="en-US" sz="25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Open Sans"/>
              </a:rPr>
              <a:t>факультет</a:t>
            </a:r>
            <a:endParaRPr lang="en-US" sz="25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678047" y="8213725"/>
            <a:ext cx="4581253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Кваліфікаційна робота бакалавра</a:t>
            </a:r>
          </a:p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студента 4 курсу</a:t>
            </a:r>
          </a:p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</a:rPr>
              <a:t>Денис КАЛЮЖНИЙ</a:t>
            </a:r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6619EAB2-0E46-29DB-CDCF-21764114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7" y="1875443"/>
            <a:ext cx="4403725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1" descr="gerb.jpg">
            <a:extLst>
              <a:ext uri="{FF2B5EF4-FFF2-40B4-BE49-F238E27FC236}">
                <a16:creationId xmlns:a16="http://schemas.microsoft.com/office/drawing/2014/main" id="{63C35DB0-A487-41E8-E867-95544B608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7325"/>
            <a:ext cx="153511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oogle Shape;140;p26">
            <a:extLst>
              <a:ext uri="{FF2B5EF4-FFF2-40B4-BE49-F238E27FC236}">
                <a16:creationId xmlns:a16="http://schemas.microsoft.com/office/drawing/2014/main" id="{9686A3BD-7796-04B3-82EF-D763E35B03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7011" y="689048"/>
            <a:ext cx="2961449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Місце для номера слайда 7">
            <a:extLst>
              <a:ext uri="{FF2B5EF4-FFF2-40B4-BE49-F238E27FC236}">
                <a16:creationId xmlns:a16="http://schemas.microsoft.com/office/drawing/2014/main" id="{1FE13112-D4EB-87B0-8FE7-FD0BBF12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0" y="1866900"/>
            <a:ext cx="8382000" cy="6090611"/>
          </a:xfrm>
          <a:custGeom>
            <a:avLst/>
            <a:gdLst/>
            <a:ahLst/>
            <a:cxnLst/>
            <a:rect l="l" t="t" r="r" b="b"/>
            <a:pathLst>
              <a:path w="8236326" h="5834901">
                <a:moveTo>
                  <a:pt x="0" y="0"/>
                </a:moveTo>
                <a:lnTo>
                  <a:pt x="8236326" y="0"/>
                </a:lnTo>
                <a:lnTo>
                  <a:pt x="8236326" y="5834902"/>
                </a:lnTo>
                <a:lnTo>
                  <a:pt x="0" y="5834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95" t="-16399" r="-8713" b="-204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17170"/>
            <a:ext cx="11419252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ЧАСТОТНІ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ЗАЛЕЖНОСТІ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ЄМНОСТІ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1125200" y="2857500"/>
            <a:ext cx="6643448" cy="1331610"/>
          </a:xfrm>
          <a:custGeom>
            <a:avLst/>
            <a:gdLst/>
            <a:ahLst/>
            <a:cxnLst/>
            <a:rect l="l" t="t" r="r" b="b"/>
            <a:pathLst>
              <a:path w="6643448" h="1331610">
                <a:moveTo>
                  <a:pt x="0" y="0"/>
                </a:moveTo>
                <a:lnTo>
                  <a:pt x="6643448" y="0"/>
                </a:lnTo>
                <a:lnTo>
                  <a:pt x="6643448" y="1331610"/>
                </a:lnTo>
                <a:lnTo>
                  <a:pt x="0" y="1331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15" t="-15500" r="-739" b="-1845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13764" y="7619040"/>
            <a:ext cx="5436036" cy="1721281"/>
          </a:xfrm>
          <a:custGeom>
            <a:avLst/>
            <a:gdLst/>
            <a:ahLst/>
            <a:cxnLst/>
            <a:rect l="l" t="t" r="r" b="b"/>
            <a:pathLst>
              <a:path w="5436036" h="1721281">
                <a:moveTo>
                  <a:pt x="0" y="0"/>
                </a:moveTo>
                <a:lnTo>
                  <a:pt x="5436037" y="0"/>
                </a:lnTo>
                <a:lnTo>
                  <a:pt x="5436037" y="1721281"/>
                </a:lnTo>
                <a:lnTo>
                  <a:pt x="0" y="1721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75" t="-18752" r="-848" b="-13930"/>
            </a:stretch>
          </a:blipFill>
        </p:spPr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884BEDD-5475-9A3E-3F09-10CF6397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1409700"/>
            <a:ext cx="11469014" cy="8065836"/>
          </a:xfrm>
          <a:custGeom>
            <a:avLst/>
            <a:gdLst/>
            <a:ahLst/>
            <a:cxnLst/>
            <a:rect l="l" t="t" r="r" b="b"/>
            <a:pathLst>
              <a:path w="13348053" h="9387311">
                <a:moveTo>
                  <a:pt x="0" y="0"/>
                </a:moveTo>
                <a:lnTo>
                  <a:pt x="13348053" y="0"/>
                </a:lnTo>
                <a:lnTo>
                  <a:pt x="13348053" y="9387310"/>
                </a:lnTo>
                <a:lnTo>
                  <a:pt x="0" y="9387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9" t="-1629" r="-716" b="-407"/>
            </a:stretch>
          </a:blipFill>
        </p:spPr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65388DD-EAAB-6ECB-37FB-98775393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43A9880-8300-A99D-7FAE-FD9A6364A432}"/>
              </a:ext>
            </a:extLst>
          </p:cNvPr>
          <p:cNvSpPr txBox="1"/>
          <p:nvPr/>
        </p:nvSpPr>
        <p:spPr>
          <a:xfrm>
            <a:off x="1028700" y="217170"/>
            <a:ext cx="11419252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ЧАСТОТНІ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ЗАЛЕЖНОСТІ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ЄМНОСТІ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401B2C-6248-BB51-7222-D668C4426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14" y="1850208"/>
            <a:ext cx="6188710" cy="29571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FE2CCC-42E4-2BD8-DBEE-EDFBA69D1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580" y="5676900"/>
            <a:ext cx="6188710" cy="2957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7170"/>
            <a:ext cx="4381500" cy="763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ВИСНОВКИ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159510"/>
            <a:ext cx="16230600" cy="791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Open Sans Bold"/>
              </a:rPr>
              <a:t>1.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Проведено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експериментальне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дослідження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впливу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швидкості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спінінгування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часу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ізотермічної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витримки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при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кімнатній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температурі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та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застосування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ультразвукової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обробки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на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електрофізичні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параметри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структур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кремній-PEDOT:PSS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 Bold"/>
              </a:rPr>
              <a:t>2.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Виявлено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що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збільшення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швидкості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спінінгування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від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3000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об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/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хв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до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5000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об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/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хв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призводить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до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зменшення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діелектричного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прошарку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шунтуючого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опору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зростання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напруги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ефективної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інжекції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дірок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та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концентрації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більш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глибоких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пасток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в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околі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границі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4">
                    <a:lumMod val="50000"/>
                  </a:schemeClr>
                </a:solidFill>
                <a:latin typeface="Open Sans"/>
              </a:rPr>
              <a:t>розділу</a:t>
            </a:r>
            <a:r>
              <a:rPr lang="en-US" sz="2799" dirty="0">
                <a:solidFill>
                  <a:schemeClr val="accent4">
                    <a:lumMod val="50000"/>
                  </a:schemeClr>
                </a:solidFill>
                <a:latin typeface="Open Sans"/>
              </a:rPr>
              <a:t>.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 Bold"/>
              </a:rPr>
              <a:t>3.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Зростання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часу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ізотермічної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витримки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може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викликати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зменшення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впливу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діелектричного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шару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та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концентрації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мілких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пасток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збільшення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пікової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напруги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для</a:t>
            </a:r>
            <a:endParaRPr lang="en-US" sz="2799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  <a:p>
            <a:pPr algn="just">
              <a:lnSpc>
                <a:spcPts val="3919"/>
              </a:lnSpc>
            </a:pP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ємності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при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прямому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зміщенні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фактору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неідеальності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та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послідовного</a:t>
            </a:r>
            <a:r>
              <a:rPr lang="en-US" sz="2799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chemeClr val="accent6">
                    <a:lumMod val="50000"/>
                  </a:schemeClr>
                </a:solidFill>
                <a:latin typeface="Open Sans"/>
              </a:rPr>
              <a:t>опору</a:t>
            </a:r>
            <a:endParaRPr lang="en-US" sz="2799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Open Sans Bold"/>
              </a:rPr>
              <a:t>4.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Показано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що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ультразвукова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обробка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більш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ефективна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у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випадку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структур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з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більш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тонким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полімерним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шаром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Зокрема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в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цьому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випадку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використання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акустичних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хвиль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може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бути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причиною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зменшення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висоти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бар’єру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фактору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неідеальності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шунтуючого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опору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збільшення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концентрації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мілких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пасток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та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їхню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перебудову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, а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також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(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при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застосуванні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повздовжніх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коливань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)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зменшення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напруги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ефективної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інжекції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дірок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і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зростання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послідовного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</a:rPr>
              <a:t>опору</a:t>
            </a:r>
            <a:r>
              <a:rPr lang="en-US" sz="2799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B87EFA8-F300-21B8-0CE4-1605C165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6800" y="3599815"/>
            <a:ext cx="7896261" cy="5727411"/>
          </a:xfrm>
          <a:custGeom>
            <a:avLst/>
            <a:gdLst/>
            <a:ahLst/>
            <a:cxnLst/>
            <a:rect l="l" t="t" r="r" b="b"/>
            <a:pathLst>
              <a:path w="7896261" h="5727411">
                <a:moveTo>
                  <a:pt x="0" y="0"/>
                </a:moveTo>
                <a:lnTo>
                  <a:pt x="7896260" y="0"/>
                </a:lnTo>
                <a:lnTo>
                  <a:pt x="7896260" y="5727412"/>
                </a:lnTo>
                <a:lnTo>
                  <a:pt x="0" y="5727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5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6000" y="723900"/>
            <a:ext cx="13944600" cy="2137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3200" b="1" dirty="0">
                <a:solidFill>
                  <a:srgbClr val="000000"/>
                </a:solidFill>
                <a:latin typeface="Open Sans"/>
              </a:rPr>
              <a:t>Мета д</a:t>
            </a:r>
            <a:r>
              <a:rPr lang="en-US" sz="3200" b="1" dirty="0" err="1">
                <a:solidFill>
                  <a:srgbClr val="000000"/>
                </a:solidFill>
                <a:latin typeface="Open Sans"/>
              </a:rPr>
              <a:t>ослідження</a:t>
            </a:r>
            <a:r>
              <a:rPr lang="uk-UA" sz="3200" b="1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комплексн</a:t>
            </a:r>
            <a:r>
              <a:rPr lang="uk-UA" sz="3200" i="1" dirty="0">
                <a:solidFill>
                  <a:srgbClr val="000000"/>
                </a:solidFill>
                <a:latin typeface="Open Sans"/>
              </a:rPr>
              <a:t>е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вивченн</a:t>
            </a:r>
            <a:r>
              <a:rPr lang="uk-UA" sz="3200" i="1" dirty="0">
                <a:solidFill>
                  <a:srgbClr val="000000"/>
                </a:solidFill>
                <a:latin typeface="Open Sans"/>
              </a:rPr>
              <a:t>я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впливу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умов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виготовлення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на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електрофізичні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властивості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структур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кремній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-</a:t>
            </a:r>
            <a:r>
              <a:rPr lang="uk-UA" sz="3200" i="1" dirty="0" err="1">
                <a:solidFill>
                  <a:srgbClr val="000000"/>
                </a:solidFill>
                <a:latin typeface="Open Sans"/>
              </a:rPr>
              <a:t>PEDOT:PSS</a:t>
            </a:r>
            <a:r>
              <a:rPr lang="uk-UA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з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використанням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ru-RU" sz="3200" i="1" dirty="0">
                <a:solidFill>
                  <a:srgbClr val="000000"/>
                </a:solidFill>
                <a:latin typeface="Open Sans"/>
              </a:rPr>
              <a:t>комплексу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методів</a:t>
            </a:r>
            <a:r>
              <a:rPr lang="en-US" sz="320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Open Sans"/>
              </a:rPr>
              <a:t>дослідження</a:t>
            </a:r>
            <a:endParaRPr lang="en-US" sz="3200" i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9252BC9C-FF76-BFBB-6301-8AA65863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4287" y="6356350"/>
            <a:ext cx="4734268" cy="3480894"/>
          </a:xfrm>
          <a:custGeom>
            <a:avLst/>
            <a:gdLst/>
            <a:ahLst/>
            <a:cxnLst/>
            <a:rect l="l" t="t" r="r" b="b"/>
            <a:pathLst>
              <a:path w="4734268" h="3480894">
                <a:moveTo>
                  <a:pt x="0" y="0"/>
                </a:moveTo>
                <a:lnTo>
                  <a:pt x="4734268" y="0"/>
                </a:lnTo>
                <a:lnTo>
                  <a:pt x="4734268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70" t="-82682" r="-12554" b="-482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996979" y="6356350"/>
            <a:ext cx="4472823" cy="3480894"/>
          </a:xfrm>
          <a:custGeom>
            <a:avLst/>
            <a:gdLst/>
            <a:ahLst/>
            <a:cxnLst/>
            <a:rect l="l" t="t" r="r" b="b"/>
            <a:pathLst>
              <a:path w="4472823" h="3480894">
                <a:moveTo>
                  <a:pt x="0" y="0"/>
                </a:moveTo>
                <a:lnTo>
                  <a:pt x="4472824" y="0"/>
                </a:lnTo>
                <a:lnTo>
                  <a:pt x="4472824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78" t="-71164" r="-16423" b="-5447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38228" y="6356350"/>
            <a:ext cx="4486659" cy="3480894"/>
          </a:xfrm>
          <a:custGeom>
            <a:avLst/>
            <a:gdLst/>
            <a:ahLst/>
            <a:cxnLst/>
            <a:rect l="l" t="t" r="r" b="b"/>
            <a:pathLst>
              <a:path w="4486659" h="3480894">
                <a:moveTo>
                  <a:pt x="0" y="0"/>
                </a:moveTo>
                <a:lnTo>
                  <a:pt x="4486659" y="0"/>
                </a:lnTo>
                <a:lnTo>
                  <a:pt x="4486659" y="3480894"/>
                </a:lnTo>
                <a:lnTo>
                  <a:pt x="0" y="3480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023" t="-57708" r="-11204" b="-7125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33656"/>
            <a:ext cx="13601700" cy="4969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1.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Травлення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кремнію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в 30%-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розчині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HF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протягом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15 c.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2.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Промивання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пластини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в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дистильованій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воді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3.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Нанесення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розчину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PEDOT:PSS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4.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Спінінгування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на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протязі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30 с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зі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швидкістю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обертання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Open Sans"/>
              </a:rPr>
              <a:t>ω= (3000</a:t>
            </a:r>
            <a:r>
              <a:rPr lang="uk-UA" sz="2800" dirty="0">
                <a:solidFill>
                  <a:srgbClr val="FF0000"/>
                </a:solidFill>
                <a:latin typeface="Open Sans"/>
              </a:rPr>
              <a:t>; </a:t>
            </a:r>
            <a:r>
              <a:rPr lang="en-US" sz="2800" dirty="0">
                <a:solidFill>
                  <a:srgbClr val="FF0000"/>
                </a:solidFill>
                <a:latin typeface="Open Sans"/>
              </a:rPr>
              <a:t>5000) </a:t>
            </a:r>
            <a:r>
              <a:rPr lang="uk-UA" sz="2800" dirty="0">
                <a:solidFill>
                  <a:srgbClr val="FF0000"/>
                </a:solidFill>
                <a:latin typeface="Open Sans"/>
              </a:rPr>
              <a:t>об/хв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5.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Витримка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зразків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при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кімнатній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температурі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тривалістю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Open Sans"/>
              </a:rPr>
              <a:t>td</a:t>
            </a:r>
            <a:r>
              <a:rPr lang="uk-UA" sz="2800" dirty="0">
                <a:solidFill>
                  <a:srgbClr val="00B050"/>
                </a:solidFill>
                <a:latin typeface="Open Sans"/>
              </a:rPr>
              <a:t>=(20; 50)</a:t>
            </a:r>
            <a:r>
              <a:rPr lang="en-US" sz="2800" dirty="0">
                <a:solidFill>
                  <a:srgbClr val="00B050"/>
                </a:solidFill>
                <a:latin typeface="Open Sans"/>
              </a:rPr>
              <a:t> </a:t>
            </a:r>
            <a:r>
              <a:rPr lang="uk-UA" sz="2800" dirty="0">
                <a:solidFill>
                  <a:srgbClr val="00B050"/>
                </a:solidFill>
                <a:latin typeface="Open Sans"/>
              </a:rPr>
              <a:t> </a:t>
            </a:r>
            <a:r>
              <a:rPr lang="uk-UA" sz="2800" dirty="0">
                <a:solidFill>
                  <a:srgbClr val="000000"/>
                </a:solidFill>
                <a:latin typeface="Open Sans"/>
              </a:rPr>
              <a:t>хв </a:t>
            </a:r>
            <a:r>
              <a:rPr lang="uk-UA" sz="2800" dirty="0">
                <a:solidFill>
                  <a:srgbClr val="0000FF"/>
                </a:solidFill>
                <a:latin typeface="Open Sans"/>
              </a:rPr>
              <a:t>з або без ультразвуковою обробкою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6.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</a:rPr>
              <a:t>Відпал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</a:rPr>
              <a:t>при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</a:rPr>
              <a:t>температурі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 140 °С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</a:rPr>
              <a:t>на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</a:rPr>
              <a:t>протязі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 15 </a:t>
            </a:r>
            <a:r>
              <a:rPr lang="en-US" sz="2800" dirty="0" err="1">
                <a:solidFill>
                  <a:srgbClr val="000000"/>
                </a:solidFill>
                <a:latin typeface="Open Sans"/>
                <a:ea typeface="Open Sans"/>
              </a:rPr>
              <a:t>хв</a:t>
            </a:r>
            <a:r>
              <a:rPr lang="en-US" sz="2800" dirty="0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7.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Вакуумне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напилення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срібного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контакту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на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полімерну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плівку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8.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Відколювання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запилених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країв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структур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800" dirty="0">
              <a:solidFill>
                <a:srgbClr val="000000"/>
              </a:solidFill>
              <a:latin typeface="Open Sans"/>
            </a:endParaRPr>
          </a:p>
          <a:p>
            <a:pPr algn="l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Open Sans Bold"/>
              </a:rPr>
              <a:t>9.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Втирання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контакту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Open Sans"/>
              </a:rPr>
              <a:t>ZnGa</a:t>
            </a:r>
            <a:r>
              <a:rPr lang="en-US" sz="28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7170"/>
            <a:ext cx="9280655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МЕТОДИКА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ВИГОТОВЛЕННЯ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:</a:t>
            </a:r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80B151D-20B5-042D-F312-F780DF4F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94228-311B-C680-2B01-EC078358C17C}"/>
              </a:ext>
            </a:extLst>
          </p:cNvPr>
          <p:cNvSpPr txBox="1"/>
          <p:nvPr/>
        </p:nvSpPr>
        <p:spPr>
          <a:xfrm>
            <a:off x="15472286" y="876300"/>
            <a:ext cx="2282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US" sz="5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5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5400" kern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</a:t>
            </a:r>
            <a:r>
              <a:rPr lang="en-US" sz="5400" kern="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</a:t>
            </a:r>
            <a:endParaRPr lang="uk-UA" sz="5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8197" y="8115300"/>
            <a:ext cx="4400575" cy="1470262"/>
          </a:xfrm>
          <a:custGeom>
            <a:avLst/>
            <a:gdLst/>
            <a:ahLst/>
            <a:cxnLst/>
            <a:rect l="l" t="t" r="r" b="b"/>
            <a:pathLst>
              <a:path w="4400575" h="1470262">
                <a:moveTo>
                  <a:pt x="0" y="0"/>
                </a:moveTo>
                <a:lnTo>
                  <a:pt x="4400576" y="0"/>
                </a:lnTo>
                <a:lnTo>
                  <a:pt x="4400576" y="1470262"/>
                </a:lnTo>
                <a:lnTo>
                  <a:pt x="0" y="1470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1000" y="67955"/>
            <a:ext cx="11213672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ВОЛЬТ-ФАРАДНІ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ХАРАКТЕРИСТИКИ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14400" y="1188720"/>
            <a:ext cx="7909903" cy="5984927"/>
          </a:xfrm>
          <a:custGeom>
            <a:avLst/>
            <a:gdLst/>
            <a:ahLst/>
            <a:cxnLst/>
            <a:rect l="l" t="t" r="r" b="b"/>
            <a:pathLst>
              <a:path w="7909903" h="5984927">
                <a:moveTo>
                  <a:pt x="0" y="0"/>
                </a:moveTo>
                <a:lnTo>
                  <a:pt x="7909903" y="0"/>
                </a:lnTo>
                <a:lnTo>
                  <a:pt x="7909903" y="5984927"/>
                </a:lnTo>
                <a:lnTo>
                  <a:pt x="0" y="5984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3999" y="1283669"/>
            <a:ext cx="8105171" cy="5908334"/>
          </a:xfrm>
          <a:custGeom>
            <a:avLst/>
            <a:gdLst/>
            <a:ahLst/>
            <a:cxnLst/>
            <a:rect l="l" t="t" r="r" b="b"/>
            <a:pathLst>
              <a:path w="8105171" h="5908334">
                <a:moveTo>
                  <a:pt x="0" y="0"/>
                </a:moveTo>
                <a:lnTo>
                  <a:pt x="8105171" y="0"/>
                </a:lnTo>
                <a:lnTo>
                  <a:pt x="8105171" y="5908334"/>
                </a:lnTo>
                <a:lnTo>
                  <a:pt x="0" y="5908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AC97B89-C476-02F7-8BCE-ACAC79AE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00A11BA9-70FA-3B0F-153F-FDA7476AA65B}"/>
              </a:ext>
            </a:extLst>
          </p:cNvPr>
          <p:cNvSpPr txBox="1"/>
          <p:nvPr/>
        </p:nvSpPr>
        <p:spPr>
          <a:xfrm>
            <a:off x="7620000" y="8296755"/>
            <a:ext cx="8501298" cy="396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Величини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висоти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бар’єру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6321DFC-CD6F-C5EC-0112-F4B0B4D8EAE1}"/>
              </a:ext>
            </a:extLst>
          </p:cNvPr>
          <p:cNvSpPr txBox="1"/>
          <p:nvPr/>
        </p:nvSpPr>
        <p:spPr>
          <a:xfrm>
            <a:off x="7620000" y="9189321"/>
            <a:ext cx="8610806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dirty="0" err="1">
                <a:solidFill>
                  <a:srgbClr val="000000"/>
                </a:solidFill>
                <a:latin typeface="Open Sans Bold"/>
              </a:rPr>
              <a:t>Величини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Bold"/>
              </a:rPr>
              <a:t>початку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Bold"/>
              </a:rPr>
              <a:t>ефективної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Bold"/>
              </a:rPr>
              <a:t>інжекції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Bold"/>
              </a:rPr>
              <a:t>дірок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" y="2525905"/>
            <a:ext cx="7225821" cy="5316736"/>
          </a:xfrm>
          <a:custGeom>
            <a:avLst/>
            <a:gdLst/>
            <a:ahLst/>
            <a:cxnLst/>
            <a:rect l="l" t="t" r="r" b="b"/>
            <a:pathLst>
              <a:path w="7225821" h="5316736">
                <a:moveTo>
                  <a:pt x="0" y="0"/>
                </a:moveTo>
                <a:lnTo>
                  <a:pt x="7225821" y="0"/>
                </a:lnTo>
                <a:lnTo>
                  <a:pt x="7225821" y="5316736"/>
                </a:lnTo>
                <a:lnTo>
                  <a:pt x="0" y="5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6" t="-77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1164147"/>
            <a:ext cx="8501298" cy="4317974"/>
          </a:xfrm>
          <a:custGeom>
            <a:avLst/>
            <a:gdLst/>
            <a:ahLst/>
            <a:cxnLst/>
            <a:rect l="l" t="t" r="r" b="b"/>
            <a:pathLst>
              <a:path w="8501298" h="4317974">
                <a:moveTo>
                  <a:pt x="0" y="0"/>
                </a:moveTo>
                <a:lnTo>
                  <a:pt x="8501298" y="0"/>
                </a:lnTo>
                <a:lnTo>
                  <a:pt x="8501298" y="4317974"/>
                </a:lnTo>
                <a:lnTo>
                  <a:pt x="0" y="4317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0" t="-4069" r="-877" b="-172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73497" y="5524500"/>
            <a:ext cx="8501298" cy="4317974"/>
          </a:xfrm>
          <a:custGeom>
            <a:avLst/>
            <a:gdLst/>
            <a:ahLst/>
            <a:cxnLst/>
            <a:rect l="l" t="t" r="r" b="b"/>
            <a:pathLst>
              <a:path w="8501298" h="4317974">
                <a:moveTo>
                  <a:pt x="0" y="0"/>
                </a:moveTo>
                <a:lnTo>
                  <a:pt x="8501298" y="0"/>
                </a:lnTo>
                <a:lnTo>
                  <a:pt x="8501298" y="4317974"/>
                </a:lnTo>
                <a:lnTo>
                  <a:pt x="0" y="4317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7" t="-1459" r="-370" b="-1216"/>
            </a:stretch>
          </a:blipFill>
        </p:spPr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CC11C72-814C-390A-2C95-74DDEB1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AFC49A2-089C-F88F-D034-174C5B49F994}"/>
              </a:ext>
            </a:extLst>
          </p:cNvPr>
          <p:cNvSpPr txBox="1"/>
          <p:nvPr/>
        </p:nvSpPr>
        <p:spPr>
          <a:xfrm>
            <a:off x="152400" y="68865"/>
            <a:ext cx="11213672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ВОЛЬТ-ФАРАДНІ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ХАРАКТЕРИСТИКИ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1" y="1427307"/>
            <a:ext cx="6972300" cy="4929043"/>
          </a:xfrm>
          <a:custGeom>
            <a:avLst/>
            <a:gdLst/>
            <a:ahLst/>
            <a:cxnLst/>
            <a:rect l="l" t="t" r="r" b="b"/>
            <a:pathLst>
              <a:path w="7953073" h="5723972">
                <a:moveTo>
                  <a:pt x="0" y="0"/>
                </a:moveTo>
                <a:lnTo>
                  <a:pt x="7953073" y="0"/>
                </a:lnTo>
                <a:lnTo>
                  <a:pt x="7953073" y="5723972"/>
                </a:lnTo>
                <a:lnTo>
                  <a:pt x="0" y="572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08689" y="1331169"/>
            <a:ext cx="7076773" cy="5094587"/>
          </a:xfrm>
          <a:custGeom>
            <a:avLst/>
            <a:gdLst/>
            <a:ahLst/>
            <a:cxnLst/>
            <a:rect l="l" t="t" r="r" b="b"/>
            <a:pathLst>
              <a:path w="7953073" h="5723972">
                <a:moveTo>
                  <a:pt x="0" y="0"/>
                </a:moveTo>
                <a:lnTo>
                  <a:pt x="7953073" y="0"/>
                </a:lnTo>
                <a:lnTo>
                  <a:pt x="7953073" y="5723973"/>
                </a:lnTo>
                <a:lnTo>
                  <a:pt x="0" y="5723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52" b="-231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109333" y="6935478"/>
            <a:ext cx="4476254" cy="3139202"/>
          </a:xfrm>
          <a:custGeom>
            <a:avLst/>
            <a:gdLst/>
            <a:ahLst/>
            <a:cxnLst/>
            <a:rect l="l" t="t" r="r" b="b"/>
            <a:pathLst>
              <a:path w="4476254" h="3139202">
                <a:moveTo>
                  <a:pt x="0" y="0"/>
                </a:moveTo>
                <a:lnTo>
                  <a:pt x="4476254" y="0"/>
                </a:lnTo>
                <a:lnTo>
                  <a:pt x="4476254" y="3139203"/>
                </a:lnTo>
                <a:lnTo>
                  <a:pt x="0" y="3139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79" t="-4068" r="-9047" b="-474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13396" y="212320"/>
            <a:ext cx="11479608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ЧАСТОТНІ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ЗАЛЕЖНОСТІ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ІМПЕДАНСУ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3F8DDD6-BECE-235C-A2E7-5CA20959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B1BA3B-713A-1D9E-76EB-65CDFD7AD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967" y="6781063"/>
            <a:ext cx="4052888" cy="3030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DF0CAE-AD51-4982-94A7-539178092A5E}"/>
              </a:ext>
            </a:extLst>
          </p:cNvPr>
          <p:cNvSpPr txBox="1"/>
          <p:nvPr/>
        </p:nvSpPr>
        <p:spPr>
          <a:xfrm>
            <a:off x="10134600" y="7419150"/>
            <a:ext cx="2534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EIS Spectrum </a:t>
            </a:r>
            <a:r>
              <a:rPr lang="en-US" sz="36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Analyser</a:t>
            </a:r>
            <a:endParaRPr lang="uk-UA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05519" y="4236143"/>
            <a:ext cx="8895007" cy="4605537"/>
          </a:xfrm>
          <a:custGeom>
            <a:avLst/>
            <a:gdLst/>
            <a:ahLst/>
            <a:cxnLst/>
            <a:rect l="l" t="t" r="r" b="b"/>
            <a:pathLst>
              <a:path w="8895007" h="4605537">
                <a:moveTo>
                  <a:pt x="0" y="0"/>
                </a:moveTo>
                <a:lnTo>
                  <a:pt x="8895007" y="0"/>
                </a:lnTo>
                <a:lnTo>
                  <a:pt x="8895007" y="4605536"/>
                </a:lnTo>
                <a:lnTo>
                  <a:pt x="0" y="4605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30" t="-1935" r="-1502" b="-314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707694" y="8953500"/>
            <a:ext cx="70928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Величини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висоти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бар’єру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>
            <a:off x="152400" y="1144287"/>
            <a:ext cx="7876818" cy="5184722"/>
          </a:xfrm>
          <a:custGeom>
            <a:avLst/>
            <a:gdLst/>
            <a:ahLst/>
            <a:cxnLst/>
            <a:rect l="l" t="t" r="r" b="b"/>
            <a:pathLst>
              <a:path w="7876818" h="5184722">
                <a:moveTo>
                  <a:pt x="0" y="0"/>
                </a:moveTo>
                <a:lnTo>
                  <a:pt x="7876819" y="0"/>
                </a:lnTo>
                <a:lnTo>
                  <a:pt x="7876819" y="5184722"/>
                </a:lnTo>
                <a:lnTo>
                  <a:pt x="0" y="5184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0" t="-3096" r="-1834" b="-2167"/>
            </a:stretch>
          </a:blipFill>
        </p:spPr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F5CDA65-AB23-8F0D-17A9-E32A13FD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5F760ED-2C42-9ADD-63BD-E32F976B6471}"/>
              </a:ext>
            </a:extLst>
          </p:cNvPr>
          <p:cNvSpPr txBox="1"/>
          <p:nvPr/>
        </p:nvSpPr>
        <p:spPr>
          <a:xfrm>
            <a:off x="813396" y="212320"/>
            <a:ext cx="11479608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ЧАСТОТНІ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ЗАЛЕЖНОСТІ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ІМПЕДАНСУ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FF1CF660-4DC2-6974-16F9-801770285F3A}"/>
              </a:ext>
            </a:extLst>
          </p:cNvPr>
          <p:cNvSpPr txBox="1"/>
          <p:nvPr/>
        </p:nvSpPr>
        <p:spPr>
          <a:xfrm>
            <a:off x="798184" y="6411033"/>
            <a:ext cx="700390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Типові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залежності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оберненої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Open Sans Bold"/>
              </a:rPr>
              <a:t>ємності</a:t>
            </a:r>
            <a:r>
              <a:rPr lang="en-US" sz="2400" dirty="0">
                <a:solidFill>
                  <a:srgbClr val="000000"/>
                </a:solidFill>
                <a:latin typeface="Open Sans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8200" y="1219311"/>
            <a:ext cx="9004784" cy="6191579"/>
          </a:xfrm>
          <a:custGeom>
            <a:avLst/>
            <a:gdLst/>
            <a:ahLst/>
            <a:cxnLst/>
            <a:rect l="l" t="t" r="r" b="b"/>
            <a:pathLst>
              <a:path w="9004784" h="6191579">
                <a:moveTo>
                  <a:pt x="0" y="0"/>
                </a:moveTo>
                <a:lnTo>
                  <a:pt x="9004784" y="0"/>
                </a:lnTo>
                <a:lnTo>
                  <a:pt x="9004784" y="6191579"/>
                </a:lnTo>
                <a:lnTo>
                  <a:pt x="0" y="6191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82" t="-4048" r="-3340" b="-269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30319" y="217170"/>
            <a:ext cx="12119342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ВОЛЬТ-АМПЕРНІ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ХАРАКТЕРИСТИКИ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819400" y="8039100"/>
            <a:ext cx="11128473" cy="1440345"/>
          </a:xfrm>
          <a:custGeom>
            <a:avLst/>
            <a:gdLst/>
            <a:ahLst/>
            <a:cxnLst/>
            <a:rect l="l" t="t" r="r" b="b"/>
            <a:pathLst>
              <a:path w="11128473" h="1440345">
                <a:moveTo>
                  <a:pt x="0" y="0"/>
                </a:moveTo>
                <a:lnTo>
                  <a:pt x="11128473" y="0"/>
                </a:lnTo>
                <a:lnTo>
                  <a:pt x="11128473" y="1440344"/>
                </a:lnTo>
                <a:lnTo>
                  <a:pt x="0" y="1440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59F34E1-4B43-83B1-84EF-59A955BE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0868" y="642687"/>
            <a:ext cx="7437598" cy="3667626"/>
          </a:xfrm>
          <a:custGeom>
            <a:avLst/>
            <a:gdLst/>
            <a:ahLst/>
            <a:cxnLst/>
            <a:rect l="l" t="t" r="r" b="b"/>
            <a:pathLst>
              <a:path w="8712604" h="4296356">
                <a:moveTo>
                  <a:pt x="0" y="0"/>
                </a:moveTo>
                <a:lnTo>
                  <a:pt x="8712604" y="0"/>
                </a:lnTo>
                <a:lnTo>
                  <a:pt x="8712604" y="4296355"/>
                </a:lnTo>
                <a:lnTo>
                  <a:pt x="0" y="4296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6" t="-6714" r="-4552" b="-25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75668" y="5753100"/>
            <a:ext cx="7655132" cy="4102730"/>
          </a:xfrm>
          <a:custGeom>
            <a:avLst/>
            <a:gdLst/>
            <a:ahLst/>
            <a:cxnLst/>
            <a:rect l="l" t="t" r="r" b="b"/>
            <a:pathLst>
              <a:path w="8789865" h="4710885">
                <a:moveTo>
                  <a:pt x="0" y="0"/>
                </a:moveTo>
                <a:lnTo>
                  <a:pt x="8789865" y="0"/>
                </a:lnTo>
                <a:lnTo>
                  <a:pt x="8789865" y="4710885"/>
                </a:lnTo>
                <a:lnTo>
                  <a:pt x="0" y="47108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75" t="-5644" r="-4125"/>
            </a:stretch>
          </a:blipFill>
        </p:spPr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CAD6823-3C68-CD60-9379-8481807E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BF85C63-7124-A32D-1195-D33564DEF63E}"/>
              </a:ext>
            </a:extLst>
          </p:cNvPr>
          <p:cNvSpPr txBox="1"/>
          <p:nvPr/>
        </p:nvSpPr>
        <p:spPr>
          <a:xfrm>
            <a:off x="762000" y="-35642"/>
            <a:ext cx="12119342" cy="763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ВОЛЬТ-АМПЕРНІ</a:t>
            </a:r>
            <a:r>
              <a:rPr lang="en-US" sz="3600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Open Sans Bold"/>
              </a:rPr>
              <a:t>ХАРАКТЕРИСТИКИ</a:t>
            </a:r>
            <a:endParaRPr lang="en-US" sz="36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B94F5CCF-D263-6E20-04A0-7F69545368E7}"/>
              </a:ext>
            </a:extLst>
          </p:cNvPr>
          <p:cNvSpPr/>
          <p:nvPr/>
        </p:nvSpPr>
        <p:spPr>
          <a:xfrm>
            <a:off x="442452" y="2848155"/>
            <a:ext cx="8538716" cy="4590690"/>
          </a:xfrm>
          <a:custGeom>
            <a:avLst/>
            <a:gdLst/>
            <a:ahLst/>
            <a:cxnLst/>
            <a:rect l="l" t="t" r="r" b="b"/>
            <a:pathLst>
              <a:path w="11561790" h="6215992">
                <a:moveTo>
                  <a:pt x="0" y="0"/>
                </a:moveTo>
                <a:lnTo>
                  <a:pt x="11561789" y="0"/>
                </a:lnTo>
                <a:lnTo>
                  <a:pt x="11561789" y="6215992"/>
                </a:lnTo>
                <a:lnTo>
                  <a:pt x="0" y="6215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90" t="-2536" r="-2318" b="-1775"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7574D-3B08-EEB4-D77D-2FB92AB509DC}"/>
              </a:ext>
            </a:extLst>
          </p:cNvPr>
          <p:cNvSpPr txBox="1"/>
          <p:nvPr/>
        </p:nvSpPr>
        <p:spPr>
          <a:xfrm>
            <a:off x="2514600" y="2153334"/>
            <a:ext cx="4900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i="1" dirty="0"/>
              <a:t>фактор </a:t>
            </a:r>
            <a:r>
              <a:rPr lang="uk-UA" sz="3600" b="1" i="1" dirty="0" err="1"/>
              <a:t>неідеальності</a:t>
            </a:r>
            <a:endParaRPr lang="uk-UA" sz="36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380</Words>
  <Application>Microsoft Office PowerPoint</Application>
  <PresentationFormat>Довільний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Bold</vt:lpstr>
      <vt:lpstr>Times New Roman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Красный Черный Простой Градиенты Технологии в бизнесе и работе Технологическая Презентация</dc:title>
  <cp:lastModifiedBy>oleg</cp:lastModifiedBy>
  <cp:revision>9</cp:revision>
  <dcterms:created xsi:type="dcterms:W3CDTF">2006-08-16T00:00:00Z</dcterms:created>
  <dcterms:modified xsi:type="dcterms:W3CDTF">2024-06-11T07:59:48Z</dcterms:modified>
  <dc:identifier>DAGHpk_Y1Sg</dc:identifier>
</cp:coreProperties>
</file>