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47147"/>
            <a:ext cx="16230600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ВПЛИВ УМОВ ВИГОТОВЛЕННЯ НА ЕЛЕКТРОФІЗИЧНІ ВЛАСТИВОСТІ СТРУКТУР КРЕМНІЙ-ПОЛІМЕР.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71550"/>
            <a:ext cx="16230600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Київський національний університет імені Тараса Шевченка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Фізичний факультет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Кафедра загальної фізики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78047" y="8213725"/>
            <a:ext cx="4581253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Кваліфікаційна робота бакалавра</a:t>
            </a:r>
          </a:p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студента 4 курсу</a:t>
            </a:r>
          </a:p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Денис КАЛЮЖНИЙ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1227" y="466868"/>
            <a:ext cx="8712604" cy="4296356"/>
          </a:xfrm>
          <a:custGeom>
            <a:avLst/>
            <a:gdLst/>
            <a:ahLst/>
            <a:cxnLst/>
            <a:rect r="r" b="b" t="t" l="l"/>
            <a:pathLst>
              <a:path h="4296356" w="8712604">
                <a:moveTo>
                  <a:pt x="0" y="0"/>
                </a:moveTo>
                <a:lnTo>
                  <a:pt x="8712604" y="0"/>
                </a:lnTo>
                <a:lnTo>
                  <a:pt x="8712604" y="4296355"/>
                </a:lnTo>
                <a:lnTo>
                  <a:pt x="0" y="4296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6" t="-6714" r="-4552" b="-251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23915" y="2397875"/>
            <a:ext cx="6397389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Bold"/>
              </a:rPr>
              <a:t>Величини шунтуючого опору.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41227" y="4763223"/>
            <a:ext cx="8789865" cy="4710885"/>
          </a:xfrm>
          <a:custGeom>
            <a:avLst/>
            <a:gdLst/>
            <a:ahLst/>
            <a:cxnLst/>
            <a:rect r="r" b="b" t="t" l="l"/>
            <a:pathLst>
              <a:path h="4710885" w="8789865">
                <a:moveTo>
                  <a:pt x="0" y="0"/>
                </a:moveTo>
                <a:lnTo>
                  <a:pt x="8789865" y="0"/>
                </a:lnTo>
                <a:lnTo>
                  <a:pt x="8789865" y="4710885"/>
                </a:lnTo>
                <a:lnTo>
                  <a:pt x="0" y="47108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75" t="-5644" r="-412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20414" y="6901495"/>
            <a:ext cx="7338886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Bold"/>
              </a:rPr>
              <a:t>Величини послідовного опору.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6863" y="1273996"/>
            <a:ext cx="8236326" cy="5834901"/>
          </a:xfrm>
          <a:custGeom>
            <a:avLst/>
            <a:gdLst/>
            <a:ahLst/>
            <a:cxnLst/>
            <a:rect r="r" b="b" t="t" l="l"/>
            <a:pathLst>
              <a:path h="5834901" w="8236326">
                <a:moveTo>
                  <a:pt x="0" y="0"/>
                </a:moveTo>
                <a:lnTo>
                  <a:pt x="8236326" y="0"/>
                </a:lnTo>
                <a:lnTo>
                  <a:pt x="8236326" y="5834902"/>
                </a:lnTo>
                <a:lnTo>
                  <a:pt x="0" y="5834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95" t="-16399" r="-8713" b="-204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7170"/>
            <a:ext cx="1141925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ЧАСТОТНІ ЗАЛЕЖНОСТІ ЄМНОСТІ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25139" y="7303733"/>
            <a:ext cx="6643448" cy="1331610"/>
          </a:xfrm>
          <a:custGeom>
            <a:avLst/>
            <a:gdLst/>
            <a:ahLst/>
            <a:cxnLst/>
            <a:rect r="r" b="b" t="t" l="l"/>
            <a:pathLst>
              <a:path h="1331610" w="6643448">
                <a:moveTo>
                  <a:pt x="0" y="0"/>
                </a:moveTo>
                <a:lnTo>
                  <a:pt x="6643448" y="0"/>
                </a:lnTo>
                <a:lnTo>
                  <a:pt x="6643448" y="1331610"/>
                </a:lnTo>
                <a:lnTo>
                  <a:pt x="0" y="1331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15" t="-15500" r="-739" b="-18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29933" y="7108898"/>
            <a:ext cx="5436036" cy="1721281"/>
          </a:xfrm>
          <a:custGeom>
            <a:avLst/>
            <a:gdLst/>
            <a:ahLst/>
            <a:cxnLst/>
            <a:rect r="r" b="b" t="t" l="l"/>
            <a:pathLst>
              <a:path h="1721281" w="5436036">
                <a:moveTo>
                  <a:pt x="0" y="0"/>
                </a:moveTo>
                <a:lnTo>
                  <a:pt x="5436037" y="0"/>
                </a:lnTo>
                <a:lnTo>
                  <a:pt x="5436037" y="1721281"/>
                </a:lnTo>
                <a:lnTo>
                  <a:pt x="0" y="1721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875" t="-18752" r="-848" b="-1393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867" y="270828"/>
            <a:ext cx="13348053" cy="9387311"/>
          </a:xfrm>
          <a:custGeom>
            <a:avLst/>
            <a:gdLst/>
            <a:ahLst/>
            <a:cxnLst/>
            <a:rect r="r" b="b" t="t" l="l"/>
            <a:pathLst>
              <a:path h="9387311" w="13348053">
                <a:moveTo>
                  <a:pt x="0" y="0"/>
                </a:moveTo>
                <a:lnTo>
                  <a:pt x="13348053" y="0"/>
                </a:lnTo>
                <a:lnTo>
                  <a:pt x="13348053" y="9387310"/>
                </a:lnTo>
                <a:lnTo>
                  <a:pt x="0" y="9387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9" t="-1629" r="-716" b="-40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664920" y="242253"/>
            <a:ext cx="3507026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Розподіл густини станів пасток у досліджуваних зразках.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7170"/>
            <a:ext cx="357247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ВИСНОВКИ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59510"/>
            <a:ext cx="16230600" cy="791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1.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Проведено експериментальне дослідження впливу швидкості спінінгування, 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часу ізотермічної витримки при кімнатній температурі та застосування ультразвукової обробки на електрофізичні параметри структур кремній-PEDOT:PSS.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2.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Виявлено, що збільшення швидкості спінінгування від 3000 об/хв до 5000 об/хв призводить до зменшення діелектричного прошарку, шунтуючого опору, зростання напруги ефективної інжекції дірок та концентрації більш глибоких пасток в околі границі розділу.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3.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Зростання часу ізотермічної витримки може викликати зменшення впливу діелектричного шару та концентрації мілких пасток, збільшення пікової напруги для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ємності при прямому зміщенні, фактору неідеальності та послідовного опору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4.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Показано, що ультразвукова обробка більш ефективна у випадку структур з більш тонким полімерним шаром. Зокрема в цьому випадку використання акустичних хвиль може бути причиною зменшення висоти бар’єру, фактору неідеальності, шунтуючого опору, збільшення концентрації мілких пасток та їхню перебудову, а також (при застосуванні повздовжніх коливань) зменшення напруги ефективної інжекції дірок і зростання послідовного опору.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95870" y="2279794"/>
            <a:ext cx="7896261" cy="5727411"/>
          </a:xfrm>
          <a:custGeom>
            <a:avLst/>
            <a:gdLst/>
            <a:ahLst/>
            <a:cxnLst/>
            <a:rect r="r" b="b" t="t" l="l"/>
            <a:pathLst>
              <a:path h="5727411" w="7896261">
                <a:moveTo>
                  <a:pt x="0" y="0"/>
                </a:moveTo>
                <a:lnTo>
                  <a:pt x="7896260" y="0"/>
                </a:lnTo>
                <a:lnTo>
                  <a:pt x="7896260" y="5727412"/>
                </a:lnTo>
                <a:lnTo>
                  <a:pt x="0" y="5727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5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10923"/>
            <a:ext cx="16359073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Дослідження полягає у комплексному вивченні впливу умов виготовлення 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на електрофізичні властивості структур кремній-полімер з використанням сучасних методів дослідження.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777406"/>
            <a:ext cx="4734268" cy="3480894"/>
          </a:xfrm>
          <a:custGeom>
            <a:avLst/>
            <a:gdLst/>
            <a:ahLst/>
            <a:cxnLst/>
            <a:rect r="r" b="b" t="t" l="l"/>
            <a:pathLst>
              <a:path h="3480894" w="4734268">
                <a:moveTo>
                  <a:pt x="0" y="0"/>
                </a:moveTo>
                <a:lnTo>
                  <a:pt x="4734268" y="0"/>
                </a:lnTo>
                <a:lnTo>
                  <a:pt x="4734268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70" t="-82682" r="-12554" b="-482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31392" y="5777406"/>
            <a:ext cx="4472823" cy="3480894"/>
          </a:xfrm>
          <a:custGeom>
            <a:avLst/>
            <a:gdLst/>
            <a:ahLst/>
            <a:cxnLst/>
            <a:rect r="r" b="b" t="t" l="l"/>
            <a:pathLst>
              <a:path h="3480894" w="4472823">
                <a:moveTo>
                  <a:pt x="0" y="0"/>
                </a:moveTo>
                <a:lnTo>
                  <a:pt x="4472824" y="0"/>
                </a:lnTo>
                <a:lnTo>
                  <a:pt x="4472824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278" t="-71164" r="-16423" b="-5447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72641" y="5777406"/>
            <a:ext cx="4486659" cy="3480894"/>
          </a:xfrm>
          <a:custGeom>
            <a:avLst/>
            <a:gdLst/>
            <a:ahLst/>
            <a:cxnLst/>
            <a:rect r="r" b="b" t="t" l="l"/>
            <a:pathLst>
              <a:path h="3480894" w="4486659">
                <a:moveTo>
                  <a:pt x="0" y="0"/>
                </a:moveTo>
                <a:lnTo>
                  <a:pt x="4486659" y="0"/>
                </a:lnTo>
                <a:lnTo>
                  <a:pt x="4486659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023" t="-57708" r="-11204" b="-7125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33656"/>
            <a:ext cx="13670614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1.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Травлення кремнію в 30%-розчині HF протягом 15 c.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2.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Промивання пластини в дистильованій воді.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3.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Нанесення розчину PEDOT:PSS.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4.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Спінінгування на протязі 30 с зі швидкістю обертання ω.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5.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Витримка зразків при кімнатній температурі тривалістю td 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6.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</a:rPr>
              <a:t> Відпал при температурі 140 °С на протязі 15 хв.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7.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Вакуумне напилення срібного контакту на полімерну плівку.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8.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Відколювання запилених країв структур.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9.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Втирання контакту ZnGa.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7170"/>
            <a:ext cx="9280655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МЕТОДИКА ВИГОТОВЛЕННЯ: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3712" y="7788038"/>
            <a:ext cx="4400575" cy="1470262"/>
          </a:xfrm>
          <a:custGeom>
            <a:avLst/>
            <a:gdLst/>
            <a:ahLst/>
            <a:cxnLst/>
            <a:rect r="r" b="b" t="t" l="l"/>
            <a:pathLst>
              <a:path h="1470262" w="4400575">
                <a:moveTo>
                  <a:pt x="0" y="0"/>
                </a:moveTo>
                <a:lnTo>
                  <a:pt x="4400576" y="0"/>
                </a:lnTo>
                <a:lnTo>
                  <a:pt x="4400576" y="1470262"/>
                </a:lnTo>
                <a:lnTo>
                  <a:pt x="0" y="1470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5184"/>
            <a:ext cx="1121367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ВОЛЬТ-ФАРАДНІ ХАРАКТЕРИСТИКИ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09903" cy="5984927"/>
          </a:xfrm>
          <a:custGeom>
            <a:avLst/>
            <a:gdLst/>
            <a:ahLst/>
            <a:cxnLst/>
            <a:rect r="r" b="b" t="t" l="l"/>
            <a:pathLst>
              <a:path h="5984927" w="7909903">
                <a:moveTo>
                  <a:pt x="0" y="0"/>
                </a:moveTo>
                <a:lnTo>
                  <a:pt x="7909903" y="0"/>
                </a:lnTo>
                <a:lnTo>
                  <a:pt x="7909903" y="5984927"/>
                </a:lnTo>
                <a:lnTo>
                  <a:pt x="0" y="5984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54129" y="1028700"/>
            <a:ext cx="8105171" cy="5908334"/>
          </a:xfrm>
          <a:custGeom>
            <a:avLst/>
            <a:gdLst/>
            <a:ahLst/>
            <a:cxnLst/>
            <a:rect r="r" b="b" t="t" l="l"/>
            <a:pathLst>
              <a:path h="5908334" w="8105171">
                <a:moveTo>
                  <a:pt x="0" y="0"/>
                </a:moveTo>
                <a:lnTo>
                  <a:pt x="8105171" y="0"/>
                </a:lnTo>
                <a:lnTo>
                  <a:pt x="8105171" y="5908334"/>
                </a:lnTo>
                <a:lnTo>
                  <a:pt x="0" y="5908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20189" y="6975527"/>
            <a:ext cx="11887346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Bold"/>
              </a:rPr>
              <a:t>Типові вольт-фарадні характеристики досліджуваних структур.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33479" y="2492485"/>
            <a:ext cx="7225821" cy="5316736"/>
          </a:xfrm>
          <a:custGeom>
            <a:avLst/>
            <a:gdLst/>
            <a:ahLst/>
            <a:cxnLst/>
            <a:rect r="r" b="b" t="t" l="l"/>
            <a:pathLst>
              <a:path h="5316736" w="7225821">
                <a:moveTo>
                  <a:pt x="0" y="0"/>
                </a:moveTo>
                <a:lnTo>
                  <a:pt x="7225821" y="0"/>
                </a:lnTo>
                <a:lnTo>
                  <a:pt x="7225821" y="5316736"/>
                </a:lnTo>
                <a:lnTo>
                  <a:pt x="0" y="5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6" t="-771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33498"/>
            <a:ext cx="8501298" cy="4317974"/>
          </a:xfrm>
          <a:custGeom>
            <a:avLst/>
            <a:gdLst/>
            <a:ahLst/>
            <a:cxnLst/>
            <a:rect r="r" b="b" t="t" l="l"/>
            <a:pathLst>
              <a:path h="4317974" w="8501298">
                <a:moveTo>
                  <a:pt x="0" y="0"/>
                </a:moveTo>
                <a:lnTo>
                  <a:pt x="8501298" y="0"/>
                </a:lnTo>
                <a:lnTo>
                  <a:pt x="8501298" y="4317974"/>
                </a:lnTo>
                <a:lnTo>
                  <a:pt x="0" y="4317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30" t="-4069" r="-877" b="-172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613372"/>
            <a:ext cx="8501298" cy="396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Величини висоти бар’єру</a:t>
            </a:r>
            <a:r>
              <a:rPr lang="en-US" sz="2400">
                <a:solidFill>
                  <a:srgbClr val="000000"/>
                </a:solidFill>
                <a:latin typeface="Open Sans Bold"/>
              </a:rPr>
              <a:t>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5059777"/>
            <a:ext cx="8501298" cy="4317974"/>
          </a:xfrm>
          <a:custGeom>
            <a:avLst/>
            <a:gdLst/>
            <a:ahLst/>
            <a:cxnLst/>
            <a:rect r="r" b="b" t="t" l="l"/>
            <a:pathLst>
              <a:path h="4317974" w="8501298">
                <a:moveTo>
                  <a:pt x="0" y="0"/>
                </a:moveTo>
                <a:lnTo>
                  <a:pt x="8501298" y="0"/>
                </a:lnTo>
                <a:lnTo>
                  <a:pt x="8501298" y="4317974"/>
                </a:lnTo>
                <a:lnTo>
                  <a:pt x="0" y="4317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7" t="-1459" r="-370" b="-121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87276"/>
            <a:ext cx="8610806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Bold"/>
              </a:rPr>
              <a:t>Величини початку ефективної інжекції дірок</a:t>
            </a:r>
            <a:r>
              <a:rPr lang="en-US" sz="2399">
                <a:solidFill>
                  <a:srgbClr val="000000"/>
                </a:solidFill>
                <a:latin typeface="Open Sans Bold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27307"/>
            <a:ext cx="7953073" cy="5723972"/>
          </a:xfrm>
          <a:custGeom>
            <a:avLst/>
            <a:gdLst/>
            <a:ahLst/>
            <a:cxnLst/>
            <a:rect r="r" b="b" t="t" l="l"/>
            <a:pathLst>
              <a:path h="5723972" w="7953073">
                <a:moveTo>
                  <a:pt x="0" y="0"/>
                </a:moveTo>
                <a:lnTo>
                  <a:pt x="7953073" y="0"/>
                </a:lnTo>
                <a:lnTo>
                  <a:pt x="7953073" y="5723972"/>
                </a:lnTo>
                <a:lnTo>
                  <a:pt x="0" y="572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06227" y="1496713"/>
            <a:ext cx="7953073" cy="5723972"/>
          </a:xfrm>
          <a:custGeom>
            <a:avLst/>
            <a:gdLst/>
            <a:ahLst/>
            <a:cxnLst/>
            <a:rect r="r" b="b" t="t" l="l"/>
            <a:pathLst>
              <a:path h="5723972" w="7953073">
                <a:moveTo>
                  <a:pt x="0" y="0"/>
                </a:moveTo>
                <a:lnTo>
                  <a:pt x="7953073" y="0"/>
                </a:lnTo>
                <a:lnTo>
                  <a:pt x="7953073" y="5723973"/>
                </a:lnTo>
                <a:lnTo>
                  <a:pt x="0" y="5723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52" r="0" b="-231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68504" y="6860823"/>
            <a:ext cx="4476254" cy="3139202"/>
          </a:xfrm>
          <a:custGeom>
            <a:avLst/>
            <a:gdLst/>
            <a:ahLst/>
            <a:cxnLst/>
            <a:rect r="r" b="b" t="t" l="l"/>
            <a:pathLst>
              <a:path h="3139202" w="4476254">
                <a:moveTo>
                  <a:pt x="0" y="0"/>
                </a:moveTo>
                <a:lnTo>
                  <a:pt x="4476254" y="0"/>
                </a:lnTo>
                <a:lnTo>
                  <a:pt x="4476254" y="3139203"/>
                </a:lnTo>
                <a:lnTo>
                  <a:pt x="0" y="3139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79" t="-4068" r="-9047" b="-474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7170"/>
            <a:ext cx="11479608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ЧАСТОТНІ ЗАЛЕЖНОСТІ ІМПЕДАНСУ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64293" y="4386669"/>
            <a:ext cx="8895007" cy="4605537"/>
          </a:xfrm>
          <a:custGeom>
            <a:avLst/>
            <a:gdLst/>
            <a:ahLst/>
            <a:cxnLst/>
            <a:rect r="r" b="b" t="t" l="l"/>
            <a:pathLst>
              <a:path h="4605537" w="8895007">
                <a:moveTo>
                  <a:pt x="0" y="0"/>
                </a:moveTo>
                <a:lnTo>
                  <a:pt x="8895007" y="0"/>
                </a:lnTo>
                <a:lnTo>
                  <a:pt x="8895007" y="4605536"/>
                </a:lnTo>
                <a:lnTo>
                  <a:pt x="0" y="4605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30" t="-1935" r="-1502" b="-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65380" y="8954105"/>
            <a:ext cx="709283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Величини висоти бар’єру</a:t>
            </a:r>
            <a:r>
              <a:rPr lang="en-US" sz="2400">
                <a:solidFill>
                  <a:srgbClr val="000000"/>
                </a:solidFill>
                <a:latin typeface="Open Sans Bold"/>
              </a:rPr>
              <a:t>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87474" y="489096"/>
            <a:ext cx="7876818" cy="5184722"/>
          </a:xfrm>
          <a:custGeom>
            <a:avLst/>
            <a:gdLst/>
            <a:ahLst/>
            <a:cxnLst/>
            <a:rect r="r" b="b" t="t" l="l"/>
            <a:pathLst>
              <a:path h="5184722" w="7876818">
                <a:moveTo>
                  <a:pt x="0" y="0"/>
                </a:moveTo>
                <a:lnTo>
                  <a:pt x="7876819" y="0"/>
                </a:lnTo>
                <a:lnTo>
                  <a:pt x="7876819" y="5184722"/>
                </a:lnTo>
                <a:lnTo>
                  <a:pt x="0" y="5184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30" t="-3096" r="-1834" b="-216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3931" y="5635718"/>
            <a:ext cx="700390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Типові залежності оберненої ємності</a:t>
            </a:r>
            <a:r>
              <a:rPr lang="en-US" sz="2400">
                <a:solidFill>
                  <a:srgbClr val="000000"/>
                </a:solidFill>
                <a:latin typeface="Open Sans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9373" y="3066721"/>
            <a:ext cx="9004784" cy="6191579"/>
          </a:xfrm>
          <a:custGeom>
            <a:avLst/>
            <a:gdLst/>
            <a:ahLst/>
            <a:cxnLst/>
            <a:rect r="r" b="b" t="t" l="l"/>
            <a:pathLst>
              <a:path h="6191579" w="9004784">
                <a:moveTo>
                  <a:pt x="0" y="0"/>
                </a:moveTo>
                <a:lnTo>
                  <a:pt x="9004784" y="0"/>
                </a:lnTo>
                <a:lnTo>
                  <a:pt x="9004784" y="6191579"/>
                </a:lnTo>
                <a:lnTo>
                  <a:pt x="0" y="6191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2" t="-4048" r="-3340" b="-269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0319" y="217170"/>
            <a:ext cx="1211934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ВОЛЬТ-АМПЕРНІ ХАРАКТЕРИСТИКИ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653471" y="1410528"/>
            <a:ext cx="11128473" cy="1440345"/>
          </a:xfrm>
          <a:custGeom>
            <a:avLst/>
            <a:gdLst/>
            <a:ahLst/>
            <a:cxnLst/>
            <a:rect r="r" b="b" t="t" l="l"/>
            <a:pathLst>
              <a:path h="1440345" w="11128473">
                <a:moveTo>
                  <a:pt x="0" y="0"/>
                </a:moveTo>
                <a:lnTo>
                  <a:pt x="11128473" y="0"/>
                </a:lnTo>
                <a:lnTo>
                  <a:pt x="11128473" y="1440344"/>
                </a:lnTo>
                <a:lnTo>
                  <a:pt x="0" y="1440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740" y="466673"/>
            <a:ext cx="11561790" cy="6215992"/>
          </a:xfrm>
          <a:custGeom>
            <a:avLst/>
            <a:gdLst/>
            <a:ahLst/>
            <a:cxnLst/>
            <a:rect r="r" b="b" t="t" l="l"/>
            <a:pathLst>
              <a:path h="6215992" w="11561790">
                <a:moveTo>
                  <a:pt x="0" y="0"/>
                </a:moveTo>
                <a:lnTo>
                  <a:pt x="11561789" y="0"/>
                </a:lnTo>
                <a:lnTo>
                  <a:pt x="11561789" y="6215992"/>
                </a:lnTo>
                <a:lnTo>
                  <a:pt x="0" y="621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90" t="-2536" r="-2318" b="-17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76366" y="6644565"/>
            <a:ext cx="7513598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Bold"/>
              </a:rPr>
              <a:t>Величини фактору неідельності.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DAGHpk_Y1Sg</dc:identifier>
  <dcterms:modified xsi:type="dcterms:W3CDTF">2011-08-01T06:04:30Z</dcterms:modified>
  <cp:revision>1</cp:revision>
  <dc:title>Красный Черный Простой Градиенты Технологии в бизнесе и работе Технологическая Презентация</dc:title>
</cp:coreProperties>
</file>