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9" r:id="rId18"/>
    <p:sldId id="277" r:id="rId19"/>
    <p:sldId id="28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0D52174-EFFA-4BDC-8585-25101E801E01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70"/>
            <p14:sldId id="271"/>
            <p14:sldId id="273"/>
            <p14:sldId id="274"/>
            <p14:sldId id="275"/>
            <p14:sldId id="276"/>
            <p14:sldId id="279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188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91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35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18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86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88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84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86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69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162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891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AF7F-CE08-45A5-A2D6-6274B7ADE8A3}" type="datetimeFigureOut">
              <a:rPr lang="uk-UA" smtClean="0"/>
              <a:pPr/>
              <a:t>17.06.2016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84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57050" y="112169"/>
            <a:ext cx="11625943" cy="33625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Фізичний факультет </a:t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загальної фізики</a:t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ОСОБЛИВОСТІ ЗАРЯДОПЕРЕНОСУ У ФОТОПРИЙМАЧАХ УЛЬТРАФІОЛЕТОВОГО ДІАПАЗОНУ НА ОСНОВІ СuS-</a:t>
            </a: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uk-UA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2B6 </a:t>
            </a:r>
            <a:r>
              <a:rPr lang="uk-UA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uk-UA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827518" y="3474720"/>
            <a:ext cx="4885509" cy="3255962"/>
          </a:xfrm>
        </p:spPr>
        <p:txBody>
          <a:bodyPr>
            <a:norm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бакалавра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4 курсу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Полонського Богдана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наук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Оліх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Олег Ярославович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57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695" y="190955"/>
            <a:ext cx="10889105" cy="1460500"/>
          </a:xfrm>
        </p:spPr>
        <p:txBody>
          <a:bodyPr>
            <a:noAutofit/>
          </a:bodyPr>
          <a:lstStyle/>
          <a:p>
            <a:pPr algn="ctr"/>
            <a:r>
              <a:rPr lang="uk-UA" sz="4000" b="1" dirty="0" smtClean="0"/>
              <a:t>Залежність </a:t>
            </a:r>
            <a:r>
              <a:rPr lang="uk-UA" sz="4000" b="1" dirty="0"/>
              <a:t>послідовного опору фотоприймача від оберненої </a:t>
            </a:r>
            <a:r>
              <a:rPr lang="uk-UA" sz="4000" b="1" dirty="0" smtClean="0"/>
              <a:t>температури</a:t>
            </a:r>
            <a:endParaRPr lang="uk-UA" sz="4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543" y="1651454"/>
            <a:ext cx="8162891" cy="389490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77068"/>
              </p:ext>
            </p:extLst>
          </p:nvPr>
        </p:nvGraphicFramePr>
        <p:xfrm>
          <a:off x="8900158" y="1955799"/>
          <a:ext cx="2858589" cy="9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Уравнение" r:id="rId4" imgW="1485255" imgH="495085" progId="Equation.3">
                  <p:embed/>
                </p:oleObj>
              </mc:Choice>
              <mc:Fallback>
                <p:oleObj name="Уравнение" r:id="rId4" imgW="1485255" imgH="49508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0158" y="1955799"/>
                        <a:ext cx="2858589" cy="95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95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uk-UA" altLang="uk-UA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4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599" y="95159"/>
            <a:ext cx="11710851" cy="1672681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/>
              <a:t>Температурні залежності параметра </a:t>
            </a:r>
            <a:r>
              <a:rPr lang="uk-UA" sz="3600" b="1" dirty="0" err="1"/>
              <a:t>тунелювання</a:t>
            </a:r>
            <a:r>
              <a:rPr lang="uk-UA" sz="3600" b="1" dirty="0"/>
              <a:t> для структур на різних стадіях ультразвукової обробки та </a:t>
            </a:r>
            <a:r>
              <a:rPr lang="uk-UA" sz="3600" b="1" dirty="0" smtClean="0"/>
              <a:t>відпалу</a:t>
            </a:r>
            <a:endParaRPr lang="uk-UA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12" y="1690688"/>
            <a:ext cx="7395627" cy="49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1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Параметри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4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визначені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sz="4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прямих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гілок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ВАХ</a:t>
            </a:r>
            <a:endParaRPr lang="uk-UA" sz="40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181816"/>
              </p:ext>
            </p:extLst>
          </p:nvPr>
        </p:nvGraphicFramePr>
        <p:xfrm>
          <a:off x="348342" y="1456214"/>
          <a:ext cx="11617236" cy="5272420"/>
        </p:xfrm>
        <a:graphic>
          <a:graphicData uri="http://schemas.openxmlformats.org/drawingml/2006/table">
            <a:tbl>
              <a:tblPr firstRow="1" firstCol="1" bandRow="1"/>
              <a:tblGrid>
                <a:gridCol w="1935617">
                  <a:extLst>
                    <a:ext uri="{9D8B030D-6E8A-4147-A177-3AD203B41FA5}">
                      <a16:colId xmlns:a16="http://schemas.microsoft.com/office/drawing/2014/main" val="2104793530"/>
                    </a:ext>
                  </a:extLst>
                </a:gridCol>
                <a:gridCol w="1935617">
                  <a:extLst>
                    <a:ext uri="{9D8B030D-6E8A-4147-A177-3AD203B41FA5}">
                      <a16:colId xmlns:a16="http://schemas.microsoft.com/office/drawing/2014/main" val="3244624197"/>
                    </a:ext>
                  </a:extLst>
                </a:gridCol>
                <a:gridCol w="1935617">
                  <a:extLst>
                    <a:ext uri="{9D8B030D-6E8A-4147-A177-3AD203B41FA5}">
                      <a16:colId xmlns:a16="http://schemas.microsoft.com/office/drawing/2014/main" val="2508027246"/>
                    </a:ext>
                  </a:extLst>
                </a:gridCol>
                <a:gridCol w="1936795">
                  <a:extLst>
                    <a:ext uri="{9D8B030D-6E8A-4147-A177-3AD203B41FA5}">
                      <a16:colId xmlns:a16="http://schemas.microsoft.com/office/drawing/2014/main" val="3715678878"/>
                    </a:ext>
                  </a:extLst>
                </a:gridCol>
                <a:gridCol w="1936795">
                  <a:extLst>
                    <a:ext uri="{9D8B030D-6E8A-4147-A177-3AD203B41FA5}">
                      <a16:colId xmlns:a16="http://schemas.microsoft.com/office/drawing/2014/main" val="2512525788"/>
                    </a:ext>
                  </a:extLst>
                </a:gridCol>
                <a:gridCol w="1936795">
                  <a:extLst>
                    <a:ext uri="{9D8B030D-6E8A-4147-A177-3AD203B41FA5}">
                      <a16:colId xmlns:a16="http://schemas.microsoft.com/office/drawing/2014/main" val="1012917582"/>
                    </a:ext>
                  </a:extLst>
                </a:gridCol>
              </a:tblGrid>
              <a:tr h="348898">
                <a:tc gridSpan="6"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24032"/>
                  </a:ext>
                </a:extLst>
              </a:tr>
              <a:tr h="697796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Вихідний зразок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+ відпал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 + старіння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66425"/>
                  </a:ext>
                </a:extLst>
              </a:tr>
              <a:tr h="57674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α, В</a:t>
                      </a:r>
                      <a:r>
                        <a:rPr lang="uk-UA" sz="2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23,2±0,3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23,4±0,3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23,0±0,3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22,1±0,3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23,3±0,3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002341"/>
                  </a:ext>
                </a:extLst>
              </a:tr>
              <a:tr h="57674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10</a:t>
                      </a:r>
                      <a:r>
                        <a:rPr lang="uk-UA" sz="2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К</a:t>
                      </a:r>
                      <a:r>
                        <a:rPr lang="uk-UA" sz="2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6,6±0,2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5,6±0,2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6,4±0,2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6,0±0,2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6,2±0,2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590952"/>
                  </a:ext>
                </a:extLst>
              </a:tr>
              <a:tr h="57674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І</a:t>
                      </a:r>
                      <a:r>
                        <a:rPr lang="uk-UA" sz="2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10</a:t>
                      </a:r>
                      <a:r>
                        <a:rPr lang="uk-UA" sz="2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-17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0,20±0,05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3,2±0,1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0,30±0,08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1,2±0,2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0,5±0,1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418258"/>
                  </a:ext>
                </a:extLst>
              </a:tr>
              <a:tr h="1153494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</a:t>
                      </a:r>
                      <a:r>
                        <a:rPr lang="uk-UA" sz="2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еВ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0,18±0,01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0,13±0,02</a:t>
                      </a:r>
                    </a:p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0,24±0,02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0,17±0,01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0,10±0,02</a:t>
                      </a:r>
                    </a:p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0,22±0,02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0,17±0,01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180878"/>
                  </a:ext>
                </a:extLst>
              </a:tr>
              <a:tr h="1153494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2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uk-UA" sz="2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Ом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0,43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3,4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0,04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0,64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9,3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0,68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53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6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/>
              <a:t>Температурні залежності </a:t>
            </a:r>
            <a:r>
              <a:rPr lang="uk-UA" sz="4000" b="1" dirty="0" err="1"/>
              <a:t>шунтуючого</a:t>
            </a:r>
            <a:r>
              <a:rPr lang="uk-UA" sz="4000" b="1" dirty="0"/>
              <a:t> </a:t>
            </a:r>
            <a:r>
              <a:rPr lang="uk-UA" sz="4000" b="1" dirty="0" smtClean="0"/>
              <a:t>опору</a:t>
            </a:r>
            <a:endParaRPr lang="uk-UA" sz="4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419" y="1507808"/>
            <a:ext cx="7164793" cy="50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669"/>
            <a:ext cx="10515600" cy="1342346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/>
              <a:t>Зворотні гілки </a:t>
            </a:r>
            <a:r>
              <a:rPr lang="uk-UA" sz="4000" b="1" dirty="0"/>
              <a:t>ВАХ</a:t>
            </a:r>
            <a:endParaRPr lang="uk-UA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7" y="1469036"/>
            <a:ext cx="9033666" cy="4320450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 flipV="1">
            <a:off x="8932222" y="3900211"/>
            <a:ext cx="2784649" cy="65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22740"/>
              </p:ext>
            </p:extLst>
          </p:nvPr>
        </p:nvGraphicFramePr>
        <p:xfrm>
          <a:off x="9411909" y="3170388"/>
          <a:ext cx="2197332" cy="916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Уравнение" r:id="rId4" imgW="762000" imgH="457200" progId="Equation.3">
                  <p:embed/>
                </p:oleObj>
              </mc:Choice>
              <mc:Fallback>
                <p:oleObj name="Уравнение" r:id="rId4" imgW="762000" imgH="457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1909" y="3170388"/>
                        <a:ext cx="2197332" cy="916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9473783" y="2083631"/>
          <a:ext cx="2081137" cy="73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Формула" r:id="rId6" imgW="647700" imgH="228600" progId="Equation.3">
                  <p:embed/>
                </p:oleObj>
              </mc:Choice>
              <mc:Fallback>
                <p:oleObj name="Формула" r:id="rId6" imgW="6477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783" y="2083631"/>
                        <a:ext cx="2081137" cy="734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9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594" y="0"/>
            <a:ext cx="6616337" cy="4653765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0" y="0"/>
            <a:ext cx="12192000" cy="3194797"/>
            <a:chOff x="0" y="0"/>
            <a:chExt cx="12192000" cy="319479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uk-UA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481298"/>
                </p:ext>
              </p:extLst>
            </p:nvPr>
          </p:nvGraphicFramePr>
          <p:xfrm>
            <a:off x="7454536" y="2085734"/>
            <a:ext cx="2933647" cy="1109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Уравнение" r:id="rId4" imgW="1434477" imgH="545863" progId="Equation.3">
                    <p:embed/>
                  </p:oleObj>
                </mc:Choice>
                <mc:Fallback>
                  <p:oleObj name="Уравнение" r:id="rId4" imgW="1434477" imgH="545863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4536" y="2085734"/>
                          <a:ext cx="2933647" cy="1109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6340839" y="719527"/>
          <a:ext cx="5261549" cy="116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Формула" r:id="rId6" imgW="2654300" imgH="596900" progId="Equation.3">
                  <p:embed/>
                </p:oleObj>
              </mc:Choice>
              <mc:Fallback>
                <p:oleObj name="Формула" r:id="rId6" imgW="2654300" imgH="596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839" y="719527"/>
                        <a:ext cx="5261549" cy="1169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1990752" y="5052857"/>
          <a:ext cx="28971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Формула" r:id="rId8" imgW="901440" imgH="266400" progId="Equation.3">
                  <p:embed/>
                </p:oleObj>
              </mc:Choice>
              <mc:Fallback>
                <p:oleObj name="Формула" r:id="rId8" imgW="901440" imgH="266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52" y="5052857"/>
                        <a:ext cx="2897187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81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2564"/>
            <a:ext cx="6335414" cy="4489767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30" y="1603935"/>
            <a:ext cx="5836170" cy="412658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2549" y="181342"/>
            <a:ext cx="118409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/>
              <a:t>ТУНЕЛЬНО-РЕКОМБІНАЦІЙНИЙ</a:t>
            </a:r>
            <a:r>
              <a:rPr lang="uk-UA" sz="4000" dirty="0" smtClean="0"/>
              <a:t> </a:t>
            </a:r>
            <a:r>
              <a:rPr lang="uk-UA" sz="4000" b="1" dirty="0" smtClean="0"/>
              <a:t>СТРУМ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5653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841" y="1585747"/>
            <a:ext cx="6773091" cy="4816421"/>
          </a:xfrm>
          <a:prstGeom prst="rect">
            <a:avLst/>
          </a:prstGeom>
        </p:spPr>
      </p:pic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8334532" y="2293485"/>
          <a:ext cx="1843790" cy="106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Формула" r:id="rId4" imgW="774364" imgH="444307" progId="Equation.3">
                  <p:embed/>
                </p:oleObj>
              </mc:Choice>
              <mc:Fallback>
                <p:oleObj name="Формула" r:id="rId4" imgW="774364" imgH="444307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532" y="2293485"/>
                        <a:ext cx="1843790" cy="1069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7839856" y="3342798"/>
          <a:ext cx="3177917" cy="1059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Формула" r:id="rId6" imgW="1624895" imgH="545863" progId="Equation.3">
                  <p:embed/>
                </p:oleObj>
              </mc:Choice>
              <mc:Fallback>
                <p:oleObj name="Формула" r:id="rId6" imgW="1624895" imgH="54586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856" y="3342798"/>
                        <a:ext cx="3177917" cy="1059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7914771" y="4512029"/>
          <a:ext cx="2462705" cy="689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Формула" r:id="rId8" imgW="952087" imgH="266584" progId="Equation.3">
                  <p:embed/>
                </p:oleObj>
              </mc:Choice>
              <mc:Fallback>
                <p:oleObj name="Формула" r:id="rId8" imgW="952087" imgH="266584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771" y="4512029"/>
                        <a:ext cx="2462705" cy="689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7869836" y="5471401"/>
          <a:ext cx="2776927" cy="100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Формула" r:id="rId10" imgW="1358310" imgH="495085" progId="Equation.3">
                  <p:embed/>
                </p:oleObj>
              </mc:Choice>
              <mc:Fallback>
                <p:oleObj name="Формула" r:id="rId10" imgW="1358310" imgH="49508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836" y="5471401"/>
                        <a:ext cx="2776927" cy="1009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8061741" y="1365423"/>
          <a:ext cx="28971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Формула" r:id="rId12" imgW="901440" imgH="266400" progId="Equation.3">
                  <p:embed/>
                </p:oleObj>
              </mc:Choice>
              <mc:Fallback>
                <p:oleObj name="Формула" r:id="rId12" imgW="901440" imgH="26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741" y="1365423"/>
                        <a:ext cx="2897188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95842" y="296126"/>
            <a:ext cx="10957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/>
              <a:t>СТРУМ ОБМЕЖЕНИЙ ЗАХОПЛЕНИМ ЗАРЯДОМ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261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83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/>
              <a:t>Параметри</a:t>
            </a:r>
            <a:r>
              <a:rPr lang="ru-RU" sz="4000" b="1" dirty="0"/>
              <a:t>, </a:t>
            </a:r>
            <a:r>
              <a:rPr lang="ru-RU" sz="4000" b="1" dirty="0" err="1"/>
              <a:t>визначені</a:t>
            </a:r>
            <a:r>
              <a:rPr lang="ru-RU" sz="4000" b="1" dirty="0"/>
              <a:t> з</a:t>
            </a:r>
            <a:r>
              <a:rPr lang="uk-UA" sz="4000" b="1" dirty="0"/>
              <a:t>і </a:t>
            </a:r>
            <a:r>
              <a:rPr lang="uk-UA" sz="4000" b="1" dirty="0" err="1"/>
              <a:t>зворотніх</a:t>
            </a:r>
            <a:r>
              <a:rPr lang="ru-RU" sz="4000" b="1" dirty="0"/>
              <a:t> </a:t>
            </a:r>
            <a:r>
              <a:rPr lang="ru-RU" sz="4000" b="1" dirty="0" err="1"/>
              <a:t>гілок</a:t>
            </a:r>
            <a:r>
              <a:rPr lang="ru-RU" sz="4000" b="1" dirty="0"/>
              <a:t> ВАХ</a:t>
            </a:r>
            <a:endParaRPr lang="uk-UA" sz="40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54194"/>
              </p:ext>
            </p:extLst>
          </p:nvPr>
        </p:nvGraphicFramePr>
        <p:xfrm>
          <a:off x="702809" y="1533932"/>
          <a:ext cx="11062473" cy="5093290"/>
        </p:xfrm>
        <a:graphic>
          <a:graphicData uri="http://schemas.openxmlformats.org/drawingml/2006/table">
            <a:tbl>
              <a:tblPr firstRow="1" firstCol="1" bandRow="1"/>
              <a:tblGrid>
                <a:gridCol w="1843184">
                  <a:extLst>
                    <a:ext uri="{9D8B030D-6E8A-4147-A177-3AD203B41FA5}">
                      <a16:colId xmlns:a16="http://schemas.microsoft.com/office/drawing/2014/main" val="3752740178"/>
                    </a:ext>
                  </a:extLst>
                </a:gridCol>
                <a:gridCol w="1843184">
                  <a:extLst>
                    <a:ext uri="{9D8B030D-6E8A-4147-A177-3AD203B41FA5}">
                      <a16:colId xmlns:a16="http://schemas.microsoft.com/office/drawing/2014/main" val="1278442476"/>
                    </a:ext>
                  </a:extLst>
                </a:gridCol>
                <a:gridCol w="1843184">
                  <a:extLst>
                    <a:ext uri="{9D8B030D-6E8A-4147-A177-3AD203B41FA5}">
                      <a16:colId xmlns:a16="http://schemas.microsoft.com/office/drawing/2014/main" val="1946415802"/>
                    </a:ext>
                  </a:extLst>
                </a:gridCol>
                <a:gridCol w="1844307">
                  <a:extLst>
                    <a:ext uri="{9D8B030D-6E8A-4147-A177-3AD203B41FA5}">
                      <a16:colId xmlns:a16="http://schemas.microsoft.com/office/drawing/2014/main" val="2645623622"/>
                    </a:ext>
                  </a:extLst>
                </a:gridCol>
                <a:gridCol w="1844307">
                  <a:extLst>
                    <a:ext uri="{9D8B030D-6E8A-4147-A177-3AD203B41FA5}">
                      <a16:colId xmlns:a16="http://schemas.microsoft.com/office/drawing/2014/main" val="2018803855"/>
                    </a:ext>
                  </a:extLst>
                </a:gridCol>
                <a:gridCol w="1844307">
                  <a:extLst>
                    <a:ext uri="{9D8B030D-6E8A-4147-A177-3AD203B41FA5}">
                      <a16:colId xmlns:a16="http://schemas.microsoft.com/office/drawing/2014/main" val="108403525"/>
                    </a:ext>
                  </a:extLst>
                </a:gridCol>
              </a:tblGrid>
              <a:tr h="1018658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Вихідний зразок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+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відпал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 + старіння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12711"/>
                  </a:ext>
                </a:extLst>
              </a:tr>
              <a:tr h="101865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uk-UA" sz="2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0,60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0,62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0,61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1,01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0,91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992113"/>
                  </a:ext>
                </a:extLst>
              </a:tr>
              <a:tr h="101865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2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мeB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26±3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26±3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28±3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39±6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38±5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724271"/>
                  </a:ext>
                </a:extLst>
              </a:tr>
              <a:tr h="101865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uk-UA" sz="2400" b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K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1020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1130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870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750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666259"/>
                  </a:ext>
                </a:extLst>
              </a:tr>
              <a:tr h="101865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eB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0,47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0,32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0,43</a:t>
                      </a:r>
                      <a:r>
                        <a:rPr lang="uk-UA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0,30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0,47</a:t>
                      </a:r>
                      <a:r>
                        <a:rPr lang="uk-UA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69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24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29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35675"/>
          </a:xfrm>
        </p:spPr>
        <p:txBody>
          <a:bodyPr>
            <a:normAutofit fontScale="92500" lnSpcReduction="10000"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ctr">
              <a:spcAft>
                <a:spcPts val="0"/>
              </a:spcAft>
              <a:buNone/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Висновки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В роботі проведено аналіз механізмів перенесення заряду в структурах CuS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1.8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CdSe. Показано, що при малих зміщеннях переважаючим є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тунельно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-рекомбінаційних механізм, а при великих – струм обмежений захопленим зарядом (зворотне зміщення) або омічний струм (пряме зміщення).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Експериментально досліджено вплив ультразвукової обробки на параметри структур CuS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1.8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CdSe. Зокрема виявлено, що при перевищенні інтенсивністю ультразвуку певного порогового значення відбуваються незворотні зміни величини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тунельно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-рекомбінаційного струму.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Показано, що виявлені залишкові та оборотні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акусто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-індуковані зміни параметрів пов’язані зі змінами енергетичної структури рівнів, пов’язаних з дефектами. 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279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7663"/>
            <a:ext cx="10515600" cy="770709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4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СuS-</a:t>
            </a:r>
            <a:r>
              <a:rPr lang="en-US" sz="4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0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CdSe</a:t>
            </a:r>
            <a:r>
              <a:rPr lang="uk-UA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227909"/>
            <a:ext cx="4343400" cy="4641079"/>
          </a:xfrm>
        </p:spPr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 flipV="1">
            <a:off x="6167550" y="6386429"/>
            <a:ext cx="5192207" cy="173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2" y="1290153"/>
            <a:ext cx="8111994" cy="3995949"/>
          </a:xfrm>
        </p:spPr>
      </p:pic>
      <p:sp>
        <p:nvSpPr>
          <p:cNvPr id="8" name="Прямоугольник 7"/>
          <p:cNvSpPr/>
          <p:nvPr/>
        </p:nvSpPr>
        <p:spPr>
          <a:xfrm>
            <a:off x="9419907" y="1724033"/>
            <a:ext cx="1117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dSe</a:t>
            </a:r>
            <a:endParaRPr lang="uk-UA" sz="24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8392143" y="2227881"/>
            <a:ext cx="3068337" cy="563504"/>
            <a:chOff x="9239793" y="2185697"/>
            <a:chExt cx="14388117" cy="455903"/>
          </a:xfrm>
        </p:grpSpPr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9239793" y="2185697"/>
              <a:ext cx="14388117" cy="45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uk-UA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831695"/>
                </p:ext>
              </p:extLst>
            </p:nvPr>
          </p:nvGraphicFramePr>
          <p:xfrm>
            <a:off x="9436301" y="2225675"/>
            <a:ext cx="124778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Уравнение" r:id="rId4" imgW="761760" imgH="203040" progId="Equation.3">
                    <p:embed/>
                  </p:oleObj>
                </mc:Choice>
                <mc:Fallback>
                  <p:oleObj name="Уравнение" r:id="rId4" imgW="76176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6301" y="2225675"/>
                          <a:ext cx="12477838" cy="4159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Прямоугольник 18"/>
          <p:cNvSpPr/>
          <p:nvPr/>
        </p:nvSpPr>
        <p:spPr>
          <a:xfrm>
            <a:off x="8475662" y="2916693"/>
            <a:ext cx="253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Товщина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-7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мкм</a:t>
            </a:r>
            <a:endParaRPr lang="uk-UA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419907" y="3411333"/>
            <a:ext cx="1530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endParaRPr lang="uk-UA" sz="24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8292406" y="3998306"/>
            <a:ext cx="3168074" cy="554895"/>
            <a:chOff x="-805125" y="-33880"/>
            <a:chExt cx="13637382" cy="410184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uk-UA"/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577480"/>
                </p:ext>
              </p:extLst>
            </p:nvPr>
          </p:nvGraphicFramePr>
          <p:xfrm>
            <a:off x="-805125" y="-33880"/>
            <a:ext cx="13637382" cy="410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Уравнение" r:id="rId6" imgW="1282700" imgH="330200" progId="Equation.3">
                    <p:embed/>
                  </p:oleObj>
                </mc:Choice>
                <mc:Fallback>
                  <p:oleObj name="Уравнение" r:id="rId6" imgW="1282700" imgH="330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05125" y="-33880"/>
                          <a:ext cx="13637382" cy="4101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Прямоугольник 23"/>
          <p:cNvSpPr/>
          <p:nvPr/>
        </p:nvSpPr>
        <p:spPr>
          <a:xfrm>
            <a:off x="8475661" y="4678509"/>
            <a:ext cx="253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Товщина-15нм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75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2" y="889860"/>
            <a:ext cx="7263636" cy="376051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989" y="6200503"/>
            <a:ext cx="5439092" cy="657497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При діапазоні температур 290-340</a:t>
            </a:r>
            <a:r>
              <a:rPr lang="en-US" sz="2400" dirty="0" smtClean="0"/>
              <a:t>K</a:t>
            </a:r>
            <a:endParaRPr lang="uk-UA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49780"/>
            <a:ext cx="10515600" cy="640080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установки</a:t>
            </a:r>
            <a:endParaRPr lang="uk-UA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35906" y="889860"/>
            <a:ext cx="5363891" cy="47637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uk-UA" dirty="0" smtClean="0">
                <a:effectLst/>
              </a:rPr>
              <a:t>1.ультрафіолетовий світлодіод(з довжиною хвилі λ=400 нм),  2.термоелемент Пельтьє,3.джерело живлення, 4.експериментальна комірка, 5.генератор високих частот, 6.диференційна термопара, 7.вольтметр(термопари), 8.вольтметр, 9.амперметр, 10.ЦАП(цифровий аналоговий перетворювач), 11. комп’ютер.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63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725195" cy="849086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/>
              <a:t>Параметри ультразвукової обробки</a:t>
            </a:r>
            <a:endParaRPr lang="uk-UA" sz="40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358814"/>
              </p:ext>
            </p:extLst>
          </p:nvPr>
        </p:nvGraphicFramePr>
        <p:xfrm>
          <a:off x="380177" y="1306283"/>
          <a:ext cx="11594108" cy="4641672"/>
        </p:xfrm>
        <a:graphic>
          <a:graphicData uri="http://schemas.openxmlformats.org/drawingml/2006/table">
            <a:tbl>
              <a:tblPr firstRow="1" firstCol="1" bandRow="1"/>
              <a:tblGrid>
                <a:gridCol w="2897642">
                  <a:extLst>
                    <a:ext uri="{9D8B030D-6E8A-4147-A177-3AD203B41FA5}">
                      <a16:colId xmlns:a16="http://schemas.microsoft.com/office/drawing/2014/main" val="1844358856"/>
                    </a:ext>
                  </a:extLst>
                </a:gridCol>
                <a:gridCol w="2898822">
                  <a:extLst>
                    <a:ext uri="{9D8B030D-6E8A-4147-A177-3AD203B41FA5}">
                      <a16:colId xmlns:a16="http://schemas.microsoft.com/office/drawing/2014/main" val="1094716805"/>
                    </a:ext>
                  </a:extLst>
                </a:gridCol>
                <a:gridCol w="2898822">
                  <a:extLst>
                    <a:ext uri="{9D8B030D-6E8A-4147-A177-3AD203B41FA5}">
                      <a16:colId xmlns:a16="http://schemas.microsoft.com/office/drawing/2014/main" val="768916832"/>
                    </a:ext>
                  </a:extLst>
                </a:gridCol>
                <a:gridCol w="2898822">
                  <a:extLst>
                    <a:ext uri="{9D8B030D-6E8A-4147-A177-3AD203B41FA5}">
                      <a16:colId xmlns:a16="http://schemas.microsoft.com/office/drawing/2014/main" val="139780908"/>
                    </a:ext>
                  </a:extLst>
                </a:gridCol>
              </a:tblGrid>
              <a:tr h="663096">
                <a:tc gridSpan="4"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641" marR="676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16299"/>
                  </a:ext>
                </a:extLst>
              </a:tr>
              <a:tr h="1989288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Позначення УЗО</a:t>
                      </a:r>
                    </a:p>
                  </a:txBody>
                  <a:tcPr marL="67641" marR="676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Відносна </a:t>
                      </a:r>
                      <a:r>
                        <a:rPr lang="uk-UA" sz="32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інтенсивність</a:t>
                      </a:r>
                      <a:endParaRPr lang="uk-UA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641" marR="676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Тривалість обробки, </a:t>
                      </a:r>
                      <a:r>
                        <a:rPr lang="uk-UA" sz="3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год</a:t>
                      </a:r>
                      <a:endParaRPr lang="uk-UA" sz="3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641" marR="676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Температура зразка під час обробки, К</a:t>
                      </a:r>
                    </a:p>
                  </a:txBody>
                  <a:tcPr marL="67641" marR="676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561359"/>
                  </a:ext>
                </a:extLst>
              </a:tr>
              <a:tr h="663096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3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UST1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300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8977"/>
                  </a:ext>
                </a:extLst>
              </a:tr>
              <a:tr h="663096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3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UST2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0,56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300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894520"/>
                  </a:ext>
                </a:extLst>
              </a:tr>
              <a:tr h="663096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3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3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340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65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67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725" y="217715"/>
            <a:ext cx="11437495" cy="1385888"/>
          </a:xfrm>
        </p:spPr>
        <p:txBody>
          <a:bodyPr>
            <a:noAutofit/>
          </a:bodyPr>
          <a:lstStyle/>
          <a:p>
            <a:pPr algn="ctr"/>
            <a:r>
              <a:rPr lang="uk-UA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Прямі гілки </a:t>
            </a:r>
            <a:r>
              <a:rPr lang="uk-UA" sz="4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ВАХ</a:t>
            </a:r>
            <a:endParaRPr lang="uk-UA" sz="4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3909" y="1239891"/>
            <a:ext cx="9095612" cy="4342591"/>
          </a:xfrm>
          <a:prstGeom prst="rect">
            <a:avLst/>
          </a:prstGeom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1828800" y="5831174"/>
          <a:ext cx="8574879" cy="58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Формула" r:id="rId4" imgW="2806700" imgH="241300" progId="Equation.3">
                  <p:embed/>
                </p:oleObj>
              </mc:Choice>
              <mc:Fallback>
                <p:oleObj name="Формула" r:id="rId4" imgW="2806700" imgH="241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31174"/>
                        <a:ext cx="8574879" cy="584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73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233" y="99288"/>
            <a:ext cx="11377534" cy="272863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Прямі</a:t>
            </a:r>
            <a:r>
              <a:rPr lang="ru-RU" b="1" dirty="0" smtClean="0"/>
              <a:t> ВАХ </a:t>
            </a:r>
            <a:r>
              <a:rPr lang="ru-RU" b="1" dirty="0" err="1" smtClean="0"/>
              <a:t>виміряні</a:t>
            </a:r>
            <a:r>
              <a:rPr lang="ru-RU" b="1" dirty="0" smtClean="0"/>
              <a:t> в </a:t>
            </a:r>
            <a:r>
              <a:rPr lang="ru-RU" b="1" dirty="0" err="1" smtClean="0"/>
              <a:t>темряві</a:t>
            </a:r>
            <a:r>
              <a:rPr lang="ru-RU" b="1" dirty="0" smtClean="0"/>
              <a:t> (1) та при освітленні (2) при </a:t>
            </a:r>
            <a:r>
              <a:rPr lang="ru-RU" b="1" dirty="0" err="1" smtClean="0"/>
              <a:t>температурі</a:t>
            </a:r>
            <a:r>
              <a:rPr lang="ru-RU" b="1" dirty="0" smtClean="0"/>
              <a:t> 292 К.</a:t>
            </a:r>
            <a:br>
              <a:rPr lang="ru-RU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8543" y="1455967"/>
            <a:ext cx="8817417" cy="4200968"/>
          </a:xfrm>
          <a:prstGeom prst="rect">
            <a:avLst/>
          </a:prstGeom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518347" y="5756222"/>
          <a:ext cx="8274564" cy="68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Формула" r:id="rId4" imgW="3200400" imgH="266700" progId="Equation.3">
                  <p:embed/>
                </p:oleObj>
              </mc:Choice>
              <mc:Fallback>
                <p:oleObj name="Формула" r:id="rId4" imgW="3200400" imgH="2667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347" y="5756222"/>
                        <a:ext cx="8274564" cy="689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64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257" y="330926"/>
            <a:ext cx="11669486" cy="1584960"/>
          </a:xfrm>
        </p:spPr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uk-UA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Температурна залежність параметра </a:t>
            </a:r>
            <a:r>
              <a:rPr lang="uk-UA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тунелювання</a:t>
            </a:r>
            <a:r>
              <a:rPr lang="uk-UA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вихідного зразка у темряві (1) та при освітленні (2)</a:t>
            </a: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4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288" y="1690688"/>
            <a:ext cx="6703423" cy="47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750" y="1690688"/>
            <a:ext cx="6333307" cy="44996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297" y="365125"/>
            <a:ext cx="11625943" cy="1325563"/>
          </a:xfrm>
        </p:spPr>
        <p:txBody>
          <a:bodyPr>
            <a:noAutofit/>
          </a:bodyPr>
          <a:lstStyle/>
          <a:p>
            <a:r>
              <a:rPr lang="uk-UA" sz="4000" b="1" dirty="0"/>
              <a:t>Температурна залежність струму насичення вихідного </a:t>
            </a:r>
            <a:r>
              <a:rPr lang="uk-UA" sz="4000" b="1" dirty="0" smtClean="0"/>
              <a:t>зразка у </a:t>
            </a:r>
            <a:r>
              <a:rPr lang="uk-UA" sz="4000" b="1" dirty="0"/>
              <a:t>темряві (1) та при освітленні (2</a:t>
            </a:r>
            <a:r>
              <a:rPr lang="uk-UA" sz="4000" b="1" dirty="0" smtClean="0"/>
              <a:t>)</a:t>
            </a:r>
            <a:endParaRPr lang="uk-UA" sz="4000" b="1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937673"/>
              </p:ext>
            </p:extLst>
          </p:nvPr>
        </p:nvGraphicFramePr>
        <p:xfrm>
          <a:off x="6540565" y="2636349"/>
          <a:ext cx="4312368" cy="86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Формула" r:id="rId4" imgW="1180588" imgH="241195" progId="Equation.3">
                  <p:embed/>
                </p:oleObj>
              </mc:Choice>
              <mc:Fallback>
                <p:oleObj name="Формула" r:id="rId4" imgW="1180588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65" y="2636349"/>
                        <a:ext cx="4312368" cy="8694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37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240" y="1268965"/>
            <a:ext cx="7467440" cy="527387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66" y="365126"/>
            <a:ext cx="11704320" cy="1324337"/>
          </a:xfrm>
        </p:spPr>
        <p:txBody>
          <a:bodyPr>
            <a:normAutofit/>
          </a:bodyPr>
          <a:lstStyle/>
          <a:p>
            <a:r>
              <a:rPr lang="ru-RU" sz="4000" b="1" dirty="0" err="1" smtClean="0"/>
              <a:t>Температурна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залежність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шунтуючого</a:t>
            </a:r>
            <a:r>
              <a:rPr lang="ru-RU" sz="4000" b="1" dirty="0" smtClean="0"/>
              <a:t> опору </a:t>
            </a:r>
            <a:r>
              <a:rPr lang="ru-RU" sz="4000" b="1" dirty="0" err="1" smtClean="0"/>
              <a:t>вихідного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зразка</a:t>
            </a:r>
            <a:r>
              <a:rPr lang="ru-RU" sz="4000" b="1" dirty="0" smtClean="0"/>
              <a:t> у </a:t>
            </a:r>
            <a:r>
              <a:rPr lang="ru-RU" sz="4000" b="1" dirty="0" err="1" smtClean="0"/>
              <a:t>темряві</a:t>
            </a:r>
            <a:r>
              <a:rPr lang="ru-RU" sz="4000" b="1" dirty="0" smtClean="0"/>
              <a:t> (1) та при освітленні (2). 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800105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381</Words>
  <Application>Microsoft Office PowerPoint</Application>
  <PresentationFormat>Широкоэкранный</PresentationFormat>
  <Paragraphs>129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Тема Office</vt:lpstr>
      <vt:lpstr>Уравнение</vt:lpstr>
      <vt:lpstr>Формула</vt:lpstr>
      <vt:lpstr>Київський національний університет імені Тараса Шевченка  Фізичний факультет  Кафедра загальної фізики ОСОБЛИВОСТІ ЗАРЯДОПЕРЕНОСУ У ФОТОПРИЙМАЧАХ УЛЬТРАФІОЛЕТОВОГО ДІАПАЗОНУ НА ОСНОВІ СuS-A2B6  </vt:lpstr>
      <vt:lpstr>Структура p-СuS-n-CdSe </vt:lpstr>
      <vt:lpstr>Схема установки</vt:lpstr>
      <vt:lpstr>Параметри ультразвукової обробки</vt:lpstr>
      <vt:lpstr>Прямі гілки ВАХ</vt:lpstr>
      <vt:lpstr>Прямі ВАХ виміряні в темряві (1) та при освітленні (2) при температурі 292 К.    </vt:lpstr>
      <vt:lpstr>Температурна залежність параметра тунелювання вихідного зразка у темряві (1) та при освітленні (2). </vt:lpstr>
      <vt:lpstr>Температурна залежність струму насичення вихідного зразка у темряві (1) та при освітленні (2)</vt:lpstr>
      <vt:lpstr>Температурна залежність шунтуючого опору вихідного зразка у темряві (1) та при освітленні (2). </vt:lpstr>
      <vt:lpstr>Залежність послідовного опору фотоприймача від оберненої температури</vt:lpstr>
      <vt:lpstr>Температурні залежності параметра тунелювання для структур на різних стадіях ультразвукової обробки та відпалу</vt:lpstr>
      <vt:lpstr>Параметри, визначені з прямих гілок ВАХ</vt:lpstr>
      <vt:lpstr>Температурні залежності шунтуючого опору</vt:lpstr>
      <vt:lpstr>Зворотні гілки ВАХ</vt:lpstr>
      <vt:lpstr>Презентация PowerPoint</vt:lpstr>
      <vt:lpstr>Презентация PowerPoint</vt:lpstr>
      <vt:lpstr>Презентация PowerPoint</vt:lpstr>
      <vt:lpstr>Параметри, визначені зі зворотніх гілок ВАХ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Blackheart _</dc:creator>
  <cp:lastModifiedBy>Blackheart _</cp:lastModifiedBy>
  <cp:revision>33</cp:revision>
  <dcterms:created xsi:type="dcterms:W3CDTF">2016-06-15T13:21:23Z</dcterms:created>
  <dcterms:modified xsi:type="dcterms:W3CDTF">2016-06-17T10:33:13Z</dcterms:modified>
</cp:coreProperties>
</file>