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30" r:id="rId2"/>
    <p:sldId id="358" r:id="rId3"/>
    <p:sldId id="323" r:id="rId4"/>
    <p:sldId id="324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9900"/>
    <a:srgbClr val="008000"/>
    <a:srgbClr val="007033"/>
    <a:srgbClr val="663300"/>
    <a:srgbClr val="87C789"/>
    <a:srgbClr val="007000"/>
    <a:srgbClr val="FF0000"/>
    <a:srgbClr val="F6C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74" autoAdjust="0"/>
    <p:restoredTop sz="94383" autoAdjust="0"/>
  </p:normalViewPr>
  <p:slideViewPr>
    <p:cSldViewPr>
      <p:cViewPr varScale="1">
        <p:scale>
          <a:sx n="63" d="100"/>
          <a:sy n="63" d="100"/>
        </p:scale>
        <p:origin x="104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FD937E7-8C48-9507-B543-2E6D579373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9B02852-DE3C-BBD0-F0B1-6D03C8ADA8C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B7B27255-566E-14B2-ECD1-C6E1E372C0A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ABD31653-D9D6-EDBA-DCEF-3119AA1BB62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DC23AC16-A0A7-4D24-E51C-D1705A4C4F6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3F03583B-B53A-850E-545F-17F24CDD6E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FC7AB60-BFE8-4497-AB23-6047EFC0143D}" type="slidenum">
              <a:rPr lang="ru-RU" altLang="uk-UA"/>
              <a:pPr/>
              <a:t>‹#›</a:t>
            </a:fld>
            <a:endParaRPr lang="ru-RU" alt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19339F4E-B02C-BE8F-A0E4-0CBF3B3CAF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9EF5208-8507-4C41-905D-8811D825E060}" type="slidenum">
              <a:rPr lang="ru-RU" altLang="uk-UA"/>
              <a:pPr eaLnBrk="1" hangingPunct="1"/>
              <a:t>1</a:t>
            </a:fld>
            <a:endParaRPr lang="ru-RU" altLang="uk-UA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1550860-45A0-3D50-D67C-BD21C8792B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2B7E2677-58A9-1143-14D8-01C5101DD3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uk-UA" alt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FDEE1A-A13E-238C-B5E4-347281981C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964B82-279B-E7DA-1C2E-AAF821864D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A5C287-8537-E751-FE65-247F2CDE2A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9785ED-ED82-41EA-9EEE-179D12118254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360374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0233B7F-C71E-42F7-820E-D4E3C97924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19847AB-106A-FD38-BEB9-BEFCCB1F1C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FA5CC8-D7A8-3C84-C009-18F128AE42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350A09-1646-428E-AD8D-A0327362CC60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255195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9993544-7389-9137-8077-07B7D41960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32D71F-9140-3B46-CD81-25F084C81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42991A-9DB4-A766-9FAE-CB923C46C5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4F179A-BC56-45E4-9FEB-DA57E9B1B2BE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1005642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ECA736B-80C3-501A-ACB8-09F0F8B13C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E159743-CC0D-0186-D645-F14EDE87C0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ECEC78B-A1AB-9688-B442-620991061D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7CD89C-D2EA-40B1-971A-AE6B0390DFF5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86804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54FDD5-D017-5BC0-144D-A64D26FB3F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7A3EF8F-7BCF-DFD6-A7EA-20BF07D68F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1AEC0A-548D-3A41-0EEC-1D52847DFA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ADAF2D-F0EA-41B0-9779-5D31F2EA357D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166593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396C7E-838C-35B6-3133-8F1F77D76F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87377C3-4E5B-6FCA-C5F7-6162402A30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C81BA2-E896-42C8-6142-7BE3CE724F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795350-D6A3-4343-A527-E97D9DD0408A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256295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306C93-93EC-29F0-5166-39B62A4A0C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272031-977F-DB04-D122-DBB95EF8F7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A24AC1-3F83-D518-DC64-5DA665B4DB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BE81D6-462C-46A6-92C1-E4C56E555B14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242108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58A2F68-8757-379D-135C-6EDF08BCC7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EE448E8-3830-72B3-B67A-B905E3D693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3B49F6D-EE5D-1111-2D8F-5A29B1DF71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8995E-B52E-4650-9B82-45BD2D63470A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139566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FD272C5-BA16-A073-1007-89B6FF218B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FDAB030-240F-93BB-4FE1-69BB6B6DDC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94A6245-9CE1-94AF-1712-153D1196F9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95B5B7-FE3B-4B55-8A91-03F37CF4D222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169685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F26FEA8-3B6A-0A04-15B4-7F78707258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3316DE3-7EE4-A4B4-98C0-C02FC6B07B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4A4319E-11AD-3D68-4CB6-820AE6E7F0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B203E0-7D9B-43EF-A97D-BF1990492745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388061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B7822F-116E-5953-A83E-D657DD0ACF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93B3AC-1FD0-CD29-E22B-489BBD7A0F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ED26C6-52F1-3B6F-52A6-B42B9B7330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92198F-1002-498D-8D19-AB4E380E14C7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386942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F74F73-F2A4-6147-7440-01FBD3CBD6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75A825-CF93-3FD4-13B7-E613124698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5466B-6C02-B3D3-4978-BEEDE4CFDD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CD2028-B6AA-4886-AAC5-7E793193DEAD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195286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D6643E1-090D-BCB4-BEDB-79FFCA5343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/>
              <a:t>Образец заголовка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D19D0A0-5DB3-C513-30EC-E483E8E1B9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/>
              <a:t>Образец текста</a:t>
            </a:r>
          </a:p>
          <a:p>
            <a:pPr lvl="1"/>
            <a:r>
              <a:rPr lang="ru-RU" altLang="uk-UA"/>
              <a:t>Второй уровень</a:t>
            </a:r>
          </a:p>
          <a:p>
            <a:pPr lvl="2"/>
            <a:r>
              <a:rPr lang="ru-RU" altLang="uk-UA"/>
              <a:t>Третий уровень</a:t>
            </a:r>
          </a:p>
          <a:p>
            <a:pPr lvl="3"/>
            <a:r>
              <a:rPr lang="ru-RU" altLang="uk-UA"/>
              <a:t>Четвертый уровень</a:t>
            </a:r>
          </a:p>
          <a:p>
            <a:pPr lvl="4"/>
            <a:r>
              <a:rPr lang="ru-RU" altLang="uk-UA"/>
              <a:t>Пятый уровень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6B5AA81-E026-A889-9949-BE9A314233E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2F77013-6CCC-4DC4-25DF-7240FBF784A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1591A43-1C7B-0FD0-C4B9-5D8E201B01E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32EF3F5-1DC8-4508-982C-9530461EED1D}" type="slidenum">
              <a:rPr lang="ru-RU" altLang="uk-UA"/>
              <a:pPr/>
              <a:t>‹#›</a:t>
            </a:fld>
            <a:endParaRPr lang="ru-RU" alt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8B00507-E070-2060-A45F-7185FACB4E4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68313" y="2060575"/>
            <a:ext cx="8280400" cy="230505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uk-UA" sz="2200" b="1" cap="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Звіт</a:t>
            </a:r>
            <a:br>
              <a:rPr lang="ru-RU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професора  кафедри загальної фізики фізичного факультету</a:t>
            </a:r>
            <a:br>
              <a:rPr lang="ru-RU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Київського національного університету імені Тараса Шевченка</a:t>
            </a:r>
            <a:br>
              <a:rPr lang="ru-RU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проф.  Борового Миколи Олександровича</a:t>
            </a:r>
            <a:br>
              <a:rPr lang="ru-RU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 період 2019 – 2024 років</a:t>
            </a:r>
            <a:endParaRPr lang="ru-RU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F42A389-3FCE-4A6A-1DF0-A4B6E8A08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9958" y="21720"/>
            <a:ext cx="46039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Науково-дослідницька  робота</a:t>
            </a:r>
            <a:endParaRPr lang="ru-RU" altLang="uk-UA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2D76E1-4A90-F70F-56CA-2073E1A91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7785" y="77904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uk-UA" dirty="0"/>
              <a:t>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774BBE-DCF3-8C1D-6560-60DACEA96093}"/>
              </a:ext>
            </a:extLst>
          </p:cNvPr>
          <p:cNvSpPr txBox="1"/>
          <p:nvPr/>
        </p:nvSpPr>
        <p:spPr>
          <a:xfrm>
            <a:off x="251519" y="550722"/>
            <a:ext cx="8640960" cy="994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НДЛ </a:t>
            </a:r>
            <a:r>
              <a:rPr lang="uk-UA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«</a:t>
            </a:r>
            <a:r>
              <a:rPr lang="uk-UA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Фізичне матеріалознавство твердого тіла«: 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зав. лабораторією проф. Мацуй Л.Ю.,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пров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н. с., д. ф.-м. н. Вовченко Л.Л., ст. н. с., к.ф.-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м.н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Кузмич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А.Г., ст. н. с., к.ф.-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м.н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Надточій А.Б., н.с., к.ф.-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м.н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Яковенко О.О.,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м.н.с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., к.ф.-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м.н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Половина О.І.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83C62C-E19C-180C-0909-C8C29BA21275}"/>
              </a:ext>
            </a:extLst>
          </p:cNvPr>
          <p:cNvSpPr txBox="1"/>
          <p:nvPr/>
        </p:nvSpPr>
        <p:spPr>
          <a:xfrm>
            <a:off x="1961252" y="1645939"/>
            <a:ext cx="5221493" cy="43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uk-UA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</a:t>
            </a:r>
            <a:r>
              <a:rPr lang="uk-UA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ержбюджетні  теми МОН України:</a:t>
            </a:r>
            <a:endParaRPr lang="uk-UA" sz="22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8691FA-3381-707D-4ED3-902AF1B13D52}"/>
              </a:ext>
            </a:extLst>
          </p:cNvPr>
          <p:cNvSpPr txBox="1"/>
          <p:nvPr/>
        </p:nvSpPr>
        <p:spPr>
          <a:xfrm>
            <a:off x="147435" y="226711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>
                <a:latin typeface="Times New Roman CYR" panose="02020603050405020304" pitchFamily="18" charset="0"/>
                <a:cs typeface="Times New Roman CYR" panose="02020603050405020304" pitchFamily="18" charset="0"/>
              </a:rPr>
              <a:t>1.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CDF09-E598-5EE5-B48D-C2150040F97C}"/>
              </a:ext>
            </a:extLst>
          </p:cNvPr>
          <p:cNvSpPr txBox="1"/>
          <p:nvPr/>
        </p:nvSpPr>
        <p:spPr>
          <a:xfrm>
            <a:off x="147435" y="349848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>
                <a:latin typeface="Times New Roman CYR" panose="02020603050405020304" pitchFamily="18" charset="0"/>
                <a:cs typeface="Times New Roman CYR" panose="02020603050405020304" pitchFamily="18" charset="0"/>
              </a:rPr>
              <a:t>2.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8EF9AB-59DB-E599-D063-11AC75D0DE42}"/>
              </a:ext>
            </a:extLst>
          </p:cNvPr>
          <p:cNvSpPr txBox="1"/>
          <p:nvPr/>
        </p:nvSpPr>
        <p:spPr>
          <a:xfrm>
            <a:off x="179512" y="443339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>
                <a:latin typeface="Times New Roman CYR" panose="02020603050405020304" pitchFamily="18" charset="0"/>
                <a:cs typeface="Times New Roman CYR" panose="02020603050405020304" pitchFamily="18" charset="0"/>
              </a:rPr>
              <a:t>3.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BFD157-93BA-17EA-9660-8BDC3E0E4D24}"/>
              </a:ext>
            </a:extLst>
          </p:cNvPr>
          <p:cNvSpPr txBox="1"/>
          <p:nvPr/>
        </p:nvSpPr>
        <p:spPr>
          <a:xfrm>
            <a:off x="522017" y="2283157"/>
            <a:ext cx="8294648" cy="4300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17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24БФ051-01</a:t>
            </a:r>
            <a:r>
              <a:rPr lang="uk-UA" sz="1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. Багатокомпонентні нанокомпозити на основі двовимірних графеноподібних структур з регульованими тепловими та електромагнітними характеристиками електромагнітного випромінювання</a:t>
            </a:r>
            <a:r>
              <a:rPr lang="uk-UA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uk-UA" sz="1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uk-UA" sz="17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Н.к</a:t>
            </a:r>
            <a:r>
              <a:rPr lang="uk-UA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.  проф.  Мацуй Л.Ю., </a:t>
            </a:r>
            <a:r>
              <a:rPr lang="uk-UA" sz="17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2024 – 2026р</a:t>
            </a:r>
            <a:r>
              <a:rPr lang="uk-UA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.  </a:t>
            </a:r>
            <a:r>
              <a:rPr lang="uk-UA" sz="17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Обсяг фінансування на </a:t>
            </a:r>
            <a:r>
              <a:rPr lang="uk-UA" sz="17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2024</a:t>
            </a:r>
            <a:r>
              <a:rPr lang="uk-UA" sz="17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р. – </a:t>
            </a:r>
            <a:r>
              <a:rPr lang="uk-UA" sz="17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850 тис. грн</a:t>
            </a:r>
            <a:r>
              <a:rPr lang="uk-UA" sz="17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.).</a:t>
            </a:r>
            <a:endParaRPr lang="uk-UA" sz="17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17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24БФ051-01М. </a:t>
            </a:r>
            <a:r>
              <a:rPr lang="uk-UA" sz="1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(Для молодих вчених). Розробка передових фазозмінних композитних систем для ефективного використання теплової енергії. (</a:t>
            </a:r>
            <a:r>
              <a:rPr lang="uk-UA" sz="17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Н.к</a:t>
            </a:r>
            <a:r>
              <a:rPr lang="uk-UA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.  к.ф.-</a:t>
            </a:r>
            <a:r>
              <a:rPr lang="uk-UA" sz="17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м.н</a:t>
            </a:r>
            <a:r>
              <a:rPr lang="uk-UA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., асистент Ліщук П.О., </a:t>
            </a:r>
            <a:r>
              <a:rPr lang="uk-UA" sz="17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2024 – 2026р</a:t>
            </a:r>
            <a:r>
              <a:rPr lang="uk-UA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.  </a:t>
            </a:r>
            <a:r>
              <a:rPr lang="uk-UA" sz="17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Обсяг фінансування на </a:t>
            </a:r>
            <a:r>
              <a:rPr lang="uk-UA" sz="17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2024</a:t>
            </a:r>
            <a:r>
              <a:rPr lang="uk-UA" sz="17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р. – </a:t>
            </a:r>
            <a:r>
              <a:rPr lang="uk-UA" sz="17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400 тис. грн</a:t>
            </a:r>
            <a:r>
              <a:rPr lang="uk-UA" sz="17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.).</a:t>
            </a:r>
            <a:endParaRPr lang="uk-UA" sz="17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17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24БФ051-02М. </a:t>
            </a:r>
            <a:r>
              <a:rPr lang="uk-UA" sz="1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(Для молодих вчених). Мікрохвильові властивості нанокомпозитів на основі заміщених </a:t>
            </a:r>
            <a:r>
              <a:rPr lang="uk-UA" sz="1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гексаферитів</a:t>
            </a:r>
            <a:r>
              <a:rPr lang="uk-UA" sz="1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у високочастотному діапазоні електромагнітного випромінення. (</a:t>
            </a:r>
            <a:r>
              <a:rPr lang="uk-UA" sz="17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Н.к</a:t>
            </a:r>
            <a:r>
              <a:rPr lang="uk-UA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.  к.ф.-</a:t>
            </a:r>
            <a:r>
              <a:rPr lang="uk-UA" sz="17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м.н</a:t>
            </a:r>
            <a:r>
              <a:rPr lang="uk-UA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., </a:t>
            </a:r>
            <a:r>
              <a:rPr lang="uk-UA" sz="17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м.н.с</a:t>
            </a:r>
            <a:r>
              <a:rPr lang="uk-UA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. Яковенко О.С., </a:t>
            </a:r>
            <a:r>
              <a:rPr lang="uk-UA" sz="17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2024 – 2026р</a:t>
            </a:r>
            <a:r>
              <a:rPr lang="uk-UA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.  </a:t>
            </a:r>
            <a:r>
              <a:rPr lang="uk-UA" sz="17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Обсяг фінансування на </a:t>
            </a:r>
            <a:r>
              <a:rPr lang="uk-UA" sz="17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2024</a:t>
            </a:r>
            <a:r>
              <a:rPr lang="uk-UA" sz="17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р. – </a:t>
            </a:r>
            <a:r>
              <a:rPr lang="uk-UA" sz="17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800 тис. грн</a:t>
            </a:r>
            <a:r>
              <a:rPr lang="uk-UA" sz="17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.).</a:t>
            </a:r>
            <a:endParaRPr lang="uk-UA" sz="17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17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22БФ051-01</a:t>
            </a:r>
            <a:r>
              <a:rPr lang="uk-UA" sz="1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. Розробка фізичних основ управління електромагнітними властивостями композитних структур із комбінованими нанонаповнювачами. (</a:t>
            </a:r>
            <a:r>
              <a:rPr lang="uk-UA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Н. к.  д.ф.-</a:t>
            </a:r>
            <a:r>
              <a:rPr lang="uk-UA" sz="17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м.н</a:t>
            </a:r>
            <a:r>
              <a:rPr lang="uk-UA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.  Вовченко Л.Л</a:t>
            </a:r>
            <a:r>
              <a:rPr lang="uk-UA" sz="1700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uk-UA" sz="1700" b="1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7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Обсяг фінансування на </a:t>
            </a:r>
            <a:r>
              <a:rPr lang="uk-UA" sz="17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2022 – 2024</a:t>
            </a:r>
            <a:r>
              <a:rPr lang="uk-UA" sz="17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р. – </a:t>
            </a:r>
            <a:r>
              <a:rPr lang="uk-UA" sz="17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2200 тис. грн.</a:t>
            </a:r>
            <a:r>
              <a:rPr lang="uk-UA" sz="17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).</a:t>
            </a:r>
            <a:endParaRPr lang="uk-UA" sz="17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441B23-14D9-9EB5-42F7-D72D47860C8D}"/>
              </a:ext>
            </a:extLst>
          </p:cNvPr>
          <p:cNvSpPr txBox="1"/>
          <p:nvPr/>
        </p:nvSpPr>
        <p:spPr>
          <a:xfrm>
            <a:off x="179512" y="566476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>
                <a:latin typeface="Times New Roman CYR" panose="02020603050405020304" pitchFamily="18" charset="0"/>
                <a:cs typeface="Times New Roman CYR" panose="02020603050405020304" pitchFamily="18" charset="0"/>
              </a:rPr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3340689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463E0F3-AC0F-A720-904B-5082399DD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2550" y="42643"/>
            <a:ext cx="46039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Науково-дослідницька  робота</a:t>
            </a:r>
            <a:endParaRPr lang="ru-RU" altLang="uk-UA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AB643-B06E-80D0-EF16-0260C68ED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2854" y="21720"/>
            <a:ext cx="4240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uk-UA" dirty="0"/>
              <a:t>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79267-9419-4B08-AC88-C714A2B23ADA}"/>
              </a:ext>
            </a:extLst>
          </p:cNvPr>
          <p:cNvSpPr txBox="1"/>
          <p:nvPr/>
        </p:nvSpPr>
        <p:spPr>
          <a:xfrm>
            <a:off x="1755018" y="509589"/>
            <a:ext cx="5221493" cy="43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uk-UA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</a:t>
            </a:r>
            <a:r>
              <a:rPr lang="uk-UA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ержбюджетні  теми МОН України:</a:t>
            </a:r>
            <a:endParaRPr lang="uk-UA" sz="22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BDEB85-A879-54C1-D0E4-3EA30BE88F70}"/>
              </a:ext>
            </a:extLst>
          </p:cNvPr>
          <p:cNvSpPr txBox="1"/>
          <p:nvPr/>
        </p:nvSpPr>
        <p:spPr>
          <a:xfrm>
            <a:off x="539552" y="980728"/>
            <a:ext cx="8435897" cy="5920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17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22БФ051-05</a:t>
            </a:r>
            <a:r>
              <a:rPr lang="uk-UA" sz="1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. Фізико-хімічні властивості наноструктурованих карбон-вмісних та напівпровідникових тонкоплівкових структур для потреб відновлювано-водневої енергетики. (</a:t>
            </a:r>
            <a:r>
              <a:rPr lang="uk-UA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Н. к. проф. Коротченков О.О. </a:t>
            </a:r>
            <a:r>
              <a:rPr lang="uk-UA" sz="17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Обсяг фінансування на </a:t>
            </a:r>
            <a:r>
              <a:rPr lang="uk-UA" sz="17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2022 – 2024</a:t>
            </a:r>
            <a:r>
              <a:rPr lang="uk-UA" sz="17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р.  – </a:t>
            </a:r>
            <a:r>
              <a:rPr lang="uk-UA" sz="17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2100 тис. грн</a:t>
            </a:r>
            <a:r>
              <a:rPr lang="uk-UA" sz="17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.).</a:t>
            </a:r>
            <a:endParaRPr lang="uk-UA" sz="17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17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21БФ051-01.</a:t>
            </a:r>
            <a:r>
              <a:rPr lang="uk-UA" sz="1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Абсорбційні матеріали на основі карбонвмісних оболонкових структур для мікрохвильового діапазону електромагнітного випромінювання. (</a:t>
            </a:r>
            <a:r>
              <a:rPr lang="uk-UA" sz="17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Н.к</a:t>
            </a:r>
            <a:r>
              <a:rPr lang="uk-UA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. проф. Мацуй Л.Ю. </a:t>
            </a:r>
            <a:r>
              <a:rPr lang="uk-UA" sz="17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Обсяг фінансування на </a:t>
            </a:r>
            <a:r>
              <a:rPr lang="uk-UA" sz="17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2021 – 2023</a:t>
            </a:r>
            <a:r>
              <a:rPr lang="uk-UA" sz="17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р. – </a:t>
            </a:r>
            <a:r>
              <a:rPr lang="uk-UA" sz="17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2700 тис. грн</a:t>
            </a:r>
            <a:r>
              <a:rPr lang="uk-UA" sz="17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.)</a:t>
            </a:r>
            <a:endParaRPr lang="uk-UA" sz="17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17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19БФ051-05.</a:t>
            </a:r>
            <a:r>
              <a:rPr lang="uk-UA" sz="1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Розробка фізичних засад функціоналізації наноструктурованих матеріалів на основі карбону, напівпровідникових гетероструктур та поруватого кремнію. (</a:t>
            </a:r>
            <a:r>
              <a:rPr lang="uk-UA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Н. к. проф. Коротченков </a:t>
            </a:r>
            <a:r>
              <a:rPr lang="uk-UA" sz="17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О.О</a:t>
            </a:r>
            <a:r>
              <a:rPr lang="uk-UA" sz="17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uk-UA" sz="170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Обсяг</a:t>
            </a:r>
            <a:r>
              <a:rPr lang="uk-UA" sz="17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фінансування на </a:t>
            </a:r>
            <a:r>
              <a:rPr lang="uk-UA" sz="17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2019 - 2021</a:t>
            </a:r>
            <a:r>
              <a:rPr lang="uk-UA" sz="17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р. – </a:t>
            </a:r>
            <a:r>
              <a:rPr lang="uk-UA" sz="17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3600 тис. грн</a:t>
            </a:r>
            <a:r>
              <a:rPr lang="uk-UA" sz="17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.).</a:t>
            </a:r>
            <a:endParaRPr lang="uk-UA" sz="17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17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18БФ051-02.</a:t>
            </a:r>
            <a:r>
              <a:rPr lang="uk-UA" sz="1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Розробка нових полімерних нанокомпозитів з гібридними наповнювачами з керованими електрофізичними властивостями  як елементів мікрохвильового обладнання». (</a:t>
            </a:r>
            <a:r>
              <a:rPr lang="uk-UA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Н. к.  проф. Мацуй Л.Ю. </a:t>
            </a:r>
            <a:r>
              <a:rPr lang="uk-UA" sz="17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Обсяг фінансування на </a:t>
            </a:r>
            <a:r>
              <a:rPr lang="uk-UA" sz="17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2018 – 2020 р.</a:t>
            </a:r>
            <a:r>
              <a:rPr lang="uk-UA" sz="17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uk-UA" sz="17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3100 тис. грн.).</a:t>
            </a:r>
            <a:endParaRPr lang="uk-UA" sz="17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17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18БФ051-02М.</a:t>
            </a:r>
            <a:r>
              <a:rPr lang="uk-UA" sz="1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(для молодих вчених). Особливості фототермічних та фотоакустичних процесів в </a:t>
            </a:r>
            <a:r>
              <a:rPr lang="uk-UA" sz="1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низьковимірних</a:t>
            </a:r>
            <a:r>
              <a:rPr lang="uk-UA" sz="1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напівпровідникових системах на основі кремнію. (</a:t>
            </a:r>
            <a:r>
              <a:rPr lang="uk-UA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Н. к. доц. Ісаєв М.В., відп. </a:t>
            </a:r>
            <a:r>
              <a:rPr lang="uk-UA" sz="17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вик</a:t>
            </a:r>
            <a:r>
              <a:rPr lang="uk-UA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. к.ф.-</a:t>
            </a:r>
            <a:r>
              <a:rPr lang="uk-UA" sz="17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м.н</a:t>
            </a:r>
            <a:r>
              <a:rPr lang="uk-UA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. Ліщук П.О.</a:t>
            </a:r>
            <a:r>
              <a:rPr lang="uk-UA" sz="17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7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Обсяг фінансування на </a:t>
            </a:r>
            <a:r>
              <a:rPr lang="uk-UA" sz="17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2018 – 2020 р.</a:t>
            </a:r>
            <a:r>
              <a:rPr lang="uk-UA" sz="17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 – </a:t>
            </a:r>
            <a:r>
              <a:rPr lang="uk-UA" sz="17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1200 тис. грн.).</a:t>
            </a:r>
            <a:endParaRPr lang="uk-UA" sz="17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180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uk-UA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33A73F-C556-D39F-6367-5EEE52096B64}"/>
              </a:ext>
            </a:extLst>
          </p:cNvPr>
          <p:cNvSpPr txBox="1"/>
          <p:nvPr/>
        </p:nvSpPr>
        <p:spPr>
          <a:xfrm>
            <a:off x="216641" y="98072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>
                <a:latin typeface="Times New Roman CYR" panose="02020603050405020304" pitchFamily="18" charset="0"/>
                <a:cs typeface="Times New Roman CYR" panose="02020603050405020304" pitchFamily="18" charset="0"/>
              </a:rPr>
              <a:t>5.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BBE26-1203-1156-E7D0-9338D66C3976}"/>
              </a:ext>
            </a:extLst>
          </p:cNvPr>
          <p:cNvSpPr txBox="1"/>
          <p:nvPr/>
        </p:nvSpPr>
        <p:spPr>
          <a:xfrm>
            <a:off x="168551" y="218816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>
                <a:latin typeface="Times New Roman CYR" panose="02020603050405020304" pitchFamily="18" charset="0"/>
                <a:cs typeface="Times New Roman CYR" panose="02020603050405020304" pitchFamily="18" charset="0"/>
              </a:rPr>
              <a:t>6.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35536D-7B0A-1B05-784F-FC5A33E43CA2}"/>
              </a:ext>
            </a:extLst>
          </p:cNvPr>
          <p:cNvSpPr txBox="1"/>
          <p:nvPr/>
        </p:nvSpPr>
        <p:spPr>
          <a:xfrm>
            <a:off x="177248" y="314717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>
                <a:latin typeface="Times New Roman CYR" panose="02020603050405020304" pitchFamily="18" charset="0"/>
                <a:cs typeface="Times New Roman CYR" panose="02020603050405020304" pitchFamily="18" charset="0"/>
              </a:rPr>
              <a:t>7.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B739C6-CFD6-22EC-4D4E-6D2A1465CD70}"/>
              </a:ext>
            </a:extLst>
          </p:cNvPr>
          <p:cNvSpPr txBox="1"/>
          <p:nvPr/>
        </p:nvSpPr>
        <p:spPr>
          <a:xfrm>
            <a:off x="172201" y="405529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>
                <a:latin typeface="Times New Roman CYR" panose="02020603050405020304" pitchFamily="18" charset="0"/>
                <a:cs typeface="Times New Roman CYR" panose="02020603050405020304" pitchFamily="18" charset="0"/>
              </a:rPr>
              <a:t>8.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39BFE2-B4BC-B502-F2F3-DC3DB9E7442B}"/>
              </a:ext>
            </a:extLst>
          </p:cNvPr>
          <p:cNvSpPr txBox="1"/>
          <p:nvPr/>
        </p:nvSpPr>
        <p:spPr>
          <a:xfrm>
            <a:off x="177248" y="531361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>
                <a:latin typeface="Times New Roman CYR" panose="02020603050405020304" pitchFamily="18" charset="0"/>
                <a:cs typeface="Times New Roman CYR" panose="02020603050405020304" pitchFamily="18" charset="0"/>
              </a:rPr>
              <a:t>9.</a:t>
            </a:r>
          </a:p>
        </p:txBody>
      </p:sp>
    </p:spTree>
    <p:extLst>
      <p:ext uri="{BB962C8B-B14F-4D97-AF65-F5344CB8AC3E}">
        <p14:creationId xmlns:p14="http://schemas.microsoft.com/office/powerpoint/2010/main" val="1165055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8B2A055-0786-2AEC-2039-46A25AE1A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2549" y="103811"/>
            <a:ext cx="46039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Науково-дослідницька  робота</a:t>
            </a:r>
            <a:endParaRPr lang="ru-RU" altLang="uk-UA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3623AA-D128-AC15-EC4B-0F23F63F1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2854" y="21720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uk-UA" dirty="0"/>
              <a:t>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01F46-6DF3-CFBF-8E98-C97BBE4DF354}"/>
              </a:ext>
            </a:extLst>
          </p:cNvPr>
          <p:cNvSpPr txBox="1"/>
          <p:nvPr/>
        </p:nvSpPr>
        <p:spPr>
          <a:xfrm>
            <a:off x="457406" y="948581"/>
            <a:ext cx="8150103" cy="913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17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1ДФ051-04.</a:t>
            </a:r>
            <a:r>
              <a:rPr lang="uk-UA" sz="1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 Розробка фізичних засад </a:t>
            </a:r>
            <a:r>
              <a:rPr lang="uk-UA" sz="1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акусто</a:t>
            </a:r>
            <a:r>
              <a:rPr lang="uk-UA" sz="1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-керованої модифікації та машинно-орієнтованої характеризації кремнієвих сонячних   елементів. (</a:t>
            </a:r>
            <a:r>
              <a:rPr lang="uk-UA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Н. к.  проф.  Оліх О.Я</a:t>
            </a:r>
            <a:r>
              <a:rPr lang="uk-UA" sz="17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.  </a:t>
            </a:r>
            <a:r>
              <a:rPr lang="uk-UA" sz="17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Обсяг   фінансування   на </a:t>
            </a:r>
            <a:r>
              <a:rPr lang="uk-UA" sz="17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2020 – 2021 р.</a:t>
            </a:r>
            <a:r>
              <a:rPr lang="uk-UA" sz="17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 – </a:t>
            </a:r>
            <a:r>
              <a:rPr lang="uk-UA" sz="17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5800 тис. грн.).</a:t>
            </a:r>
            <a:endParaRPr lang="uk-UA" sz="17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173396-B1D3-DCF0-A9FC-2979B745F0DF}"/>
              </a:ext>
            </a:extLst>
          </p:cNvPr>
          <p:cNvSpPr txBox="1"/>
          <p:nvPr/>
        </p:nvSpPr>
        <p:spPr>
          <a:xfrm>
            <a:off x="35496" y="630024"/>
            <a:ext cx="2672966" cy="399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uk-UA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Проєкт НФДУ:</a:t>
            </a:r>
            <a:endParaRPr lang="uk-UA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0BBD14-202C-45E7-2568-7B7892B6B093}"/>
              </a:ext>
            </a:extLst>
          </p:cNvPr>
          <p:cNvSpPr txBox="1"/>
          <p:nvPr/>
        </p:nvSpPr>
        <p:spPr>
          <a:xfrm>
            <a:off x="509893" y="1897169"/>
            <a:ext cx="3024336" cy="475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800"/>
              </a:spcAft>
            </a:pPr>
            <a:r>
              <a:rPr lang="uk-UA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 спеціальним фондом: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8507A2-23AD-8E0A-A2FA-017B3919639D}"/>
              </a:ext>
            </a:extLst>
          </p:cNvPr>
          <p:cNvSpPr txBox="1"/>
          <p:nvPr/>
        </p:nvSpPr>
        <p:spPr>
          <a:xfrm>
            <a:off x="519773" y="2358115"/>
            <a:ext cx="8025371" cy="1855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17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NATO Project G5697. </a:t>
            </a:r>
            <a:r>
              <a:rPr lang="uk-UA" sz="1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uk-UA" sz="1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Globular</a:t>
            </a:r>
            <a:r>
              <a:rPr lang="uk-UA" sz="1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Carbon</a:t>
            </a:r>
            <a:r>
              <a:rPr lang="uk-UA" sz="1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based</a:t>
            </a:r>
            <a:r>
              <a:rPr lang="uk-UA" sz="1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Structures</a:t>
            </a:r>
            <a:r>
              <a:rPr lang="uk-UA" sz="1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uk-UA" sz="1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Metamaterials</a:t>
            </a:r>
            <a:r>
              <a:rPr lang="uk-UA" sz="1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uk-UA" sz="1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Enhanced</a:t>
            </a:r>
            <a:r>
              <a:rPr lang="uk-UA" sz="1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еlectromagnetic</a:t>
            </a:r>
            <a:r>
              <a:rPr lang="uk-UA" sz="1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Protection</a:t>
            </a:r>
            <a:r>
              <a:rPr lang="uk-UA" sz="1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(CERTAIN). (Науковий керівник від України: проф. Мацуй Л.Ю. Обсяг фінансування на </a:t>
            </a:r>
            <a:r>
              <a:rPr lang="uk-UA" sz="17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2022 - 2024</a:t>
            </a:r>
            <a:r>
              <a:rPr lang="uk-UA" sz="1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р. –</a:t>
            </a:r>
            <a:r>
              <a:rPr lang="uk-UA" sz="17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uk-UA" sz="17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140 тис. Є.)</a:t>
            </a:r>
            <a:r>
              <a:rPr lang="uk-UA" sz="1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uk-UA" sz="17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Договір М/84-2023 </a:t>
            </a:r>
            <a:r>
              <a:rPr lang="uk-UA" sz="1700" dirty="0">
                <a:solidFill>
                  <a:srgbClr val="000000"/>
                </a:solidFill>
                <a:effectLst/>
                <a:highlight>
                  <a:srgbClr val="F8F9FA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«</a:t>
            </a:r>
            <a:r>
              <a:rPr lang="uk-UA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Глобулярні структури та </a:t>
            </a:r>
            <a:r>
              <a:rPr lang="uk-UA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метаматеріали</a:t>
            </a:r>
            <a:r>
              <a:rPr lang="uk-UA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на основі карбону для підвищеного захисту від електромагнітного випромінювання». (Науковий керівник проф. </a:t>
            </a:r>
            <a:r>
              <a:rPr lang="uk-UA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Мацуй Л.Ю. </a:t>
            </a:r>
            <a:r>
              <a:rPr lang="uk-UA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Обсяг фінансування </a:t>
            </a:r>
            <a:r>
              <a:rPr lang="uk-UA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2023</a:t>
            </a:r>
            <a:r>
              <a:rPr lang="uk-UA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р. - </a:t>
            </a:r>
            <a:r>
              <a:rPr lang="uk-UA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195 тис. грн.)</a:t>
            </a:r>
            <a:endParaRPr lang="uk-UA" sz="17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F4C72D20-F587-C5AC-C3B4-6B4C30CF001B}"/>
              </a:ext>
            </a:extLst>
          </p:cNvPr>
          <p:cNvSpPr/>
          <p:nvPr/>
        </p:nvSpPr>
        <p:spPr>
          <a:xfrm flipH="1">
            <a:off x="332981" y="3437311"/>
            <a:ext cx="95047" cy="89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0C44BEA9-667C-D52C-01B0-E9166EECE479}"/>
              </a:ext>
            </a:extLst>
          </p:cNvPr>
          <p:cNvSpPr/>
          <p:nvPr/>
        </p:nvSpPr>
        <p:spPr>
          <a:xfrm flipH="1">
            <a:off x="332981" y="2501207"/>
            <a:ext cx="95047" cy="89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F9A7F7-F29B-2971-61E6-672683857AAE}"/>
              </a:ext>
            </a:extLst>
          </p:cNvPr>
          <p:cNvSpPr txBox="1"/>
          <p:nvPr/>
        </p:nvSpPr>
        <p:spPr>
          <a:xfrm>
            <a:off x="519773" y="4293096"/>
            <a:ext cx="8309514" cy="43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Загальна сума </a:t>
            </a:r>
            <a:r>
              <a:rPr lang="uk-UA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фінансування з держбюджету України  </a:t>
            </a: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&gt;</a:t>
            </a:r>
            <a:r>
              <a:rPr lang="uk-UA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uk-UA" sz="2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21000 </a:t>
            </a:r>
            <a:r>
              <a:rPr lang="uk-UA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тис. грн. </a:t>
            </a:r>
            <a:endParaRPr lang="uk-UA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38042C-F1D4-1F70-AB9B-19561BE14B7E}"/>
              </a:ext>
            </a:extLst>
          </p:cNvPr>
          <p:cNvSpPr txBox="1"/>
          <p:nvPr/>
        </p:nvSpPr>
        <p:spPr>
          <a:xfrm>
            <a:off x="519773" y="4917566"/>
            <a:ext cx="7940659" cy="2121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Придбано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наукове обладнання на суму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5000</a:t>
            </a:r>
            <a:r>
              <a:rPr lang="uk-UA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тис. грн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Зокрема,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RLC вимірювач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Keysight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E4991A9 (1 MГц-3 ГГц) - </a:t>
            </a:r>
            <a:r>
              <a:rPr lang="uk-UA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2800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тис. грн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., м</a:t>
            </a:r>
            <a:r>
              <a:rPr lang="uk-UA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ультиметр </a:t>
            </a:r>
            <a:r>
              <a:rPr lang="uk-UA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Keithley</a:t>
            </a:r>
            <a:r>
              <a:rPr lang="uk-UA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2450  -  </a:t>
            </a:r>
            <a:r>
              <a:rPr lang="uk-UA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300 тис. грн, </a:t>
            </a:r>
            <a:r>
              <a:rPr lang="uk-UA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RLC вимірювач </a:t>
            </a:r>
            <a:r>
              <a:rPr lang="uk-UA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Sourcetronic</a:t>
            </a:r>
            <a:r>
              <a:rPr lang="uk-UA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ST2829C -  </a:t>
            </a:r>
            <a:r>
              <a:rPr lang="uk-UA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270 тис. грн,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п</a:t>
            </a:r>
            <a:r>
              <a:rPr lang="uk-UA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рецизійний мультиметр </a:t>
            </a:r>
            <a:r>
              <a:rPr lang="uk-UA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Keithley</a:t>
            </a:r>
            <a:r>
              <a:rPr lang="uk-UA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DMM6500 - </a:t>
            </a:r>
            <a:r>
              <a:rPr lang="uk-UA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150 тис. грн.</a:t>
            </a:r>
            <a:endParaRPr lang="uk-UA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uk-UA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229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A9AB6B1-AB0A-59E3-4981-B534021CF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768" y="171575"/>
            <a:ext cx="46039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Науково-дослідницька  робота</a:t>
            </a:r>
            <a:endParaRPr lang="ru-RU" altLang="uk-UA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3DF37D-3E6F-AE73-1B90-8EAA5789C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2854" y="21720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uk-UA" dirty="0"/>
              <a:t>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19B74-15B9-0522-D650-9F59FE894F57}"/>
              </a:ext>
            </a:extLst>
          </p:cNvPr>
          <p:cNvSpPr txBox="1"/>
          <p:nvPr/>
        </p:nvSpPr>
        <p:spPr>
          <a:xfrm>
            <a:off x="3059832" y="775012"/>
            <a:ext cx="38070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Публікаційна активність</a:t>
            </a:r>
            <a:r>
              <a:rPr lang="uk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uk-UA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1C55F2A-F6CE-D00F-3D18-F1A2F2A8F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9370"/>
            <a:ext cx="7738016" cy="22600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DB08D4-E164-AF2C-1D74-C24A828F2882}"/>
              </a:ext>
            </a:extLst>
          </p:cNvPr>
          <p:cNvSpPr txBox="1"/>
          <p:nvPr/>
        </p:nvSpPr>
        <p:spPr>
          <a:xfrm>
            <a:off x="3275856" y="3783690"/>
            <a:ext cx="33843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Наукове співробітництво</a:t>
            </a:r>
            <a:endParaRPr lang="uk-UA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22C06E-85D0-184D-6F40-66D945102AF5}"/>
              </a:ext>
            </a:extLst>
          </p:cNvPr>
          <p:cNvSpPr txBox="1"/>
          <p:nvPr/>
        </p:nvSpPr>
        <p:spPr>
          <a:xfrm>
            <a:off x="539552" y="4293096"/>
            <a:ext cx="7738016" cy="1290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uk-UA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Україні:</a:t>
            </a:r>
            <a:r>
              <a:rPr lang="uk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Інститут фізики напівпровідників ім. В.Є.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Лашкарьова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НАНУ, Інститут фізики НАНУ, 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Інститут проблем матеріалознавства ім. І.М. </a:t>
            </a:r>
            <a:r>
              <a:rPr lang="uk-UA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Францевича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НАН України, Інститут металофізики ім. В.Г. Курдюмова НАН України, Інституту хімії поверхні ім. О.О. Чуйка НАН України.</a:t>
            </a:r>
            <a:endParaRPr lang="uk-UA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188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B46B091-9C9E-A1CD-C117-AC67E8095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019" y="95434"/>
            <a:ext cx="46039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Науково-дослідницька  робота</a:t>
            </a:r>
            <a:endParaRPr lang="ru-RU" altLang="uk-UA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88C20-96A3-0F30-3B0F-01EE713B7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2854" y="21720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uk-UA" dirty="0"/>
              <a:t>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5B27BF-40BB-994F-58A4-14D757A4ABBA}"/>
              </a:ext>
            </a:extLst>
          </p:cNvPr>
          <p:cNvSpPr txBox="1"/>
          <p:nvPr/>
        </p:nvSpPr>
        <p:spPr>
          <a:xfrm>
            <a:off x="2268867" y="652063"/>
            <a:ext cx="45948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Міжнародне наукове співробітництво</a:t>
            </a:r>
            <a:endParaRPr lang="uk-UA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3DBC7F-581A-3FB0-279F-934D7C4E6B22}"/>
              </a:ext>
            </a:extLst>
          </p:cNvPr>
          <p:cNvSpPr txBox="1"/>
          <p:nvPr/>
        </p:nvSpPr>
        <p:spPr>
          <a:xfrm>
            <a:off x="125760" y="1051940"/>
            <a:ext cx="8892480" cy="5611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uk-UA" sz="17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С</a:t>
            </a:r>
            <a:r>
              <a:rPr lang="uk-UA" sz="17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творення та дослідження структури та електромагнітних властивостей оболонкових структур</a:t>
            </a: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342900" lvl="0" indent="-342900" algn="just">
              <a:lnSpc>
                <a:spcPct val="115000"/>
              </a:lnSpc>
              <a:buFont typeface="Times New Roman" panose="02020603050405020304" pitchFamily="18" charset="0"/>
              <a:buChar char="-"/>
            </a:pP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Франція, Університет </a:t>
            </a:r>
            <a:r>
              <a:rPr lang="uk-UA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Лотарінгії</a:t>
            </a: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uk-UA" sz="1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LEMTA (</a:t>
            </a:r>
            <a:r>
              <a:rPr lang="uk-UA" sz="1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Laboratoire</a:t>
            </a:r>
            <a:r>
              <a:rPr lang="uk-UA" sz="1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Énergies</a:t>
            </a:r>
            <a:r>
              <a:rPr lang="uk-UA" sz="1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et</a:t>
            </a:r>
            <a:r>
              <a:rPr lang="uk-UA" sz="1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Mécanique</a:t>
            </a:r>
            <a:r>
              <a:rPr lang="uk-UA" sz="1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Théorique</a:t>
            </a:r>
            <a:r>
              <a:rPr lang="uk-UA" sz="1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et</a:t>
            </a:r>
            <a:r>
              <a:rPr lang="uk-UA" sz="1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Appliquée</a:t>
            </a:r>
            <a:r>
              <a:rPr lang="uk-UA" sz="1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, UMR 7563): </a:t>
            </a:r>
            <a:endParaRPr lang="uk-UA" sz="17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Times New Roman" panose="02020603050405020304" pitchFamily="18" charset="0"/>
              <a:buChar char="-"/>
            </a:pP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Литва, Вільнюс, Вільнюський університет. </a:t>
            </a:r>
          </a:p>
          <a:p>
            <a:pPr marL="342900" lvl="0" indent="-342900" algn="just">
              <a:lnSpc>
                <a:spcPct val="115000"/>
              </a:lnSpc>
              <a:buFont typeface="Times New Roman" panose="02020603050405020304" pitchFamily="18" charset="0"/>
              <a:buChar char="-"/>
            </a:pP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Велика Британія, Естер, університет </a:t>
            </a:r>
            <a:r>
              <a:rPr lang="uk-UA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Естера</a:t>
            </a: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pPr marL="342900" lvl="0" indent="-342900" algn="just">
              <a:lnSpc>
                <a:spcPct val="115000"/>
              </a:lnSpc>
              <a:buFont typeface="Times New Roman" panose="02020603050405020304" pitchFamily="18" charset="0"/>
              <a:buChar char="-"/>
            </a:pP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Німеччина, </a:t>
            </a:r>
            <a:r>
              <a:rPr lang="uk-UA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Техничний</a:t>
            </a: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університет </a:t>
            </a:r>
            <a:r>
              <a:rPr lang="uk-UA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Ільменау</a:t>
            </a: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.</a:t>
            </a:r>
          </a:p>
          <a:p>
            <a:pPr marL="342900" lvl="0" indent="-342900" algn="just">
              <a:lnSpc>
                <a:spcPct val="115000"/>
              </a:lnSpc>
              <a:buFont typeface="Times New Roman" panose="02020603050405020304" pitchFamily="18" charset="0"/>
              <a:buChar char="-"/>
            </a:pP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Фінляндія, </a:t>
            </a:r>
            <a:r>
              <a:rPr lang="uk-UA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Східноєвропейскій</a:t>
            </a: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університет.</a:t>
            </a:r>
          </a:p>
          <a:p>
            <a:pPr lvl="0" algn="just">
              <a:lnSpc>
                <a:spcPct val="115000"/>
              </a:lnSpc>
            </a:pPr>
            <a:r>
              <a:rPr lang="uk-UA" sz="17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Теплопровідність графен-полімерних нанокомпозитів:</a:t>
            </a:r>
          </a:p>
          <a:p>
            <a:pPr marL="342900" lvl="0" indent="-342900" algn="just">
              <a:lnSpc>
                <a:spcPct val="115000"/>
              </a:lnSpc>
              <a:buFont typeface="Times New Roman" panose="02020603050405020304" pitchFamily="18" charset="0"/>
              <a:buChar char="-"/>
            </a:pP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Австрія, Відень, </a:t>
            </a:r>
            <a:r>
              <a:rPr lang="uk-UA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University</a:t>
            </a: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</a:t>
            </a: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Vienna</a:t>
            </a: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uk-UA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Faculty</a:t>
            </a: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</a:t>
            </a: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Physics</a:t>
            </a: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uk-UA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Electronic</a:t>
            </a: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Properties</a:t>
            </a: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</a:t>
            </a: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Materials</a:t>
            </a: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lvl="0" algn="just">
              <a:lnSpc>
                <a:spcPct val="115000"/>
              </a:lnSpc>
            </a:pPr>
            <a:r>
              <a:rPr lang="uk-UA" sz="17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Плазмонні</a:t>
            </a:r>
            <a:r>
              <a:rPr lang="uk-UA" sz="17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ефекти у напівпровідникових структурах:</a:t>
            </a:r>
          </a:p>
          <a:p>
            <a:pPr marL="342900" lvl="0" indent="-342900" algn="just">
              <a:lnSpc>
                <a:spcPct val="115000"/>
              </a:lnSpc>
              <a:buFont typeface="Times New Roman" panose="02020603050405020304" pitchFamily="18" charset="0"/>
              <a:buChar char="-"/>
            </a:pP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Південна Корея, Ульсан, </a:t>
            </a:r>
            <a:r>
              <a:rPr lang="uk-UA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Department</a:t>
            </a: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</a:t>
            </a: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Physics</a:t>
            </a: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</a:t>
            </a: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Center</a:t>
            </a: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</a:t>
            </a: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Atom</a:t>
            </a: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Scale</a:t>
            </a: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Electromagnetism</a:t>
            </a: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uk-UA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Ulsan</a:t>
            </a: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National</a:t>
            </a: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Institute</a:t>
            </a: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</a:t>
            </a: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Science</a:t>
            </a: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</a:t>
            </a: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Technology</a:t>
            </a: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lvl="0" algn="just">
              <a:lnSpc>
                <a:spcPct val="115000"/>
              </a:lnSpc>
            </a:pPr>
            <a:r>
              <a:rPr lang="uk-UA" sz="17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Тепловий транспорт в поруватих кремнієвих нанокомпозитах: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Франція, Університет </a:t>
            </a:r>
            <a:r>
              <a:rPr lang="uk-UA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Лотарінгії</a:t>
            </a: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uk-UA" sz="1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LEMTA (</a:t>
            </a:r>
            <a:r>
              <a:rPr lang="uk-UA" sz="1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Laboratoire</a:t>
            </a:r>
            <a:r>
              <a:rPr lang="uk-UA" sz="1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Énergies</a:t>
            </a:r>
            <a:r>
              <a:rPr lang="uk-UA" sz="1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et</a:t>
            </a:r>
            <a:r>
              <a:rPr lang="uk-UA" sz="1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Mécanique</a:t>
            </a:r>
            <a:r>
              <a:rPr lang="uk-UA" sz="1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Théorique</a:t>
            </a:r>
            <a:r>
              <a:rPr lang="uk-UA" sz="1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et</a:t>
            </a:r>
            <a:r>
              <a:rPr lang="uk-UA" sz="1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Appliquée</a:t>
            </a:r>
            <a:r>
              <a:rPr lang="uk-UA" sz="1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, UMR 7563). </a:t>
            </a: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uk-UA" sz="160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Проєкт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ERASMUS+  </a:t>
            </a:r>
            <a:r>
              <a:rPr lang="uk-UA" sz="17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стажування студента магістратури </a:t>
            </a:r>
            <a:r>
              <a:rPr lang="uk-UA" sz="1700" dirty="0" err="1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Мандролька</a:t>
            </a:r>
            <a:r>
              <a:rPr lang="uk-UA" sz="17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В. та аспірантки Чепели Л. в</a:t>
            </a: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Університеті </a:t>
            </a:r>
            <a:r>
              <a:rPr lang="uk-UA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Лотарінгії</a:t>
            </a: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лабораторії </a:t>
            </a:r>
            <a:r>
              <a:rPr lang="uk-UA" sz="1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LEMTA  (</a:t>
            </a:r>
            <a:r>
              <a:rPr lang="uk-UA" sz="17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Ф</a:t>
            </a:r>
            <a:r>
              <a:rPr lang="uk-UA" sz="1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ранція)  (2020 – 2024р.)</a:t>
            </a:r>
            <a:endParaRPr lang="uk-UA" sz="17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227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E43730-A9F2-4095-C6EE-85350140AF06}"/>
              </a:ext>
            </a:extLst>
          </p:cNvPr>
          <p:cNvSpPr txBox="1"/>
          <p:nvPr/>
        </p:nvSpPr>
        <p:spPr>
          <a:xfrm>
            <a:off x="3597616" y="733416"/>
            <a:ext cx="20882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Аспірантура</a:t>
            </a:r>
            <a:endParaRPr lang="uk-UA" sz="20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341F960-83EF-A5C2-A334-238BA5A92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100093"/>
            <a:ext cx="46039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Науково-дослідницька  робота</a:t>
            </a:r>
            <a:endParaRPr lang="ru-RU" altLang="uk-UA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AF68E2-9317-F1A0-9572-DB071B98B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2854" y="21720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uk-UA" dirty="0"/>
              <a:t>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B0B61-D80E-D533-3F59-6433D5C9FC55}"/>
              </a:ext>
            </a:extLst>
          </p:cNvPr>
          <p:cNvSpPr txBox="1"/>
          <p:nvPr/>
        </p:nvSpPr>
        <p:spPr>
          <a:xfrm>
            <a:off x="154785" y="1305184"/>
            <a:ext cx="8085692" cy="994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</a:t>
            </a:r>
            <a:r>
              <a:rPr lang="uk-UA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01.09.2024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кафедрі навчаються </a:t>
            </a:r>
            <a:r>
              <a:rPr lang="uk-UA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</a:t>
            </a:r>
            <a:r>
              <a:rPr lang="uk-UA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аспіранти: Завгородній Олексій (</a:t>
            </a:r>
            <a:r>
              <a:rPr lang="uk-UA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н.к</a:t>
            </a:r>
            <a:r>
              <a:rPr lang="uk-UA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проф. Оліх О.Я.), Шпилька Денис (</a:t>
            </a:r>
            <a:r>
              <a:rPr lang="uk-UA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н.к</a:t>
            </a:r>
            <a:r>
              <a:rPr lang="uk-UA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проф. Мацуй Л.Ю.), Чепела Леся (</a:t>
            </a:r>
            <a:r>
              <a:rPr lang="uk-UA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н.к</a:t>
            </a:r>
            <a:r>
              <a:rPr lang="uk-UA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проф. Боровий М.О.)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5E3EE4-D6CA-7E22-C914-5557DFDD95FF}"/>
              </a:ext>
            </a:extLst>
          </p:cNvPr>
          <p:cNvSpPr txBox="1"/>
          <p:nvPr/>
        </p:nvSpPr>
        <p:spPr>
          <a:xfrm>
            <a:off x="3273580" y="2251895"/>
            <a:ext cx="27363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З</a:t>
            </a:r>
            <a:r>
              <a:rPr lang="uk-UA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ахисти дисертацій</a:t>
            </a:r>
            <a:endParaRPr lang="uk-UA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9D6265-F96A-1F78-2C18-16CDFD93728C}"/>
              </a:ext>
            </a:extLst>
          </p:cNvPr>
          <p:cNvSpPr txBox="1"/>
          <p:nvPr/>
        </p:nvSpPr>
        <p:spPr>
          <a:xfrm>
            <a:off x="-229944" y="2847097"/>
            <a:ext cx="459631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uk-UA" sz="1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Вчений ступінь доктор філософії:</a:t>
            </a:r>
            <a:endParaRPr lang="uk-UA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8F649-216E-B463-435A-726AA2CD5198}"/>
              </a:ext>
            </a:extLst>
          </p:cNvPr>
          <p:cNvSpPr txBox="1"/>
          <p:nvPr/>
        </p:nvSpPr>
        <p:spPr>
          <a:xfrm>
            <a:off x="-229944" y="4784320"/>
            <a:ext cx="6851027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uk-UA" sz="1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Вчений ступінь кандидат фіз.-мат наук:</a:t>
            </a:r>
            <a:endParaRPr lang="uk-UA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8E0B9F-0477-C79A-B571-D162E8FBB5E7}"/>
              </a:ext>
            </a:extLst>
          </p:cNvPr>
          <p:cNvSpPr txBox="1"/>
          <p:nvPr/>
        </p:nvSpPr>
        <p:spPr>
          <a:xfrm>
            <a:off x="1471059" y="3463509"/>
            <a:ext cx="6769418" cy="1118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uk-UA" sz="17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Сиволожський</a:t>
            </a:r>
            <a:r>
              <a:rPr lang="uk-UA" sz="17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Олексій (</a:t>
            </a:r>
            <a:r>
              <a:rPr lang="uk-UA" sz="17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н.к</a:t>
            </a:r>
            <a:r>
              <a:rPr lang="uk-UA" sz="17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проф. Мацуй Л.Ю.) – 2023;</a:t>
            </a:r>
            <a:endParaRPr lang="uk-UA" sz="17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uk-UA" sz="17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Шмід</a:t>
            </a:r>
            <a:r>
              <a:rPr lang="uk-UA" sz="17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Володимир (</a:t>
            </a:r>
            <a:r>
              <a:rPr lang="uk-UA" sz="17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н.к</a:t>
            </a:r>
            <a:r>
              <a:rPr lang="uk-UA" sz="17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проф. Коротченков О.О.) – 2023;</a:t>
            </a:r>
            <a:endParaRPr lang="uk-UA" sz="17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uk-UA" sz="17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Лозицький</a:t>
            </a:r>
            <a:r>
              <a:rPr lang="uk-UA" sz="17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Олег (</a:t>
            </a:r>
            <a:r>
              <a:rPr lang="uk-UA" sz="17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н.к</a:t>
            </a:r>
            <a:r>
              <a:rPr lang="uk-UA" sz="17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д.ф.-</a:t>
            </a:r>
            <a:r>
              <a:rPr lang="uk-UA" sz="17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м.н</a:t>
            </a:r>
            <a:r>
              <a:rPr lang="uk-UA" sz="17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uk-UA" sz="17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п.н.с</a:t>
            </a:r>
            <a:r>
              <a:rPr lang="uk-UA" sz="17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Вовченко Л.Л.) – 2022;  </a:t>
            </a:r>
            <a:endParaRPr lang="uk-UA" sz="17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7F4F42-F68E-8F0C-AD40-7770E3D33241}"/>
              </a:ext>
            </a:extLst>
          </p:cNvPr>
          <p:cNvSpPr txBox="1"/>
          <p:nvPr/>
        </p:nvSpPr>
        <p:spPr>
          <a:xfrm>
            <a:off x="1476731" y="5368425"/>
            <a:ext cx="7056784" cy="735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uk-UA" sz="17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Ліщук Павло (</a:t>
            </a:r>
            <a:r>
              <a:rPr lang="uk-UA" sz="17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н.к</a:t>
            </a:r>
            <a:r>
              <a:rPr lang="uk-UA" sz="17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д.ф.-</a:t>
            </a:r>
            <a:r>
              <a:rPr lang="uk-UA" sz="17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м.н</a:t>
            </a:r>
            <a:r>
              <a:rPr lang="uk-UA" sz="17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uk-UA" sz="17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п.н.с</a:t>
            </a:r>
            <a:r>
              <a:rPr lang="uk-UA" sz="17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uk-UA" sz="17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Бурбело</a:t>
            </a:r>
            <a:r>
              <a:rPr lang="uk-UA" sz="17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Р.М.) – 2019;</a:t>
            </a:r>
            <a:endParaRPr lang="uk-UA" sz="17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uk-UA" sz="17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Прокопов</a:t>
            </a:r>
            <a:r>
              <a:rPr lang="uk-UA" sz="17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Олександр (</a:t>
            </a:r>
            <a:r>
              <a:rPr lang="uk-UA" sz="17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н.к</a:t>
            </a:r>
            <a:r>
              <a:rPr lang="uk-UA" sz="17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проф. Мацуй Л.Ю.) – 2019.</a:t>
            </a:r>
            <a:endParaRPr lang="uk-UA" sz="17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473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0C8B56E-C2A0-A748-F282-1DE136C3D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2854" y="21720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uk-UA" dirty="0"/>
              <a:t>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E3936-539A-D559-AA86-B04D5A518880}"/>
              </a:ext>
            </a:extLst>
          </p:cNvPr>
          <p:cNvSpPr txBox="1"/>
          <p:nvPr/>
        </p:nvSpPr>
        <p:spPr>
          <a:xfrm>
            <a:off x="323528" y="2362874"/>
            <a:ext cx="8496944" cy="428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Електрика та магнетизм (фізичний факультет, 2 курс, СВБ «Фізика наносистем», лекцій);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Кристалічна будова твердих тіл (фізичний факультет, 3 курс, СВБ «Фізика наносистем»), 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Теорія розсіювання рентгенівських променів та експериментальні методи рентгеноструктурного аналізу (фізичний факультет, 4 курс, СВБ "Фізика наносистем"); 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Експериментальні методи дослідження наносистем (фізичний факультет, 1 курс, ОНП "Фізика наносистем");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Основи сканувальної зондової мікроскопії (фізичний факультет, 1 курс, ОНП, "Фізика наносистем"). 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Новітні експериментальні методи досліджень у фізиці конденсованого стану,</a:t>
            </a:r>
            <a:r>
              <a:rPr lang="uk-UA" sz="17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(фізичний факультет, 1 курс аспірантури) (новий):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Лабораторні роботи з курсів 3) та 4),  5 - 8 робіт.  </a:t>
            </a:r>
          </a:p>
        </p:txBody>
      </p:sp>
      <p:sp>
        <p:nvSpPr>
          <p:cNvPr id="9" name="Прямоугольник 3">
            <a:extLst>
              <a:ext uri="{FF2B5EF4-FFF2-40B4-BE49-F238E27FC236}">
                <a16:creationId xmlns:a16="http://schemas.microsoft.com/office/drawing/2014/main" id="{1D7BCAB7-B939-CC99-7335-20821EB37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143384"/>
            <a:ext cx="57606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uk-UA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Навчальна та навчально-методична робота</a:t>
            </a:r>
            <a:endParaRPr lang="ru-RU" altLang="uk-UA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B2417C-1547-B8C8-A356-F2CF84E6EBBF}"/>
              </a:ext>
            </a:extLst>
          </p:cNvPr>
          <p:cNvSpPr txBox="1"/>
          <p:nvPr/>
        </p:nvSpPr>
        <p:spPr>
          <a:xfrm>
            <a:off x="730275" y="247242"/>
            <a:ext cx="76834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400" b="1" dirty="0">
                <a:latin typeface="Times New Roman CYR" panose="02020603050405020304" pitchFamily="18" charset="0"/>
                <a:cs typeface="Times New Roman CYR" panose="02020603050405020304" pitchFamily="18" charset="0"/>
              </a:rPr>
              <a:t>Звіт </a:t>
            </a:r>
          </a:p>
          <a:p>
            <a:pPr algn="ctr"/>
            <a:r>
              <a:rPr lang="uk-UA" sz="2400" b="1" dirty="0">
                <a:latin typeface="Times New Roman CYR" panose="02020603050405020304" pitchFamily="18" charset="0"/>
                <a:cs typeface="Times New Roman CYR" panose="02020603050405020304" pitchFamily="18" charset="0"/>
              </a:rPr>
              <a:t>про особисту навчально-методичну та наукову роботу</a:t>
            </a:r>
          </a:p>
        </p:txBody>
      </p:sp>
      <p:sp>
        <p:nvSpPr>
          <p:cNvPr id="11" name="Прямоугольник 3">
            <a:extLst>
              <a:ext uri="{FF2B5EF4-FFF2-40B4-BE49-F238E27FC236}">
                <a16:creationId xmlns:a16="http://schemas.microsoft.com/office/drawing/2014/main" id="{7D88FD8C-2602-6386-2B31-464D8CF7C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876" y="1895970"/>
            <a:ext cx="22322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Лекційні курси:</a:t>
            </a:r>
            <a:endParaRPr lang="ru-RU" altLang="uk-UA" sz="2000" dirty="0"/>
          </a:p>
        </p:txBody>
      </p:sp>
    </p:spTree>
    <p:extLst>
      <p:ext uri="{BB962C8B-B14F-4D97-AF65-F5344CB8AC3E}">
        <p14:creationId xmlns:p14="http://schemas.microsoft.com/office/powerpoint/2010/main" val="190673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F2FFBA94-93F8-2C2C-9655-AC3474192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0" y="128711"/>
            <a:ext cx="57606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uk-UA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Навчальна та навчально-методична робота</a:t>
            </a:r>
            <a:endParaRPr lang="ru-RU" altLang="uk-UA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877136-AE28-207D-1761-56855555F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2854" y="21720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uk-UA" dirty="0"/>
              <a:t>17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197482-93FD-3D2B-7AEE-EB09316D0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64" y="1105274"/>
            <a:ext cx="6289122" cy="3312368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52CB4FAB-1157-77EE-6AB5-56B73D720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8595" y="602072"/>
            <a:ext cx="39228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uk-UA" altLang="uk-UA" b="1" dirty="0">
                <a:solidFill>
                  <a:srgbClr val="2A2101"/>
                </a:solidFill>
                <a:latin typeface="Times New Roman CYR" panose="02020603050405020304" pitchFamily="18" charset="0"/>
                <a:cs typeface="Times New Roman" panose="02020603050405020304" pitchFamily="18" charset="0"/>
              </a:rPr>
              <a:t>Навчальне навантаження  </a:t>
            </a:r>
            <a:r>
              <a:rPr lang="uk-UA" altLang="uk-UA" sz="1600" b="1" dirty="0">
                <a:solidFill>
                  <a:srgbClr val="2A2101"/>
                </a:solidFill>
                <a:latin typeface="Times New Roman CYR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altLang="uk-UA" sz="1400" i="1" dirty="0">
                <a:latin typeface="Times New Roman CYR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altLang="uk-U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C55AE-5E02-523E-BBE6-A2813407FECF}"/>
              </a:ext>
            </a:extLst>
          </p:cNvPr>
          <p:cNvSpPr txBox="1"/>
          <p:nvPr/>
        </p:nvSpPr>
        <p:spPr>
          <a:xfrm>
            <a:off x="607063" y="5126792"/>
            <a:ext cx="8064896" cy="665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                          випускних кваліфікаційних робіт магістра: Пустовіт Л. (2020), 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Мандролько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В. (2021),  Дітковський П. (2024).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BD1B2A3-DF77-54D2-BE2D-5E84C4B04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34" y="5126792"/>
            <a:ext cx="44117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uk-UA" altLang="uk-UA" sz="2000" b="1" dirty="0">
                <a:solidFill>
                  <a:srgbClr val="2A2101"/>
                </a:solidFill>
                <a:latin typeface="Times New Roman CYR" panose="02020603050405020304" pitchFamily="18" charset="0"/>
                <a:cs typeface="Times New Roman" panose="02020603050405020304" pitchFamily="18" charset="0"/>
              </a:rPr>
              <a:t>Науковий  керівник                      </a:t>
            </a:r>
            <a:r>
              <a:rPr lang="uk-UA" altLang="uk-UA" sz="1600" b="1" dirty="0">
                <a:solidFill>
                  <a:srgbClr val="2A2101"/>
                </a:solidFill>
                <a:latin typeface="Times New Roman CYR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altLang="uk-UA" sz="1400" i="1" dirty="0">
                <a:latin typeface="Times New Roman CYR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altLang="uk-U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564380-E074-4977-1ED9-305E61020DFC}"/>
              </a:ext>
            </a:extLst>
          </p:cNvPr>
          <p:cNvSpPr txBox="1"/>
          <p:nvPr/>
        </p:nvSpPr>
        <p:spPr>
          <a:xfrm>
            <a:off x="681534" y="5893682"/>
            <a:ext cx="8208912" cy="698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Видано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у співавторстві </a:t>
            </a:r>
            <a:r>
              <a:rPr lang="uk-UA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навчальних посібники. (За весь час -  </a:t>
            </a:r>
            <a:r>
              <a:rPr lang="uk-UA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13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навчальних посібників, </a:t>
            </a:r>
            <a:r>
              <a:rPr lang="uk-UA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навчально-методичних розробки, </a:t>
            </a:r>
            <a:r>
              <a:rPr lang="uk-UA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довідник, разом </a:t>
            </a:r>
            <a:r>
              <a:rPr lang="uk-UA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18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4847E0-56B3-077C-E51A-A5B812CB3171}"/>
              </a:ext>
            </a:extLst>
          </p:cNvPr>
          <p:cNvSpPr txBox="1"/>
          <p:nvPr/>
        </p:nvSpPr>
        <p:spPr>
          <a:xfrm>
            <a:off x="705469" y="4578085"/>
            <a:ext cx="8568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Гарант 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освітньо-наукової програми «Фізика наносистем».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99356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1E59FA-B2A6-DFC6-7447-27FC896E2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2854" y="21720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uk-UA" dirty="0"/>
              <a:t>18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4AF95CF-5307-A5E4-1585-776BBF6A1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760" y="74235"/>
            <a:ext cx="460396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uk-UA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Науково-дослідницька  робота</a:t>
            </a:r>
            <a:endParaRPr lang="ru-RU" altLang="uk-UA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25821F-BAE8-75BF-1555-A427C36B47AA}"/>
              </a:ext>
            </a:extLst>
          </p:cNvPr>
          <p:cNvSpPr txBox="1"/>
          <p:nvPr/>
        </p:nvSpPr>
        <p:spPr>
          <a:xfrm>
            <a:off x="343305" y="539582"/>
            <a:ext cx="8457390" cy="2772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uk-UA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Напрями досліджень </a:t>
            </a: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 звітний період: </a:t>
            </a:r>
            <a:endParaRPr lang="uk-UA" sz="17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рентгенівська емісійна спектроскопія </a:t>
            </a:r>
            <a:r>
              <a:rPr lang="uk-UA" sz="1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біляпорогової</a:t>
            </a: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кратної іонізації внутрішніх електронних оболонок атомів 3p, 3d, 5d-елементів;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рентгенівська низькотемпературна дифрактометрія фазових перетворень у шаруватих напівпровідниках;</a:t>
            </a:r>
            <a:endParaRPr lang="uk-UA" sz="17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структура </a:t>
            </a:r>
            <a:r>
              <a:rPr lang="uk-UA" sz="1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композитних матеріалів з комбінованими нанонаповнювачами</a:t>
            </a: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та карбонвмісних </a:t>
            </a:r>
            <a:r>
              <a:rPr lang="uk-UA" sz="1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оболонкових структур;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uk-UA" sz="1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тепловий транспорт в нанокомпозитах на основі поруватого кремнію.</a:t>
            </a:r>
            <a:endParaRPr lang="uk-UA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92950E-6559-3C5A-93F5-272C65BE1744}"/>
              </a:ext>
            </a:extLst>
          </p:cNvPr>
          <p:cNvSpPr txBox="1"/>
          <p:nvPr/>
        </p:nvSpPr>
        <p:spPr>
          <a:xfrm>
            <a:off x="347833" y="3346789"/>
            <a:ext cx="846676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Дослідження виконувалися </a:t>
            </a:r>
            <a:r>
              <a:rPr lang="uk-UA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рамках д/т:</a:t>
            </a:r>
          </a:p>
          <a:p>
            <a:pPr algn="just"/>
            <a:r>
              <a:rPr lang="uk-UA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19БФ051-05 «Розробка фізичних засад функціоналізації наноструктурованих матеріалів на основі карбону, напівпровідникових гетероструктур та поруватого кремнію»; </a:t>
            </a:r>
          </a:p>
          <a:p>
            <a:pPr algn="just"/>
            <a:r>
              <a:rPr lang="uk-UA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21БФ051-01 «Абсорбційні матеріали на основі карбонвмісних оболонкових структур для мікрохвильового діапазону електромагнітного випромінювання»; </a:t>
            </a:r>
          </a:p>
          <a:p>
            <a:pPr algn="just"/>
            <a:r>
              <a:rPr lang="uk-UA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22БФ051-01 «Розробка фізичних основ управління електромагнітними властивостями композитних структур із комбінованими нанонаповнювачами»; </a:t>
            </a:r>
          </a:p>
          <a:p>
            <a:pPr algn="just"/>
            <a:r>
              <a:rPr lang="uk-UA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22БФ051-05 «Фізико-хімічні властивості наноструктурованих карбон-вмісних та напівпровідникових тонкоплівкових структур для потреб відновлювано-водневої енергетики».</a:t>
            </a:r>
          </a:p>
          <a:p>
            <a:pPr algn="just"/>
            <a:endParaRPr lang="uk-UA" sz="16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uk-UA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У співпраці </a:t>
            </a:r>
            <a:r>
              <a:rPr lang="uk-UA" sz="1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з Університетом Лотарингії </a:t>
            </a:r>
            <a:r>
              <a:rPr lang="uk-UA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(Франція), лабораторія LEMTA -  Дослідження теплового транспорту в нанокомпозитах на основі поруватого кремнію</a:t>
            </a: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2527785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13650E9-E9D3-AB57-16CE-9810B8B3E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6912" y="316151"/>
            <a:ext cx="403017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uk-UA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Науково-дослідницька  робота</a:t>
            </a:r>
            <a:endParaRPr lang="ru-RU" altLang="uk-UA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52FDB6-3C07-AB46-22E3-D9D9C42ED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2854" y="0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uk-UA" dirty="0"/>
              <a:t>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5E5B15-25AF-6875-881A-687C20C24D57}"/>
              </a:ext>
            </a:extLst>
          </p:cNvPr>
          <p:cNvSpPr txBox="1"/>
          <p:nvPr/>
        </p:nvSpPr>
        <p:spPr>
          <a:xfrm>
            <a:off x="683568" y="1124744"/>
            <a:ext cx="8136904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О</a:t>
            </a:r>
            <a:r>
              <a:rPr lang="uk-UA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публіковано: </a:t>
            </a:r>
            <a:r>
              <a:rPr lang="uk-UA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13</a:t>
            </a:r>
            <a:r>
              <a:rPr lang="uk-UA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статей в 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Scopus: </a:t>
            </a:r>
          </a:p>
          <a:p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Q1- </a:t>
            </a:r>
            <a:r>
              <a:rPr lang="uk-UA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3;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Q2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</a:rPr>
              <a:t> - </a:t>
            </a:r>
            <a:r>
              <a:rPr lang="uk-UA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3;    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Q3 - </a:t>
            </a:r>
            <a:r>
              <a:rPr lang="uk-UA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</a:t>
            </a:r>
            <a:r>
              <a:rPr lang="uk-UA" b="1" dirty="0">
                <a:latin typeface="Times New Roman" panose="02020603050405020304" pitchFamily="18" charset="0"/>
                <a:ea typeface="Calibri" panose="020F0502020204030204" pitchFamily="34" charset="0"/>
              </a:rPr>
              <a:t>;    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Q4 - </a:t>
            </a:r>
            <a:r>
              <a:rPr lang="uk-UA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3.</a:t>
            </a:r>
          </a:p>
          <a:p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(За весь час -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uk-UA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86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статей, </a:t>
            </a:r>
            <a:r>
              <a:rPr lang="uk-UA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40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у базі Scopus). </a:t>
            </a:r>
          </a:p>
          <a:p>
            <a:endParaRPr lang="uk-UA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uk-UA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Представлено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10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доповідей на </a:t>
            </a:r>
            <a:r>
              <a:rPr lang="uk-UA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8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міжнародних наукових конференціях, за якими опубліковані тези чи матеріали конференцій. </a:t>
            </a:r>
          </a:p>
          <a:p>
            <a:endParaRPr lang="uk-UA" sz="2000" dirty="0">
              <a:latin typeface="Times New Roman" panose="02020603050405020304" pitchFamily="18" charset="0"/>
            </a:endParaRPr>
          </a:p>
          <a:p>
            <a:r>
              <a:rPr lang="uk-UA" sz="2000" b="1" dirty="0">
                <a:latin typeface="Times New Roman" panose="02020603050405020304" pitchFamily="18" charset="0"/>
              </a:rPr>
              <a:t>Фактор Гірша </a:t>
            </a:r>
            <a:r>
              <a:rPr lang="uk-UA" b="1" dirty="0">
                <a:latin typeface="Times New Roman" panose="02020603050405020304" pitchFamily="18" charset="0"/>
              </a:rPr>
              <a:t>– 9 </a:t>
            </a:r>
            <a:r>
              <a:rPr lang="uk-UA" dirty="0">
                <a:latin typeface="Times New Roman" panose="02020603050405020304" pitchFamily="18" charset="0"/>
              </a:rPr>
              <a:t> (</a:t>
            </a:r>
            <a:r>
              <a:rPr lang="uk-UA" sz="18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//www.scopus.com/authid/detail.uri?authorId=6508240131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</a:p>
          <a:p>
            <a:endParaRPr lang="uk-UA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47E9B-09BC-8D97-226E-E8AA27443CB6}"/>
              </a:ext>
            </a:extLst>
          </p:cNvPr>
          <p:cNvSpPr txBox="1"/>
          <p:nvPr/>
        </p:nvSpPr>
        <p:spPr>
          <a:xfrm>
            <a:off x="683568" y="3863955"/>
            <a:ext cx="795616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Науковий керівник </a:t>
            </a:r>
            <a:r>
              <a:rPr lang="uk-UA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дисертаційної роботи аспірантки Чепели Л.І., захист  - червень 2024.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199A60-A06E-D998-BE11-44528F4059B2}"/>
              </a:ext>
            </a:extLst>
          </p:cNvPr>
          <p:cNvSpPr txBox="1"/>
          <p:nvPr/>
        </p:nvSpPr>
        <p:spPr>
          <a:xfrm>
            <a:off x="257148" y="4745073"/>
            <a:ext cx="8280920" cy="1963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uk-UA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За  весь час </a:t>
            </a:r>
            <a:r>
              <a:rPr lang="uk-UA" sz="200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з</a:t>
            </a:r>
            <a:r>
              <a:rPr lang="uk-UA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ахищено 4 дисертації</a:t>
            </a:r>
            <a:r>
              <a:rPr lang="uk-UA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uk-UA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по яким виступав науковим    керівником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                          </a:t>
            </a:r>
            <a:endParaRPr lang="uk-UA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Р.М. Іщенко - 2006 р., Г.Л. Ісаєнко – 2012 (співкерівник), </a:t>
            </a: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А.В. Ніколаєнко – 2018,   М.А.М Аль-Омарі – 2018.</a:t>
            </a:r>
            <a:endParaRPr lang="uk-UA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40000"/>
              </a:lnSpc>
              <a:spcAft>
                <a:spcPts val="800"/>
              </a:spcAft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9379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FD62439C-FD47-FD46-AD53-62E2D7155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121958"/>
            <a:ext cx="67323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Навчальна та навчально-методична робота</a:t>
            </a:r>
            <a:endParaRPr lang="ru-RU" altLang="uk-UA" sz="2400" dirty="0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05F2EF8D-1C45-10CB-506F-3382ACD03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6338" y="50800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uk-UA"/>
              <a:t>2</a:t>
            </a:r>
            <a:endParaRPr lang="ru-RU" alt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C7E2D0-AEA8-F07A-05E8-D3373E6F9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570" y="1674673"/>
            <a:ext cx="7055574" cy="4752528"/>
          </a:xfrm>
          <a:prstGeom prst="rect">
            <a:avLst/>
          </a:prstGeom>
        </p:spPr>
      </p:pic>
      <p:sp>
        <p:nvSpPr>
          <p:cNvPr id="6" name="Прямоугольник 6">
            <a:extLst>
              <a:ext uri="{FF2B5EF4-FFF2-40B4-BE49-F238E27FC236}">
                <a16:creationId xmlns:a16="http://schemas.microsoft.com/office/drawing/2014/main" id="{2BF259FF-E351-B7A5-122A-37E263E1F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94" y="5373215"/>
            <a:ext cx="1804276" cy="9541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uk-UA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Середній вік – 53</a:t>
            </a:r>
          </a:p>
          <a:p>
            <a:pPr eaLnBrk="1" hangingPunct="1"/>
            <a:endParaRPr lang="uk-UA" altLang="uk-UA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uk-UA" altLang="uk-UA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доценти – 48 - 56</a:t>
            </a:r>
          </a:p>
          <a:p>
            <a:pPr eaLnBrk="1" hangingPunct="1"/>
            <a:r>
              <a:rPr lang="uk-UA" altLang="uk-UA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професори  - 50 - 67 </a:t>
            </a:r>
            <a:endParaRPr lang="ru-RU" altLang="uk-UA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84FFB65-310A-1826-31DB-E57EE86E8B19}"/>
              </a:ext>
            </a:extLst>
          </p:cNvPr>
          <p:cNvSpPr/>
          <p:nvPr/>
        </p:nvSpPr>
        <p:spPr>
          <a:xfrm>
            <a:off x="-396552" y="1674673"/>
            <a:ext cx="3541713" cy="350865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uk-UA" dirty="0">
                <a:solidFill>
                  <a:schemeClr val="accent4">
                    <a:lumMod val="95000"/>
                    <a:lumOff val="5000"/>
                  </a:schemeClr>
                </a:solidFill>
                <a:latin typeface="Arial" charset="0"/>
              </a:rPr>
              <a:t>          </a:t>
            </a:r>
            <a:r>
              <a:rPr lang="uk-UA" sz="1600" b="1" dirty="0">
                <a:latin typeface="Times New Roman" pitchFamily="18" charset="0"/>
                <a:cs typeface="Times New Roman" pitchFamily="18" charset="0"/>
              </a:rPr>
              <a:t>професори: </a:t>
            </a:r>
          </a:p>
          <a:p>
            <a:pPr>
              <a:defRPr/>
            </a:pPr>
            <a:r>
              <a:rPr lang="uk-UA" sz="1600" b="1" dirty="0">
                <a:latin typeface="Times New Roman" pitchFamily="18" charset="0"/>
                <a:cs typeface="Times New Roman" pitchFamily="18" charset="0"/>
              </a:rPr>
              <a:t>            Боровий М.О.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uk-UA" sz="1600" b="1" dirty="0">
                <a:latin typeface="Times New Roman" pitchFamily="18" charset="0"/>
                <a:cs typeface="Times New Roman" pitchFamily="18" charset="0"/>
              </a:rPr>
              <a:t>            Коротченков О.О.</a:t>
            </a:r>
          </a:p>
          <a:p>
            <a:pPr>
              <a:defRPr/>
            </a:pPr>
            <a:r>
              <a:rPr lang="uk-UA" sz="1600" b="1" dirty="0">
                <a:latin typeface="Times New Roman" pitchFamily="18" charset="0"/>
                <a:cs typeface="Times New Roman" pitchFamily="18" charset="0"/>
              </a:rPr>
              <a:t>            Оліх О.Я. 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uk-UA" sz="1600" b="1" dirty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defRPr/>
            </a:pPr>
            <a:r>
              <a:rPr lang="uk-UA" sz="1600" b="1" dirty="0">
                <a:latin typeface="Times New Roman" pitchFamily="18" charset="0"/>
                <a:cs typeface="Times New Roman" pitchFamily="18" charset="0"/>
              </a:rPr>
              <a:t>           доценти:  </a:t>
            </a:r>
          </a:p>
          <a:p>
            <a:pPr>
              <a:defRPr/>
            </a:pPr>
            <a:r>
              <a:rPr lang="uk-UA" sz="1600" b="1" dirty="0">
                <a:latin typeface="Times New Roman" pitchFamily="18" charset="0"/>
                <a:cs typeface="Times New Roman" pitchFamily="18" charset="0"/>
              </a:rPr>
              <a:t>           Козаченко В.В., 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uk-UA" sz="1600" b="1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uk-UA" sz="1600" b="1" dirty="0" err="1">
                <a:latin typeface="Times New Roman" pitchFamily="18" charset="0"/>
                <a:cs typeface="Times New Roman" pitchFamily="18" charset="0"/>
              </a:rPr>
              <a:t>Овсієнко</a:t>
            </a:r>
            <a:r>
              <a:rPr lang="uk-UA" sz="1600" b="1" dirty="0">
                <a:latin typeface="Times New Roman" pitchFamily="18" charset="0"/>
                <a:cs typeface="Times New Roman" pitchFamily="18" charset="0"/>
              </a:rPr>
              <a:t> І.В., 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uk-UA" sz="1600" b="1" dirty="0">
                <a:latin typeface="Times New Roman" pitchFamily="18" charset="0"/>
                <a:cs typeface="Times New Roman" pitchFamily="18" charset="0"/>
              </a:rPr>
              <a:t>           Подолян А.О</a:t>
            </a:r>
            <a:r>
              <a:rPr lang="uk-UA" sz="1400" b="1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defRPr/>
            </a:pP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           Цареградська Т.Л.</a:t>
            </a:r>
          </a:p>
          <a:p>
            <a:pPr>
              <a:defRPr/>
            </a:pP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ru-RU" sz="1600" b="1" dirty="0" err="1">
                <a:latin typeface="Times New Roman" pitchFamily="18" charset="0"/>
                <a:cs typeface="Times New Roman" pitchFamily="18" charset="0"/>
              </a:rPr>
              <a:t>асистент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uk-UA" sz="1600" b="1" dirty="0">
                <a:latin typeface="Times New Roman" pitchFamily="18" charset="0"/>
                <a:cs typeface="Times New Roman" pitchFamily="18" charset="0"/>
              </a:rPr>
              <a:t>           Ліщук П.О.</a:t>
            </a:r>
          </a:p>
          <a:p>
            <a:pPr>
              <a:defRPr/>
            </a:pPr>
            <a:r>
              <a:rPr lang="ru-RU" sz="1400" b="1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CFBA978-BDF3-F406-F5DF-5B5D88DBB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64" y="909400"/>
            <a:ext cx="7428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uk-UA" altLang="uk-UA" b="1" dirty="0">
                <a:solidFill>
                  <a:srgbClr val="2A2101"/>
                </a:solidFill>
                <a:latin typeface="Times New Roman CYR" panose="02020603050405020304" pitchFamily="18" charset="0"/>
                <a:cs typeface="Times New Roman" panose="02020603050405020304" pitchFamily="18" charset="0"/>
              </a:rPr>
              <a:t>Штат викладачів  кафедри загальної фізики </a:t>
            </a:r>
            <a:r>
              <a:rPr lang="uk-UA" altLang="uk-UA" sz="1600" b="1" dirty="0">
                <a:solidFill>
                  <a:srgbClr val="2A2101"/>
                </a:solidFill>
                <a:latin typeface="Times New Roman CYR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altLang="uk-UA" sz="1400" i="1" dirty="0">
                <a:latin typeface="Times New Roman CYR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altLang="uk-UA" dirty="0"/>
          </a:p>
        </p:txBody>
      </p:sp>
    </p:spTree>
    <p:extLst>
      <p:ext uri="{BB962C8B-B14F-4D97-AF65-F5344CB8AC3E}">
        <p14:creationId xmlns:p14="http://schemas.microsoft.com/office/powerpoint/2010/main" val="3223851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CC8F88-A58B-6719-38CC-CFC93E5E86D1}"/>
              </a:ext>
            </a:extLst>
          </p:cNvPr>
          <p:cNvSpPr txBox="1"/>
          <p:nvPr/>
        </p:nvSpPr>
        <p:spPr>
          <a:xfrm>
            <a:off x="1979712" y="228525"/>
            <a:ext cx="5526360" cy="51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40000"/>
              </a:lnSpc>
              <a:spcAft>
                <a:spcPts val="1000"/>
              </a:spcAft>
            </a:pPr>
            <a:r>
              <a:rPr lang="uk-UA" sz="2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Організаційна та громадська робота</a:t>
            </a:r>
            <a:endParaRPr lang="uk-UA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35E21-6FCB-BA54-697B-C274D3EEC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5934" y="13437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uk-UA" dirty="0"/>
              <a:t>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994F6-EBB2-5E7C-0286-AF848E2EF060}"/>
              </a:ext>
            </a:extLst>
          </p:cNvPr>
          <p:cNvSpPr txBox="1"/>
          <p:nvPr/>
        </p:nvSpPr>
        <p:spPr>
          <a:xfrm>
            <a:off x="284691" y="877089"/>
            <a:ext cx="8631816" cy="2158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uk-UA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 звітний період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uk-UA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член факультетської профорієнтаційної комісії, відповідальним за  проведення олімпіад фізичного факультету та КНУ для школярів;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uk-UA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член Вченої ради фізичного факультету;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uk-UA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заступник  голови спеціалізованої ради по захисту докторських дисертацій Д 26.001.23 при Київському національному університеті імені Тараса Шевченка.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DB2CB-BCCD-2ADB-221F-937EA565B49C}"/>
              </a:ext>
            </a:extLst>
          </p:cNvPr>
          <p:cNvSpPr txBox="1"/>
          <p:nvPr/>
        </p:nvSpPr>
        <p:spPr>
          <a:xfrm>
            <a:off x="605796" y="5517232"/>
            <a:ext cx="826665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Нагороджений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Грамотами Київського національного університету імені Тараса Шевченка за успіхи у навчальній, науковій і виховній роботі (2021, 2023)</a:t>
            </a:r>
            <a:endParaRPr lang="uk-UA" sz="1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22FF30-8856-0128-1DDB-5420D8F630BC}"/>
              </a:ext>
            </a:extLst>
          </p:cNvPr>
          <p:cNvSpPr txBox="1"/>
          <p:nvPr/>
        </p:nvSpPr>
        <p:spPr>
          <a:xfrm>
            <a:off x="620644" y="3170014"/>
            <a:ext cx="8186084" cy="994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О</a:t>
            </a:r>
            <a:r>
              <a:rPr lang="uk-UA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фіційний опонент </a:t>
            </a:r>
            <a:r>
              <a:rPr lang="uk-UA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 захистам 2 дисертаційних робіт на здобуття вченого ступеню доктора філософії та кандидата фіз.-мат наук (Інститут металофізики ім. </a:t>
            </a:r>
            <a:r>
              <a:rPr lang="uk-UA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ГюВ</a:t>
            </a:r>
            <a:r>
              <a:rPr lang="uk-UA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Курдюмова НАН України).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8A1012-A817-81E7-5D97-0960D79B6C51}"/>
              </a:ext>
            </a:extLst>
          </p:cNvPr>
          <p:cNvSpPr txBox="1"/>
          <p:nvPr/>
        </p:nvSpPr>
        <p:spPr>
          <a:xfrm>
            <a:off x="605796" y="4418484"/>
            <a:ext cx="8079842" cy="698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Підвищення кваліфікації 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стажування в Інституті металофізики ім. В.Г. Курдюмова НАН України (сертифікат №61-557 від 17.12.2020р.). </a:t>
            </a:r>
            <a:endParaRPr lang="uk-UA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13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>
            <a:extLst>
              <a:ext uri="{FF2B5EF4-FFF2-40B4-BE49-F238E27FC236}">
                <a16:creationId xmlns:a16="http://schemas.microsoft.com/office/drawing/2014/main" id="{FF655536-7ED1-5840-3ACD-E725E32C4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6338" y="50800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uk-UA" dirty="0"/>
              <a:t>3</a:t>
            </a:r>
            <a:endParaRPr lang="ru-RU" altLang="uk-UA" dirty="0"/>
          </a:p>
        </p:txBody>
      </p:sp>
      <p:sp>
        <p:nvSpPr>
          <p:cNvPr id="4099" name="Прямоугольник 3">
            <a:extLst>
              <a:ext uri="{FF2B5EF4-FFF2-40B4-BE49-F238E27FC236}">
                <a16:creationId xmlns:a16="http://schemas.microsoft.com/office/drawing/2014/main" id="{851D31B6-630C-4218-20C0-7715EC141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428" y="12114"/>
            <a:ext cx="67323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Навчальна та навчально-методична робота</a:t>
            </a:r>
            <a:endParaRPr lang="ru-RU" altLang="uk-UA" sz="2400" dirty="0"/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3CE59CD4-6FF7-C67D-B526-0B6C59D69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661" y="460283"/>
            <a:ext cx="742882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uk-UA" altLang="uk-UA" b="1" dirty="0">
                <a:solidFill>
                  <a:srgbClr val="2A2101"/>
                </a:solidFill>
                <a:latin typeface="Times New Roman CYR" panose="02020603050405020304" pitchFamily="18" charset="0"/>
                <a:cs typeface="Times New Roman" panose="02020603050405020304" pitchFamily="18" charset="0"/>
              </a:rPr>
              <a:t>Навчальне навантаження  викладачів  кафедри загальної фізики </a:t>
            </a:r>
            <a:r>
              <a:rPr lang="uk-UA" altLang="uk-UA" sz="1600" b="1" dirty="0">
                <a:solidFill>
                  <a:srgbClr val="2A2101"/>
                </a:solidFill>
                <a:latin typeface="Times New Roman CYR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altLang="uk-UA" sz="1400" i="1" dirty="0">
                <a:latin typeface="Times New Roman CYR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altLang="uk-UA" dirty="0"/>
          </a:p>
        </p:txBody>
      </p:sp>
      <p:sp>
        <p:nvSpPr>
          <p:cNvPr id="4181" name="Rectangle 5">
            <a:extLst>
              <a:ext uri="{FF2B5EF4-FFF2-40B4-BE49-F238E27FC236}">
                <a16:creationId xmlns:a16="http://schemas.microsoft.com/office/drawing/2014/main" id="{76A9B5D1-E6CC-9600-F387-685F703AC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956" y="5370568"/>
            <a:ext cx="568630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uk-UA" alt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Природничі факультети 2019-2024  – </a:t>
            </a:r>
            <a:r>
              <a:rPr lang="uk-UA" alt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7242</a:t>
            </a:r>
            <a:r>
              <a:rPr lang="uk-UA" alt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год.:</a:t>
            </a:r>
          </a:p>
          <a:p>
            <a:pPr algn="r"/>
            <a:r>
              <a:rPr lang="uk-UA" alt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хімічний факультет – </a:t>
            </a:r>
            <a:r>
              <a:rPr lang="uk-UA" alt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4686</a:t>
            </a:r>
            <a:r>
              <a:rPr lang="uk-UA" alt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год., </a:t>
            </a:r>
          </a:p>
          <a:p>
            <a:pPr algn="r"/>
            <a:r>
              <a:rPr lang="uk-UA" alt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інформаційних технологій – </a:t>
            </a:r>
            <a:r>
              <a:rPr lang="uk-UA" alt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1907 </a:t>
            </a:r>
            <a:r>
              <a:rPr lang="uk-UA" alt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год.</a:t>
            </a:r>
          </a:p>
          <a:p>
            <a:pPr algn="r"/>
            <a:r>
              <a:rPr lang="uk-UA" alt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підготовче відділення – </a:t>
            </a:r>
            <a:r>
              <a:rPr lang="uk-UA" alt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224</a:t>
            </a:r>
            <a:r>
              <a:rPr lang="uk-UA" alt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год</a:t>
            </a:r>
            <a:r>
              <a:rPr lang="uk-UA" altLang="uk-UA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976F9-C2A3-2A2B-D6A8-8D109E788E61}"/>
              </a:ext>
            </a:extLst>
          </p:cNvPr>
          <p:cNvSpPr txBox="1"/>
          <p:nvPr/>
        </p:nvSpPr>
        <p:spPr>
          <a:xfrm>
            <a:off x="484504" y="1556791"/>
            <a:ext cx="1494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Навчальний</a:t>
            </a:r>
          </a:p>
          <a:p>
            <a:pPr algn="ctr"/>
            <a:r>
              <a:rPr lang="uk-UA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рік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6FAEA-8C67-E7B1-A1B3-7B4B3CEC7F21}"/>
              </a:ext>
            </a:extLst>
          </p:cNvPr>
          <p:cNvSpPr txBox="1"/>
          <p:nvPr/>
        </p:nvSpPr>
        <p:spPr>
          <a:xfrm>
            <a:off x="1978504" y="1418292"/>
            <a:ext cx="1226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Загальна </a:t>
            </a:r>
          </a:p>
          <a:p>
            <a:pPr algn="ctr"/>
            <a:r>
              <a:rPr lang="uk-UA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 </a:t>
            </a:r>
          </a:p>
          <a:p>
            <a:pPr algn="ctr"/>
            <a:r>
              <a:rPr lang="uk-UA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годин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04BD8-E200-013D-B846-C6B580410108}"/>
              </a:ext>
            </a:extLst>
          </p:cNvPr>
          <p:cNvSpPr txBox="1"/>
          <p:nvPr/>
        </p:nvSpPr>
        <p:spPr>
          <a:xfrm>
            <a:off x="3221491" y="1442375"/>
            <a:ext cx="1497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Природничі </a:t>
            </a:r>
          </a:p>
          <a:p>
            <a:pPr algn="ctr"/>
            <a:r>
              <a:rPr lang="uk-UA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факультети </a:t>
            </a:r>
          </a:p>
          <a:p>
            <a:pPr algn="ctr"/>
            <a:endParaRPr lang="uk-UA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47752-081D-9FCA-1448-CC8FE7CAC192}"/>
              </a:ext>
            </a:extLst>
          </p:cNvPr>
          <p:cNvSpPr txBox="1"/>
          <p:nvPr/>
        </p:nvSpPr>
        <p:spPr>
          <a:xfrm>
            <a:off x="4884421" y="936936"/>
            <a:ext cx="3687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Середнє навантаження на</a:t>
            </a:r>
          </a:p>
          <a:p>
            <a:pPr algn="ctr"/>
            <a:r>
              <a:rPr lang="uk-UA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викладача, год.     </a:t>
            </a:r>
          </a:p>
          <a:p>
            <a:pPr algn="ctr"/>
            <a:endParaRPr lang="uk-UA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B381D4-BDBB-40A9-B652-70FD1CC6261A}"/>
              </a:ext>
            </a:extLst>
          </p:cNvPr>
          <p:cNvSpPr txBox="1"/>
          <p:nvPr/>
        </p:nvSpPr>
        <p:spPr>
          <a:xfrm>
            <a:off x="4625975" y="1834334"/>
            <a:ext cx="1497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загальне</a:t>
            </a:r>
          </a:p>
          <a:p>
            <a:pPr algn="ctr"/>
            <a:endParaRPr lang="uk-UA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26D61-D80C-EB1E-CCF5-8757A37E0F15}"/>
              </a:ext>
            </a:extLst>
          </p:cNvPr>
          <p:cNvSpPr txBox="1"/>
          <p:nvPr/>
        </p:nvSpPr>
        <p:spPr>
          <a:xfrm>
            <a:off x="5979709" y="1817734"/>
            <a:ext cx="14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аудиторне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A16A8D-C217-CF59-5D2A-F3858C9EC145}"/>
              </a:ext>
            </a:extLst>
          </p:cNvPr>
          <p:cNvSpPr txBox="1"/>
          <p:nvPr/>
        </p:nvSpPr>
        <p:spPr>
          <a:xfrm>
            <a:off x="7327847" y="1829362"/>
            <a:ext cx="14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лекційне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281946-BCBF-8FC5-3529-F819FAFEA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24" y="969031"/>
            <a:ext cx="8876113" cy="43321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>
            <a:extLst>
              <a:ext uri="{FF2B5EF4-FFF2-40B4-BE49-F238E27FC236}">
                <a16:creationId xmlns:a16="http://schemas.microsoft.com/office/drawing/2014/main" id="{9B456137-9F9E-1430-12EB-623A24D4A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6338" y="44624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uk-UA" dirty="0"/>
              <a:t>4</a:t>
            </a:r>
            <a:endParaRPr lang="ru-RU" altLang="uk-UA" dirty="0"/>
          </a:p>
        </p:txBody>
      </p:sp>
      <p:sp>
        <p:nvSpPr>
          <p:cNvPr id="5123" name="Прямоугольник 2">
            <a:extLst>
              <a:ext uri="{FF2B5EF4-FFF2-40B4-BE49-F238E27FC236}">
                <a16:creationId xmlns:a16="http://schemas.microsoft.com/office/drawing/2014/main" id="{475405B2-784E-B6C8-631E-5889776D5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453" y="190367"/>
            <a:ext cx="65883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Навчальна та навчально-методична робота</a:t>
            </a:r>
            <a:endParaRPr lang="ru-RU" altLang="uk-UA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20B07C-7911-81D9-5232-8860C596B5A0}"/>
              </a:ext>
            </a:extLst>
          </p:cNvPr>
          <p:cNvSpPr txBox="1"/>
          <p:nvPr/>
        </p:nvSpPr>
        <p:spPr>
          <a:xfrm>
            <a:off x="197767" y="1418058"/>
            <a:ext cx="8748464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Освітній ступінь бакалавр</a:t>
            </a:r>
            <a:r>
              <a:rPr lang="uk-UA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uk-UA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ОПП «Фізика», спеціальність 104 «Фізика та астрономія»,  спеціалізовані вибіркові блоки дисциплін «Фізика наносистем» (до 2023-24 </a:t>
            </a:r>
            <a:r>
              <a:rPr lang="uk-UA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н.р</a:t>
            </a:r>
            <a:r>
              <a:rPr lang="uk-UA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«Фізика наноструктур в металах та кераміках»), «Фізичне матеріалознавство».</a:t>
            </a:r>
          </a:p>
          <a:p>
            <a:pPr algn="just"/>
            <a:endParaRPr lang="uk-UA" sz="20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uk-UA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Освітній ступінь магістр.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</a:rPr>
              <a:t>ОНП «Фізика наносистем», </a:t>
            </a:r>
            <a:r>
              <a:rPr lang="uk-UA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104 «Фізика та астрономія».</a:t>
            </a:r>
          </a:p>
          <a:p>
            <a:pPr algn="just"/>
            <a:r>
              <a:rPr lang="uk-UA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algn="just"/>
            <a:r>
              <a:rPr lang="uk-UA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Акредитація ОНП.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2022 рік, А – 2, В – 7. </a:t>
            </a:r>
          </a:p>
          <a:p>
            <a:pPr algn="just"/>
            <a:r>
              <a:rPr lang="uk-UA" dirty="0">
                <a:latin typeface="Times New Roman" panose="02020603050405020304" pitchFamily="18" charset="0"/>
              </a:rPr>
              <a:t>Підготовка фахівців здійснюється разом з колективом викладачів кафедри фізики металів.</a:t>
            </a:r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FBDB7D-97EC-2B66-0943-D60F47FC2AE3}"/>
              </a:ext>
            </a:extLst>
          </p:cNvPr>
          <p:cNvSpPr txBox="1"/>
          <p:nvPr/>
        </p:nvSpPr>
        <p:spPr>
          <a:xfrm>
            <a:off x="3184535" y="743838"/>
            <a:ext cx="27749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b="1" dirty="0">
                <a:latin typeface="Times New Roman CYR" panose="02020603050405020304" pitchFamily="18" charset="0"/>
                <a:cs typeface="Times New Roman CYR" panose="02020603050405020304" pitchFamily="18" charset="0"/>
              </a:rPr>
              <a:t>Підготовка фахівців</a:t>
            </a:r>
          </a:p>
          <a:p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E35011-7849-07AD-2322-FE7DE8915AD0}"/>
              </a:ext>
            </a:extLst>
          </p:cNvPr>
          <p:cNvSpPr txBox="1"/>
          <p:nvPr/>
        </p:nvSpPr>
        <p:spPr>
          <a:xfrm>
            <a:off x="3493722" y="3946461"/>
            <a:ext cx="21565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b="1" dirty="0">
                <a:latin typeface="Times New Roman CYR" panose="02020603050405020304" pitchFamily="18" charset="0"/>
                <a:cs typeface="Times New Roman CYR" panose="02020603050405020304" pitchFamily="18" charset="0"/>
              </a:rPr>
              <a:t>Нові спецкурси</a:t>
            </a:r>
          </a:p>
          <a:p>
            <a:endParaRPr lang="uk-U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F0EBE5-A8E7-AA6E-7702-EC1D8896CEB7}"/>
              </a:ext>
            </a:extLst>
          </p:cNvPr>
          <p:cNvSpPr txBox="1"/>
          <p:nvPr/>
        </p:nvSpPr>
        <p:spPr>
          <a:xfrm>
            <a:off x="312884" y="4581128"/>
            <a:ext cx="81282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10 нових спецкурсів: </a:t>
            </a:r>
            <a:r>
              <a:rPr lang="uk-UA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Ліщук П.О. – 2, Оліх О.Я. – 1, Коротченков О.О. - 2, спільний курс Подолян А.О.-Оліх О.О. – 1, Овсієнко І.В. – 3,  Цареградська Т.Л. – 1</a:t>
            </a:r>
            <a:endParaRPr lang="uk-U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B21FF9-68C8-9831-08EE-64E44446C562}"/>
              </a:ext>
            </a:extLst>
          </p:cNvPr>
          <p:cNvSpPr txBox="1"/>
          <p:nvPr/>
        </p:nvSpPr>
        <p:spPr>
          <a:xfrm>
            <a:off x="2749978" y="5335728"/>
            <a:ext cx="4289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b="1" dirty="0">
                <a:latin typeface="Times New Roman CYR" panose="02020603050405020304" pitchFamily="18" charset="0"/>
                <a:cs typeface="Times New Roman CYR" panose="02020603050405020304" pitchFamily="18" charset="0"/>
              </a:rPr>
              <a:t>Навчально-методичні видання</a:t>
            </a:r>
          </a:p>
          <a:p>
            <a:endParaRPr lang="uk-U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9EA90C-0666-4E31-41F0-90E323DCF144}"/>
              </a:ext>
            </a:extLst>
          </p:cNvPr>
          <p:cNvSpPr txBox="1"/>
          <p:nvPr/>
        </p:nvSpPr>
        <p:spPr>
          <a:xfrm>
            <a:off x="312884" y="5829446"/>
            <a:ext cx="4581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</a:rPr>
              <a:t>Надруковано </a:t>
            </a:r>
            <a:r>
              <a:rPr lang="uk-UA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7 </a:t>
            </a:r>
            <a:r>
              <a:rPr lang="uk-UA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навчальних посібників</a:t>
            </a:r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2">
            <a:extLst>
              <a:ext uri="{FF2B5EF4-FFF2-40B4-BE49-F238E27FC236}">
                <a16:creationId xmlns:a16="http://schemas.microsoft.com/office/drawing/2014/main" id="{336D88D3-7CA5-91F7-B9CF-7F0F2A9E7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571" y="116825"/>
            <a:ext cx="65883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Навчальна та навчально-методична робота</a:t>
            </a:r>
            <a:endParaRPr lang="ru-RU" altLang="uk-UA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F2D8A3-08DB-CE9B-BAB0-B6EC545A9482}"/>
              </a:ext>
            </a:extLst>
          </p:cNvPr>
          <p:cNvSpPr txBox="1"/>
          <p:nvPr/>
        </p:nvSpPr>
        <p:spPr>
          <a:xfrm>
            <a:off x="2352000" y="639345"/>
            <a:ext cx="443999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b="1" dirty="0">
                <a:latin typeface="Times New Roman CYR" panose="02020603050405020304" pitchFamily="18" charset="0"/>
                <a:cs typeface="Times New Roman CYR" panose="02020603050405020304" pitchFamily="18" charset="0"/>
              </a:rPr>
              <a:t>Спеціальні лабораторні практикуми</a:t>
            </a:r>
          </a:p>
          <a:p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A050D-6420-8932-50D8-542EB225A50B}"/>
              </a:ext>
            </a:extLst>
          </p:cNvPr>
          <p:cNvSpPr txBox="1"/>
          <p:nvPr/>
        </p:nvSpPr>
        <p:spPr>
          <a:xfrm>
            <a:off x="490579" y="1201628"/>
            <a:ext cx="84739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 CYR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              11 лабораторних практикумів, 62 лабораторних роботи</a:t>
            </a:r>
          </a:p>
          <a:p>
            <a:pPr algn="just"/>
            <a:endParaRPr lang="uk-UA" dirty="0">
              <a:solidFill>
                <a:srgbClr val="000000"/>
              </a:solidFill>
              <a:highlight>
                <a:srgbClr val="FFFFFF"/>
              </a:highlight>
              <a:latin typeface="Times New Roman CYR" panose="02020603050405020304" pitchFamily="18" charset="0"/>
              <a:ea typeface="Calibri" panose="020F0502020204030204" pitchFamily="34" charset="0"/>
              <a:cs typeface="Times New Roman CYR" panose="02020603050405020304" pitchFamily="18" charset="0"/>
            </a:endParaRPr>
          </a:p>
          <a:p>
            <a:pPr algn="just"/>
            <a:r>
              <a:rPr lang="uk-UA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 CYR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Експериментальні методи дослідження наносистем (ОНП «Фізика наносистем», 1 курс, проф. Боровий М.О) – </a:t>
            </a:r>
            <a:r>
              <a:rPr lang="uk-UA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 CYR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5 робіт</a:t>
            </a:r>
            <a:endParaRPr lang="uk-UA" b="1" dirty="0">
              <a:latin typeface="Times New Roman CYR" panose="02020603050405020304" pitchFamily="18" charset="0"/>
              <a:cs typeface="Times New Roman CYR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40812-98CD-4672-425F-EB49B0F4E9EA}"/>
              </a:ext>
            </a:extLst>
          </p:cNvPr>
          <p:cNvSpPr txBox="1"/>
          <p:nvPr/>
        </p:nvSpPr>
        <p:spPr>
          <a:xfrm>
            <a:off x="472787" y="2461876"/>
            <a:ext cx="8329892" cy="703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uk-UA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Фізичні властивості наносистем (ОНП «Фізика наносистем», 1 курс, проф. Коротченков О.О.) – </a:t>
            </a:r>
            <a:r>
              <a:rPr lang="uk-UA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5</a:t>
            </a:r>
            <a:r>
              <a:rPr lang="uk-UA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uk-UA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4A6A57-919F-80D1-292A-72EA7B7E977A}"/>
              </a:ext>
            </a:extLst>
          </p:cNvPr>
          <p:cNvSpPr txBox="1"/>
          <p:nvPr/>
        </p:nvSpPr>
        <p:spPr>
          <a:xfrm>
            <a:off x="475235" y="3226642"/>
            <a:ext cx="8329892" cy="3150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Процеси фазоутворення в аморфних та нанокристалічних системах</a:t>
            </a:r>
            <a:br>
              <a:rPr lang="uk-UA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uk-UA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(ОНП «Фізика наносистем», 1 курс, доц. Цареградська Т.Л.) – </a:t>
            </a:r>
            <a:r>
              <a:rPr lang="uk-UA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uk-UA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Фізичні властивості наносистем (ОНП «Фізика наносистем», 1 курс, </a:t>
            </a:r>
            <a:r>
              <a:rPr lang="uk-UA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доц. Цареградська Т.Л.)</a:t>
            </a:r>
            <a:r>
              <a:rPr lang="uk-UA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uk-UA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5</a:t>
            </a:r>
            <a:r>
              <a:rPr lang="uk-UA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uk-UA" sz="1800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розрахункові</a:t>
            </a:r>
            <a:r>
              <a:rPr lang="uk-UA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);</a:t>
            </a:r>
            <a:endParaRPr lang="uk-UA" b="0" dirty="0"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Фізика нанорозмірних вуглецевих систем (ОНП «Фізика наносистем», 2 курс,  вибірковий блок, доц. Овсієнко І.В.) – </a:t>
            </a:r>
            <a:r>
              <a:rPr lang="uk-UA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6</a:t>
            </a:r>
            <a:r>
              <a:rPr lang="uk-UA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uk-UA" dirty="0"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Фізика вуглецевих нанокомпозитів (ОНП «Фізика наносистем», 2 курс, вибірковий блок,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доц. Овсієнко І.В</a:t>
            </a:r>
            <a:r>
              <a:rPr lang="uk-UA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) – </a:t>
            </a:r>
            <a:r>
              <a:rPr lang="uk-UA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6</a:t>
            </a:r>
            <a:r>
              <a:rPr lang="uk-UA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uk-UA" b="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1800" b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uk-UA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0E89C177-A5C3-E447-71B6-C2F334E1A537}"/>
              </a:ext>
            </a:extLst>
          </p:cNvPr>
          <p:cNvSpPr/>
          <p:nvPr/>
        </p:nvSpPr>
        <p:spPr>
          <a:xfrm flipH="1">
            <a:off x="336935" y="2628356"/>
            <a:ext cx="95047" cy="89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89347878-BD75-293D-DA77-20EFF34613B5}"/>
              </a:ext>
            </a:extLst>
          </p:cNvPr>
          <p:cNvSpPr/>
          <p:nvPr/>
        </p:nvSpPr>
        <p:spPr>
          <a:xfrm flipH="1">
            <a:off x="336935" y="1906284"/>
            <a:ext cx="95047" cy="89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9227E82C-C289-CD23-1C3E-94252B5786A5}"/>
              </a:ext>
            </a:extLst>
          </p:cNvPr>
          <p:cNvSpPr/>
          <p:nvPr/>
        </p:nvSpPr>
        <p:spPr>
          <a:xfrm flipH="1">
            <a:off x="336936" y="3387016"/>
            <a:ext cx="95047" cy="89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58644206-D4AE-33B7-120F-B27E5264022E}"/>
              </a:ext>
            </a:extLst>
          </p:cNvPr>
          <p:cNvSpPr/>
          <p:nvPr/>
        </p:nvSpPr>
        <p:spPr>
          <a:xfrm flipH="1">
            <a:off x="336937" y="4072500"/>
            <a:ext cx="95047" cy="89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8601B488-CA26-33F7-1915-A9EDBECCEA63}"/>
              </a:ext>
            </a:extLst>
          </p:cNvPr>
          <p:cNvSpPr/>
          <p:nvPr/>
        </p:nvSpPr>
        <p:spPr>
          <a:xfrm flipH="1">
            <a:off x="336938" y="4767796"/>
            <a:ext cx="95047" cy="89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BEB3C98A-F500-5FF9-72AA-A2E7510042DD}"/>
              </a:ext>
            </a:extLst>
          </p:cNvPr>
          <p:cNvSpPr/>
          <p:nvPr/>
        </p:nvSpPr>
        <p:spPr>
          <a:xfrm flipH="1">
            <a:off x="340336" y="5451178"/>
            <a:ext cx="95047" cy="89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38D4CCED-A312-6CA4-2B24-147CDF8E3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6338" y="50800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uk-UA" dirty="0"/>
              <a:t>5</a:t>
            </a:r>
            <a:endParaRPr lang="ru-RU" altLang="uk-UA" dirty="0"/>
          </a:p>
        </p:txBody>
      </p:sp>
    </p:spTree>
    <p:extLst>
      <p:ext uri="{BB962C8B-B14F-4D97-AF65-F5344CB8AC3E}">
        <p14:creationId xmlns:p14="http://schemas.microsoft.com/office/powerpoint/2010/main" val="2245439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0C812078-4DDA-1F85-0776-D8255104DF14}"/>
              </a:ext>
            </a:extLst>
          </p:cNvPr>
          <p:cNvSpPr/>
          <p:nvPr/>
        </p:nvSpPr>
        <p:spPr>
          <a:xfrm flipH="1">
            <a:off x="249659" y="4581128"/>
            <a:ext cx="95047" cy="89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3F1CDA6-B68C-90FE-F4E4-F9015001E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711" y="233545"/>
            <a:ext cx="65883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Навчальна та навчально-методична робота</a:t>
            </a:r>
            <a:endParaRPr lang="ru-RU" altLang="uk-UA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6DF1FA-4065-AC9F-D884-DFB0CE18A487}"/>
              </a:ext>
            </a:extLst>
          </p:cNvPr>
          <p:cNvSpPr txBox="1"/>
          <p:nvPr/>
        </p:nvSpPr>
        <p:spPr>
          <a:xfrm>
            <a:off x="2352000" y="960260"/>
            <a:ext cx="443999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b="1" dirty="0">
                <a:latin typeface="Times New Roman CYR" panose="02020603050405020304" pitchFamily="18" charset="0"/>
                <a:cs typeface="Times New Roman CYR" panose="02020603050405020304" pitchFamily="18" charset="0"/>
              </a:rPr>
              <a:t>Спеціальні лабораторні практикуми</a:t>
            </a:r>
          </a:p>
          <a:p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53EEDB-7A2D-B915-7ADB-BDFC267E9474}"/>
              </a:ext>
            </a:extLst>
          </p:cNvPr>
          <p:cNvSpPr txBox="1"/>
          <p:nvPr/>
        </p:nvSpPr>
        <p:spPr>
          <a:xfrm>
            <a:off x="395536" y="1705803"/>
            <a:ext cx="8572674" cy="3446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Теорія розсіювання рентгенівських променів та експериментальні методи рентгенівського аналізу (4 курс, СВБ «Фізика наносистем», проф. Боровий М.О.) – </a:t>
            </a:r>
            <a:r>
              <a:rPr lang="uk-UA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7</a:t>
            </a:r>
            <a:r>
              <a:rPr lang="uk-UA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Фізика низькорозмірних вуглецевих систем, фулеренів та нанотрубок (4 курс, СВБ «Фізика наносистем»,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доц. Овсієнко І.В</a:t>
            </a:r>
            <a:r>
              <a:rPr lang="uk-UA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) – </a:t>
            </a:r>
            <a:r>
              <a:rPr lang="uk-UA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4</a:t>
            </a:r>
            <a:r>
              <a:rPr lang="uk-UA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uk-UA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Методи експериментальних досліджень напівпровідникових матеріалів </a:t>
            </a:r>
            <a:r>
              <a:rPr lang="uk-UA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(4 курс, СВБ «Фізика наносистем», </a:t>
            </a:r>
            <a:r>
              <a:rPr lang="uk-UA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доц. Подолян А.О.) – </a:t>
            </a:r>
            <a:r>
              <a:rPr lang="uk-UA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8</a:t>
            </a:r>
            <a:r>
              <a:rPr lang="uk-UA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uk-UA" dirty="0"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Основи фотоакустики та експериментальні методи фотоакустики (</a:t>
            </a:r>
            <a:r>
              <a:rPr lang="uk-UA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4 курс, СВБ «Фізика наносистем»</a:t>
            </a:r>
            <a:r>
              <a:rPr lang="uk-UA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, доц. Козаченко В.В.) – </a:t>
            </a:r>
            <a:r>
              <a:rPr lang="uk-UA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5;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Коливальні процеси в наноструктурованих матеріалах (</a:t>
            </a:r>
            <a:r>
              <a:rPr lang="uk-UA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4 курс, СВБ «Фізика наносистем»</a:t>
            </a:r>
            <a:r>
              <a:rPr lang="uk-UA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, ас. Ліщук П.О.) – </a:t>
            </a:r>
            <a:r>
              <a:rPr lang="uk-UA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7.</a:t>
            </a:r>
            <a:endParaRPr lang="uk-UA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9DB63F49-7EFD-BC06-EA8D-312BADE8DAB9}"/>
              </a:ext>
            </a:extLst>
          </p:cNvPr>
          <p:cNvSpPr/>
          <p:nvPr/>
        </p:nvSpPr>
        <p:spPr>
          <a:xfrm flipH="1">
            <a:off x="249659" y="3933056"/>
            <a:ext cx="95047" cy="89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735CAF9D-446A-0997-A4CC-0CE3FB1C3B28}"/>
              </a:ext>
            </a:extLst>
          </p:cNvPr>
          <p:cNvSpPr/>
          <p:nvPr/>
        </p:nvSpPr>
        <p:spPr>
          <a:xfrm flipH="1">
            <a:off x="249658" y="3212976"/>
            <a:ext cx="95047" cy="89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AAD79528-C938-EE88-0F36-09023B71A298}"/>
              </a:ext>
            </a:extLst>
          </p:cNvPr>
          <p:cNvSpPr/>
          <p:nvPr/>
        </p:nvSpPr>
        <p:spPr>
          <a:xfrm flipH="1">
            <a:off x="249576" y="2560285"/>
            <a:ext cx="95047" cy="89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7056702-2A5E-2348-9921-86CE3BC79BA8}"/>
              </a:ext>
            </a:extLst>
          </p:cNvPr>
          <p:cNvSpPr/>
          <p:nvPr/>
        </p:nvSpPr>
        <p:spPr>
          <a:xfrm flipH="1">
            <a:off x="249576" y="1852003"/>
            <a:ext cx="95047" cy="89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4F5DA515-37B7-9BA3-F358-B9780A8C3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6338" y="50800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uk-UA" dirty="0"/>
              <a:t>6</a:t>
            </a:r>
            <a:endParaRPr lang="ru-RU" altLang="uk-UA" dirty="0"/>
          </a:p>
        </p:txBody>
      </p:sp>
    </p:spTree>
    <p:extLst>
      <p:ext uri="{BB962C8B-B14F-4D97-AF65-F5344CB8AC3E}">
        <p14:creationId xmlns:p14="http://schemas.microsoft.com/office/powerpoint/2010/main" val="2189176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280268-0323-89D2-4E6D-1693CD552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6338" y="50800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uk-UA" dirty="0"/>
              <a:t>7</a:t>
            </a:r>
            <a:endParaRPr lang="ru-RU" altLang="uk-UA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83F4B2C-EC05-7CBB-E69E-1ADC1E272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750" y="82848"/>
            <a:ext cx="65883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Навчальна та навчально-методична робота</a:t>
            </a:r>
            <a:endParaRPr lang="ru-RU" altLang="uk-UA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FC4DC-04BC-3C4E-43CF-5B344F2A1826}"/>
              </a:ext>
            </a:extLst>
          </p:cNvPr>
          <p:cNvSpPr txBox="1"/>
          <p:nvPr/>
        </p:nvSpPr>
        <p:spPr>
          <a:xfrm>
            <a:off x="2295386" y="667219"/>
            <a:ext cx="45769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Працевлаштування випускників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04CA2-8C42-42B3-0BC6-4B6CF72DE3EC}"/>
              </a:ext>
            </a:extLst>
          </p:cNvPr>
          <p:cNvSpPr txBox="1"/>
          <p:nvPr/>
        </p:nvSpPr>
        <p:spPr>
          <a:xfrm>
            <a:off x="371402" y="1240989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Всього за період 2019 – 2023 р. за ОПП та ОНП «Фізика наносистем» підготовлено </a:t>
            </a:r>
            <a:r>
              <a:rPr lang="uk-UA" b="1" dirty="0">
                <a:latin typeface="Times New Roman" panose="02020603050405020304" pitchFamily="18" charset="0"/>
                <a:ea typeface="Calibri" panose="020F0502020204030204" pitchFamily="34" charset="0"/>
              </a:rPr>
              <a:t>54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бакалавра та </a:t>
            </a:r>
            <a:r>
              <a:rPr lang="uk-UA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47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магістрів, прогноз на 2024 р.: </a:t>
            </a:r>
            <a:r>
              <a:rPr lang="uk-UA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8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бакалаврів та </a:t>
            </a:r>
            <a:r>
              <a:rPr lang="uk-UA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6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магістрів. </a:t>
            </a:r>
            <a:endParaRPr lang="uk-UA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6DA68F5-081B-C660-108F-C86EE2036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662" y="2060980"/>
            <a:ext cx="6392497" cy="387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6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77E180-0F4F-ABA5-08B8-98719F764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6338" y="50800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uk-UA" dirty="0"/>
              <a:t>8</a:t>
            </a:r>
            <a:endParaRPr lang="ru-RU" altLang="uk-UA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75C7809-1FF3-A88F-7B1C-69050652E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838" y="272149"/>
            <a:ext cx="65883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Навчальна та навчально-методична робота</a:t>
            </a:r>
            <a:endParaRPr lang="ru-RU" altLang="uk-UA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D22F3E-A84F-EC4C-AADF-5853F1C36681}"/>
              </a:ext>
            </a:extLst>
          </p:cNvPr>
          <p:cNvSpPr txBox="1"/>
          <p:nvPr/>
        </p:nvSpPr>
        <p:spPr>
          <a:xfrm>
            <a:off x="2361612" y="781083"/>
            <a:ext cx="45769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Практикум з загального курсу фізики</a:t>
            </a:r>
            <a:endParaRPr lang="uk-UA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53AB0-837F-CA64-8E9E-37C6B25483C1}"/>
              </a:ext>
            </a:extLst>
          </p:cNvPr>
          <p:cNvSpPr txBox="1"/>
          <p:nvPr/>
        </p:nvSpPr>
        <p:spPr>
          <a:xfrm>
            <a:off x="541377" y="1227787"/>
            <a:ext cx="8424936" cy="994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Штат: </a:t>
            </a:r>
            <a:r>
              <a:rPr lang="uk-UA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зав. лабораторією </a:t>
            </a:r>
            <a:r>
              <a:rPr lang="uk-UA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Курилюк</a:t>
            </a:r>
            <a:r>
              <a:rPr lang="uk-UA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А.М., інженери 1 категорії </a:t>
            </a:r>
            <a:r>
              <a:rPr lang="uk-UA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Гомон</a:t>
            </a:r>
            <a:r>
              <a:rPr lang="uk-UA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О.О.,  </a:t>
            </a:r>
            <a:r>
              <a:rPr lang="uk-UA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Оскирко</a:t>
            </a:r>
            <a:r>
              <a:rPr lang="uk-UA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О.П., </a:t>
            </a:r>
            <a:r>
              <a:rPr lang="uk-UA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Степаніщев</a:t>
            </a:r>
            <a:r>
              <a:rPr lang="uk-UA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М.Б. Скрипка О.І., Селезньова І.В., Хуторянська Н.А., наладчик 5 розряду </a:t>
            </a:r>
            <a:r>
              <a:rPr lang="uk-UA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Оскирко</a:t>
            </a:r>
            <a:r>
              <a:rPr lang="uk-UA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П. Б.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F33693-F4EB-44B2-F556-2823AB311E58}"/>
              </a:ext>
            </a:extLst>
          </p:cNvPr>
          <p:cNvSpPr txBox="1"/>
          <p:nvPr/>
        </p:nvSpPr>
        <p:spPr>
          <a:xfrm>
            <a:off x="505881" y="2251333"/>
            <a:ext cx="842493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Факультети: </a:t>
            </a:r>
            <a:r>
              <a:rPr lang="uk-UA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хімічний, біологічний, географічний, геологічний, ФІТ,  військовий інститут</a:t>
            </a:r>
            <a:endParaRPr lang="uk-UA" sz="17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AB0477-C94F-FEBD-A895-319BB85BD39D}"/>
              </a:ext>
            </a:extLst>
          </p:cNvPr>
          <p:cNvSpPr txBox="1"/>
          <p:nvPr/>
        </p:nvSpPr>
        <p:spPr>
          <a:xfrm>
            <a:off x="518660" y="2919161"/>
            <a:ext cx="82884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Лабораторні роботи: </a:t>
            </a:r>
            <a:r>
              <a:rPr lang="uk-UA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Механіка та молекулярна фізика – </a:t>
            </a:r>
            <a:r>
              <a:rPr lang="uk-UA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14 </a:t>
            </a:r>
            <a:r>
              <a:rPr lang="uk-UA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лабораторних робіт, Електрика та магнетизм – </a:t>
            </a:r>
            <a:r>
              <a:rPr lang="uk-UA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14</a:t>
            </a:r>
            <a:r>
              <a:rPr lang="uk-UA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л.р</a:t>
            </a:r>
            <a:r>
              <a:rPr lang="uk-UA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., Оптика – </a:t>
            </a:r>
            <a:r>
              <a:rPr lang="uk-UA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18</a:t>
            </a:r>
            <a:r>
              <a:rPr lang="uk-UA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л.р</a:t>
            </a:r>
            <a:r>
              <a:rPr lang="uk-UA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., Елементи атомної та ядерної фізики – </a:t>
            </a:r>
            <a:r>
              <a:rPr lang="uk-UA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7</a:t>
            </a:r>
            <a:r>
              <a:rPr lang="uk-UA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л.р</a:t>
            </a:r>
            <a:r>
              <a:rPr lang="uk-UA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Разом: </a:t>
            </a:r>
            <a:r>
              <a:rPr lang="uk-UA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53х2 = 106</a:t>
            </a:r>
            <a:r>
              <a:rPr lang="uk-UA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лабораторних робіт.</a:t>
            </a:r>
            <a:endParaRPr lang="uk-UA" sz="1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874F36-984D-2517-3D1D-45FDED6E7A42}"/>
              </a:ext>
            </a:extLst>
          </p:cNvPr>
          <p:cNvSpPr txBox="1"/>
          <p:nvPr/>
        </p:nvSpPr>
        <p:spPr>
          <a:xfrm>
            <a:off x="0" y="5989568"/>
            <a:ext cx="8774586" cy="739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1000"/>
              </a:spcAft>
              <a:tabLst>
                <a:tab pos="313690" algn="l"/>
              </a:tabLst>
            </a:pPr>
            <a:r>
              <a:rPr lang="uk-UA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Ремонт: </a:t>
            </a:r>
            <a:r>
              <a:rPr lang="uk-UA" sz="17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</a:t>
            </a: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ротягом 2020 – 2021 років було виконано капітальний ремонт </a:t>
            </a:r>
            <a:r>
              <a:rPr lang="uk-UA" sz="17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8</a:t>
            </a:r>
            <a:r>
              <a:rPr lang="uk-UA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приміщень практикуму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5FA750-7B71-A707-6EC5-E53B62D86996}"/>
              </a:ext>
            </a:extLst>
          </p:cNvPr>
          <p:cNvSpPr txBox="1"/>
          <p:nvPr/>
        </p:nvSpPr>
        <p:spPr>
          <a:xfrm>
            <a:off x="531540" y="3873268"/>
            <a:ext cx="82529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Відео: </a:t>
            </a:r>
            <a:r>
              <a:rPr lang="uk-UA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 кожному з модулів було створено </a:t>
            </a:r>
            <a:r>
              <a:rPr lang="uk-UA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6</a:t>
            </a:r>
            <a:r>
              <a:rPr lang="uk-UA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відеороликів по </a:t>
            </a:r>
            <a:r>
              <a:rPr lang="uk-UA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6</a:t>
            </a:r>
            <a:r>
              <a:rPr lang="uk-UA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обраним лабораторним роботам, разом </a:t>
            </a:r>
            <a:r>
              <a:rPr lang="uk-UA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24</a:t>
            </a:r>
            <a:r>
              <a:rPr lang="uk-UA" sz="1700" b="1" dirty="0"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GB" sz="17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https://gen.phys.knu.ua/biblioteka/laboratorni-roboti-dlya-studentiv-prirodnichih-fakultetiv/</a:t>
            </a:r>
            <a:r>
              <a:rPr lang="uk-UA" sz="17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uk-UA" sz="1700" dirty="0">
              <a:solidFill>
                <a:srgbClr val="0000CC"/>
              </a:solidFill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FB2E498-0CD7-3654-0FF3-36ABFBB18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18" y="4796598"/>
            <a:ext cx="2195844" cy="125359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E14308CD-0CE1-B022-869E-C49257F57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062" y="4797606"/>
            <a:ext cx="2243286" cy="117525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A890458C-8033-60FC-3203-D49ED8DCB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491" y="4809088"/>
            <a:ext cx="2163277" cy="1207900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DD98B460-2A22-49B7-1A38-922690E25E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508" y="4800123"/>
            <a:ext cx="2303736" cy="126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34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EE55076-9D5C-422F-4528-72A03E82C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9960" y="116632"/>
            <a:ext cx="46039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Науково-дослідницька  робота</a:t>
            </a:r>
            <a:endParaRPr lang="ru-RU" altLang="uk-UA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F0FE7D-5661-340B-B256-B0EDF4C08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0486" y="116632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uk-UA" dirty="0"/>
              <a:t>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9BDF73-C74F-9DAA-EFAB-E5B23C1A3E77}"/>
              </a:ext>
            </a:extLst>
          </p:cNvPr>
          <p:cNvSpPr txBox="1"/>
          <p:nvPr/>
        </p:nvSpPr>
        <p:spPr>
          <a:xfrm>
            <a:off x="407603" y="1005612"/>
            <a:ext cx="8328794" cy="4846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uk-UA" sz="20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	        Основні напрями досліджень:</a:t>
            </a: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endParaRPr lang="uk-UA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Фізика вуглецевих наноструктур (проф. Мацуй Л.Ю.);</a:t>
            </a:r>
            <a:endParaRPr lang="uk-UA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Фізика нанокомпозитних структур (</a:t>
            </a:r>
            <a:r>
              <a:rPr lang="uk-UA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пров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. н. </a:t>
            </a:r>
            <a:r>
              <a:rPr lang="uk-UA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сп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. Вовченко Л.Л.);</a:t>
            </a:r>
            <a:endParaRPr lang="uk-UA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Фізика напівпровідникових наносистем (проф. Коротченков О.О.);</a:t>
            </a:r>
            <a:endParaRPr lang="uk-UA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uk-UA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Вплив ультразвуку на процеси в напівпровідниках (проф. Оліх О.Я.);</a:t>
            </a:r>
            <a:endParaRPr lang="uk-UA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Рентгенівська дифрактометрія конденсованих систем (проф. Боровий М.О.);</a:t>
            </a:r>
            <a:endParaRPr lang="uk-UA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Фазоутворення в аморфних та нанокристалічних системах (доц. Цареградська Т.Л.);</a:t>
            </a:r>
            <a:endParaRPr lang="uk-UA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Тепловий транспорт в неоднорідних наноструктурованих матеріалах (к.ф.-</a:t>
            </a:r>
            <a:r>
              <a:rPr lang="uk-UA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м.н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. Ліщук П.О., Кузьмич А.Г.) </a:t>
            </a:r>
            <a:endParaRPr lang="uk-UA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0215" algn="just">
              <a:lnSpc>
                <a:spcPct val="107000"/>
              </a:lnSpc>
              <a:spcAft>
                <a:spcPts val="800"/>
              </a:spcAft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43635027"/>
      </p:ext>
    </p:extLst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2321</TotalTime>
  <Words>2763</Words>
  <Application>Microsoft Office PowerPoint</Application>
  <PresentationFormat>Экран (4:3)</PresentationFormat>
  <Paragraphs>225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Times New Roman</vt:lpstr>
      <vt:lpstr>Times New Roman CYR</vt:lpstr>
      <vt:lpstr>Оформление по умолчанию</vt:lpstr>
      <vt:lpstr>Звіт професора  кафедри загальної фізики фізичного факультету Київського національного університету імені Тараса Шевченка проф.  Борового Миколи Олександровича за період 2019 – 2024 років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Physics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Кафедра загальної фізики</dc:title>
  <dc:creator>Viktor</dc:creator>
  <cp:lastModifiedBy>Borovoy</cp:lastModifiedBy>
  <cp:revision>230</cp:revision>
  <dcterms:created xsi:type="dcterms:W3CDTF">2007-03-23T23:27:01Z</dcterms:created>
  <dcterms:modified xsi:type="dcterms:W3CDTF">2024-05-29T09:16:00Z</dcterms:modified>
</cp:coreProperties>
</file>