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8"/>
  </p:notesMasterIdLst>
  <p:sldIdLst>
    <p:sldId id="256" r:id="rId2"/>
    <p:sldId id="257" r:id="rId3"/>
    <p:sldId id="261" r:id="rId4"/>
    <p:sldId id="260" r:id="rId5"/>
    <p:sldId id="258" r:id="rId6"/>
    <p:sldId id="259"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132" y="3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c3822da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c3822da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c3822da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c3822da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32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c3822da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c3822da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1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c3822da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c3822d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c3822da8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c3822da8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9.wmf"/><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image" Target="../media/image3.png"/><Relationship Id="rId21" Type="http://schemas.openxmlformats.org/officeDocument/2006/relationships/image" Target="../media/image15.PNG"/><Relationship Id="rId7" Type="http://schemas.openxmlformats.org/officeDocument/2006/relationships/oleObject" Target="../embeddings/oleObject2.bin"/><Relationship Id="rId12" Type="http://schemas.openxmlformats.org/officeDocument/2006/relationships/oleObject" Target="../embeddings/oleObject4.bin"/><Relationship Id="rId17" Type="http://schemas.openxmlformats.org/officeDocument/2006/relationships/image" Target="../media/image11.wmf"/><Relationship Id="rId25"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oleObject" Target="../embeddings/oleObject6.bin"/><Relationship Id="rId20"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5.wmf"/><Relationship Id="rId11" Type="http://schemas.openxmlformats.org/officeDocument/2006/relationships/image" Target="../media/image8.wmf"/><Relationship Id="rId24" Type="http://schemas.openxmlformats.org/officeDocument/2006/relationships/image" Target="../media/image18.PNG"/><Relationship Id="rId5" Type="http://schemas.openxmlformats.org/officeDocument/2006/relationships/oleObject" Target="../embeddings/oleObject1.bin"/><Relationship Id="rId15" Type="http://schemas.openxmlformats.org/officeDocument/2006/relationships/image" Target="../media/image10.wmf"/><Relationship Id="rId23" Type="http://schemas.openxmlformats.org/officeDocument/2006/relationships/image" Target="../media/image17.PNG"/><Relationship Id="rId10" Type="http://schemas.openxmlformats.org/officeDocument/2006/relationships/oleObject" Target="../embeddings/oleObject3.bin"/><Relationship Id="rId19"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7.png"/><Relationship Id="rId14" Type="http://schemas.openxmlformats.org/officeDocument/2006/relationships/oleObject" Target="../embeddings/oleObject5.bin"/><Relationship Id="rId22" Type="http://schemas.openxmlformats.org/officeDocument/2006/relationships/image" Target="../media/image16.PNG"/><Relationship Id="rId27"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0.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oleObject" Target="../embeddings/oleObject7.bin"/><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87256" y="2423393"/>
            <a:ext cx="8520600" cy="938441"/>
          </a:xfrm>
          <a:prstGeom prst="rect">
            <a:avLst/>
          </a:prstGeom>
        </p:spPr>
        <p:txBody>
          <a:bodyPr spcFirstLastPara="1" wrap="square" lIns="91425" tIns="91425" rIns="91425" bIns="91425" anchor="b" anchorCtr="0">
            <a:noAutofit/>
          </a:bodyPr>
          <a:lstStyle/>
          <a:p>
            <a:pPr marL="0" lvl="0" indent="0" rtl="0">
              <a:lnSpc>
                <a:spcPct val="115000"/>
              </a:lnSpc>
              <a:spcBef>
                <a:spcPts val="0"/>
              </a:spcBef>
              <a:spcAft>
                <a:spcPts val="0"/>
              </a:spcAft>
              <a:buClr>
                <a:schemeClr val="dk1"/>
              </a:buClr>
              <a:buSzPts val="1100"/>
              <a:buFont typeface="Arial"/>
              <a:buNone/>
            </a:pPr>
            <a:r>
              <a:rPr lang="ru" sz="2800" b="1" dirty="0">
                <a:latin typeface="Georgia"/>
                <a:ea typeface="Georgia"/>
                <a:cs typeface="Georgia"/>
                <a:sym typeface="Georgia"/>
              </a:rPr>
              <a:t>Кінетика фотоелектричних параметрів кремнієвих сонячних елементів, викликана перебудовою пар FeB</a:t>
            </a:r>
            <a:endParaRPr sz="2800" dirty="0">
              <a:latin typeface="Georgia"/>
              <a:ea typeface="Georgia"/>
              <a:cs typeface="Georgia"/>
              <a:sym typeface="Georgia"/>
            </a:endParaRPr>
          </a:p>
        </p:txBody>
      </p:sp>
      <p:sp>
        <p:nvSpPr>
          <p:cNvPr id="55" name="Google Shape;55;p13"/>
          <p:cNvSpPr txBox="1">
            <a:spLocks noGrp="1"/>
          </p:cNvSpPr>
          <p:nvPr>
            <p:ph type="subTitle" idx="1"/>
          </p:nvPr>
        </p:nvSpPr>
        <p:spPr>
          <a:xfrm>
            <a:off x="2218293" y="3361834"/>
            <a:ext cx="42603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 u="sng" dirty="0"/>
              <a:t>Кущ Іван</a:t>
            </a:r>
            <a:r>
              <a:rPr lang="en-US" dirty="0"/>
              <a:t>, </a:t>
            </a:r>
            <a:r>
              <a:rPr lang="uk-UA" dirty="0"/>
              <a:t>    </a:t>
            </a:r>
            <a:r>
              <a:rPr lang="uk-UA" dirty="0" err="1"/>
              <a:t>Оліх</a:t>
            </a:r>
            <a:r>
              <a:rPr lang="uk-UA" dirty="0"/>
              <a:t> Олег</a:t>
            </a:r>
          </a:p>
          <a:p>
            <a:pPr marL="0" lvl="0" indent="0" algn="ctr" rtl="0">
              <a:spcBef>
                <a:spcPts val="0"/>
              </a:spcBef>
              <a:spcAft>
                <a:spcPts val="0"/>
              </a:spcAft>
              <a:buNone/>
            </a:pPr>
            <a:r>
              <a:rPr lang="ru" dirty="0"/>
              <a:t> </a:t>
            </a:r>
          </a:p>
          <a:p>
            <a:pPr marL="0" lvl="0" indent="0" algn="ctr" rtl="0">
              <a:spcBef>
                <a:spcPts val="0"/>
              </a:spcBef>
              <a:spcAft>
                <a:spcPts val="0"/>
              </a:spcAft>
              <a:buNone/>
            </a:pPr>
            <a:r>
              <a:rPr lang="en-US" sz="1400" dirty="0"/>
              <a:t>04</a:t>
            </a:r>
            <a:r>
              <a:rPr lang="ru" sz="1400" dirty="0"/>
              <a:t>.0</a:t>
            </a:r>
            <a:r>
              <a:rPr lang="en-US" sz="1400" dirty="0"/>
              <a:t>5</a:t>
            </a:r>
            <a:r>
              <a:rPr lang="ru" sz="1400" dirty="0"/>
              <a:t>.2023</a:t>
            </a:r>
            <a:endParaRPr sz="1400" dirty="0"/>
          </a:p>
        </p:txBody>
      </p:sp>
      <p:pic>
        <p:nvPicPr>
          <p:cNvPr id="2" name="Рисунок 1">
            <a:extLst>
              <a:ext uri="{FF2B5EF4-FFF2-40B4-BE49-F238E27FC236}">
                <a16:creationId xmlns:a16="http://schemas.microsoft.com/office/drawing/2014/main" id="{FA5ED8C0-7F6F-2DCF-5B64-57C5BE9A0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94" y="107876"/>
            <a:ext cx="1557007" cy="1534507"/>
          </a:xfrm>
          <a:prstGeom prst="rect">
            <a:avLst/>
          </a:prstGeom>
        </p:spPr>
      </p:pic>
      <p:pic>
        <p:nvPicPr>
          <p:cNvPr id="3" name="Рисунок 2">
            <a:extLst>
              <a:ext uri="{FF2B5EF4-FFF2-40B4-BE49-F238E27FC236}">
                <a16:creationId xmlns:a16="http://schemas.microsoft.com/office/drawing/2014/main" id="{68C1CBEF-CED7-2149-B170-2A70A9C226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5266" y="0"/>
            <a:ext cx="1858734" cy="1858734"/>
          </a:xfrm>
          <a:prstGeom prst="rect">
            <a:avLst/>
          </a:prstGeom>
        </p:spPr>
      </p:pic>
      <p:sp>
        <p:nvSpPr>
          <p:cNvPr id="4" name="TextBox 9">
            <a:extLst>
              <a:ext uri="{FF2B5EF4-FFF2-40B4-BE49-F238E27FC236}">
                <a16:creationId xmlns:a16="http://schemas.microsoft.com/office/drawing/2014/main" id="{9CB89FD0-80F0-93DB-C517-E74250CD0685}"/>
              </a:ext>
            </a:extLst>
          </p:cNvPr>
          <p:cNvSpPr txBox="1"/>
          <p:nvPr/>
        </p:nvSpPr>
        <p:spPr>
          <a:xfrm>
            <a:off x="1958387" y="236743"/>
            <a:ext cx="4935794" cy="1015663"/>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000" dirty="0">
                <a:ln w="0"/>
                <a:effectLst>
                  <a:outerShdw blurRad="38100" dist="19050" dir="2700000" algn="tl" rotWithShape="0">
                    <a:schemeClr val="dk1">
                      <a:alpha val="40000"/>
                    </a:schemeClr>
                  </a:outerShdw>
                </a:effectLst>
              </a:rPr>
              <a:t>Київський національний університет </a:t>
            </a:r>
            <a:endParaRPr lang="en-US" sz="2000" dirty="0">
              <a:ln w="0"/>
              <a:effectLst>
                <a:outerShdw blurRad="38100" dist="19050" dir="2700000" algn="tl" rotWithShape="0">
                  <a:schemeClr val="dk1">
                    <a:alpha val="40000"/>
                  </a:schemeClr>
                </a:outerShdw>
              </a:effectLst>
            </a:endParaRPr>
          </a:p>
          <a:p>
            <a:pPr algn="ctr"/>
            <a:r>
              <a:rPr lang="uk-UA" sz="2000" dirty="0">
                <a:ln w="0"/>
                <a:effectLst>
                  <a:outerShdw blurRad="38100" dist="19050" dir="2700000" algn="tl" rotWithShape="0">
                    <a:schemeClr val="dk1">
                      <a:alpha val="40000"/>
                    </a:schemeClr>
                  </a:outerShdw>
                </a:effectLst>
              </a:rPr>
              <a:t>імені Тараса Шевченка</a:t>
            </a:r>
          </a:p>
          <a:p>
            <a:pPr algn="ctr"/>
            <a:r>
              <a:rPr lang="uk-UA" sz="2000" dirty="0">
                <a:ln w="0"/>
                <a:effectLst>
                  <a:outerShdw blurRad="38100" dist="19050" dir="2700000" algn="tl" rotWithShape="0">
                    <a:schemeClr val="dk1">
                      <a:alpha val="40000"/>
                    </a:schemeClr>
                  </a:outerShdw>
                </a:effectLst>
              </a:rPr>
              <a:t>Кафедра загальної фізики</a:t>
            </a:r>
            <a:endParaRPr lang="ru-RU" sz="2000" dirty="0">
              <a:ln w="0"/>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57" name="Рисунок 54">
            <a:extLst>
              <a:ext uri="{FF2B5EF4-FFF2-40B4-BE49-F238E27FC236}">
                <a16:creationId xmlns:a16="http://schemas.microsoft.com/office/drawing/2014/main" id="{3019EDC6-1F53-C065-845C-F76044759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854" y="469296"/>
            <a:ext cx="3218470" cy="145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Рисунок 57">
            <a:extLst>
              <a:ext uri="{FF2B5EF4-FFF2-40B4-BE49-F238E27FC236}">
                <a16:creationId xmlns:a16="http://schemas.microsoft.com/office/drawing/2014/main" id="{B8E42226-8300-C720-DBDA-CF29D668C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094228" y="134382"/>
            <a:ext cx="302637" cy="32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Стрелка: вниз 58">
            <a:extLst>
              <a:ext uri="{FF2B5EF4-FFF2-40B4-BE49-F238E27FC236}">
                <a16:creationId xmlns:a16="http://schemas.microsoft.com/office/drawing/2014/main" id="{34B585C5-F9B4-BBBC-1171-49B883521655}"/>
              </a:ext>
            </a:extLst>
          </p:cNvPr>
          <p:cNvSpPr/>
          <p:nvPr/>
        </p:nvSpPr>
        <p:spPr bwMode="auto">
          <a:xfrm>
            <a:off x="1138527" y="640575"/>
            <a:ext cx="282817" cy="897882"/>
          </a:xfrm>
          <a:prstGeom prst="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UA"/>
          </a:p>
        </p:txBody>
      </p:sp>
      <p:graphicFrame>
        <p:nvGraphicFramePr>
          <p:cNvPr id="62" name="Объект 59">
            <a:extLst>
              <a:ext uri="{FF2B5EF4-FFF2-40B4-BE49-F238E27FC236}">
                <a16:creationId xmlns:a16="http://schemas.microsoft.com/office/drawing/2014/main" id="{8791E203-B28F-35E7-326E-971BA82B8780}"/>
              </a:ext>
            </a:extLst>
          </p:cNvPr>
          <p:cNvGraphicFramePr>
            <a:graphicFrameLocks noChangeAspect="1"/>
          </p:cNvGraphicFramePr>
          <p:nvPr>
            <p:extLst>
              <p:ext uri="{D42A27DB-BD31-4B8C-83A1-F6EECF244321}">
                <p14:modId xmlns:p14="http://schemas.microsoft.com/office/powerpoint/2010/main" val="45275753"/>
              </p:ext>
            </p:extLst>
          </p:nvPr>
        </p:nvGraphicFramePr>
        <p:xfrm>
          <a:off x="0" y="1954731"/>
          <a:ext cx="1549355" cy="265888"/>
        </p:xfrm>
        <a:graphic>
          <a:graphicData uri="http://schemas.openxmlformats.org/presentationml/2006/ole">
            <mc:AlternateContent xmlns:mc="http://schemas.openxmlformats.org/markup-compatibility/2006">
              <mc:Choice xmlns:v="urn:schemas-microsoft-com:vml" Requires="v">
                <p:oleObj name="Equation" r:id="rId5" imgW="1333500" imgH="241300" progId="Equation.DSMT4">
                  <p:embed/>
                </p:oleObj>
              </mc:Choice>
              <mc:Fallback>
                <p:oleObj name="Equation" r:id="rId5" imgW="1333500" imgH="241300" progId="Equation.DSMT4">
                  <p:embed/>
                  <p:pic>
                    <p:nvPicPr>
                      <p:cNvPr id="2149" name="Объект 59">
                        <a:extLst>
                          <a:ext uri="{FF2B5EF4-FFF2-40B4-BE49-F238E27FC236}">
                            <a16:creationId xmlns:a16="http://schemas.microsoft.com/office/drawing/2014/main" id="{0D8F60A9-659A-9E89-7466-5E49062983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54731"/>
                        <a:ext cx="1549355" cy="265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 name="Объект 60">
            <a:extLst>
              <a:ext uri="{FF2B5EF4-FFF2-40B4-BE49-F238E27FC236}">
                <a16:creationId xmlns:a16="http://schemas.microsoft.com/office/drawing/2014/main" id="{07BC63A4-2C37-6E14-BC1D-B9B574881FE7}"/>
              </a:ext>
            </a:extLst>
          </p:cNvPr>
          <p:cNvGraphicFramePr>
            <a:graphicFrameLocks noChangeAspect="1"/>
          </p:cNvGraphicFramePr>
          <p:nvPr>
            <p:extLst>
              <p:ext uri="{D42A27DB-BD31-4B8C-83A1-F6EECF244321}">
                <p14:modId xmlns:p14="http://schemas.microsoft.com/office/powerpoint/2010/main" val="1972645697"/>
              </p:ext>
            </p:extLst>
          </p:nvPr>
        </p:nvGraphicFramePr>
        <p:xfrm>
          <a:off x="2134702" y="1903473"/>
          <a:ext cx="1549355" cy="265888"/>
        </p:xfrm>
        <a:graphic>
          <a:graphicData uri="http://schemas.openxmlformats.org/presentationml/2006/ole">
            <mc:AlternateContent xmlns:mc="http://schemas.openxmlformats.org/markup-compatibility/2006">
              <mc:Choice xmlns:v="urn:schemas-microsoft-com:vml" Requires="v">
                <p:oleObj name="Equation" r:id="rId7" imgW="1333500" imgH="241300" progId="Equation.DSMT4">
                  <p:embed/>
                </p:oleObj>
              </mc:Choice>
              <mc:Fallback>
                <p:oleObj name="Equation" r:id="rId7" imgW="1333500" imgH="241300" progId="Equation.DSMT4">
                  <p:embed/>
                  <p:pic>
                    <p:nvPicPr>
                      <p:cNvPr id="2150" name="Объект 60">
                        <a:extLst>
                          <a:ext uri="{FF2B5EF4-FFF2-40B4-BE49-F238E27FC236}">
                            <a16:creationId xmlns:a16="http://schemas.microsoft.com/office/drawing/2014/main" id="{0DE72F6F-D598-E16E-1572-3A34BD0D0E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4702" y="1903473"/>
                        <a:ext cx="1549355" cy="265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4" name="Прямая со стрелкой 62">
            <a:extLst>
              <a:ext uri="{FF2B5EF4-FFF2-40B4-BE49-F238E27FC236}">
                <a16:creationId xmlns:a16="http://schemas.microsoft.com/office/drawing/2014/main" id="{6ACCAC6F-1CDF-D902-8B87-22DFAAA9CD39}"/>
              </a:ext>
            </a:extLst>
          </p:cNvPr>
          <p:cNvCxnSpPr>
            <a:cxnSpLocks/>
          </p:cNvCxnSpPr>
          <p:nvPr/>
        </p:nvCxnSpPr>
        <p:spPr bwMode="auto">
          <a:xfrm flipH="1" flipV="1">
            <a:off x="2193907" y="855212"/>
            <a:ext cx="601920" cy="9718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Прямая со стрелкой 63">
            <a:extLst>
              <a:ext uri="{FF2B5EF4-FFF2-40B4-BE49-F238E27FC236}">
                <a16:creationId xmlns:a16="http://schemas.microsoft.com/office/drawing/2014/main" id="{F5ED35E6-0ACE-02F3-954C-C8971B5670BE}"/>
              </a:ext>
            </a:extLst>
          </p:cNvPr>
          <p:cNvCxnSpPr>
            <a:cxnSpLocks/>
          </p:cNvCxnSpPr>
          <p:nvPr/>
        </p:nvCxnSpPr>
        <p:spPr bwMode="auto">
          <a:xfrm flipV="1">
            <a:off x="574668" y="1070410"/>
            <a:ext cx="527437" cy="812971"/>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66" name="Рисунок 99">
            <a:extLst>
              <a:ext uri="{FF2B5EF4-FFF2-40B4-BE49-F238E27FC236}">
                <a16:creationId xmlns:a16="http://schemas.microsoft.com/office/drawing/2014/main" id="{E179DA88-9446-D4F6-E8B2-ABD1F7F353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22" y="198530"/>
            <a:ext cx="287639" cy="23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Рисунок 99">
            <a:extLst>
              <a:ext uri="{FF2B5EF4-FFF2-40B4-BE49-F238E27FC236}">
                <a16:creationId xmlns:a16="http://schemas.microsoft.com/office/drawing/2014/main" id="{34AF0420-672B-AA46-BEDB-AAF032F6EE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1374" y="198530"/>
            <a:ext cx="286864" cy="23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9" name="Об'єкт 68">
            <a:extLst>
              <a:ext uri="{FF2B5EF4-FFF2-40B4-BE49-F238E27FC236}">
                <a16:creationId xmlns:a16="http://schemas.microsoft.com/office/drawing/2014/main" id="{EB76C285-7E4D-E410-4B0E-ADD3035AA77B}"/>
              </a:ext>
            </a:extLst>
          </p:cNvPr>
          <p:cNvGraphicFramePr>
            <a:graphicFrameLocks noChangeAspect="1"/>
          </p:cNvGraphicFramePr>
          <p:nvPr>
            <p:extLst>
              <p:ext uri="{D42A27DB-BD31-4B8C-83A1-F6EECF244321}">
                <p14:modId xmlns:p14="http://schemas.microsoft.com/office/powerpoint/2010/main" val="4023852655"/>
              </p:ext>
            </p:extLst>
          </p:nvPr>
        </p:nvGraphicFramePr>
        <p:xfrm>
          <a:off x="1065213" y="2352675"/>
          <a:ext cx="2859087" cy="373063"/>
        </p:xfrm>
        <a:graphic>
          <a:graphicData uri="http://schemas.openxmlformats.org/presentationml/2006/ole">
            <mc:AlternateContent xmlns:mc="http://schemas.openxmlformats.org/markup-compatibility/2006">
              <mc:Choice xmlns:v="urn:schemas-microsoft-com:vml" Requires="v">
                <p:oleObj name="Equation" r:id="rId10" imgW="2044440" imgH="266400" progId="Equation.DSMT4">
                  <p:embed/>
                </p:oleObj>
              </mc:Choice>
              <mc:Fallback>
                <p:oleObj name="Equation" r:id="rId10" imgW="2044440" imgH="266400" progId="Equation.DSMT4">
                  <p:embed/>
                  <p:pic>
                    <p:nvPicPr>
                      <p:cNvPr id="0" name=""/>
                      <p:cNvPicPr/>
                      <p:nvPr/>
                    </p:nvPicPr>
                    <p:blipFill>
                      <a:blip r:embed="rId11"/>
                      <a:stretch>
                        <a:fillRect/>
                      </a:stretch>
                    </p:blipFill>
                    <p:spPr>
                      <a:xfrm>
                        <a:off x="1065213" y="2352675"/>
                        <a:ext cx="2859087" cy="373063"/>
                      </a:xfrm>
                      <a:prstGeom prst="rect">
                        <a:avLst/>
                      </a:prstGeom>
                    </p:spPr>
                  </p:pic>
                </p:oleObj>
              </mc:Fallback>
            </mc:AlternateContent>
          </a:graphicData>
        </a:graphic>
      </p:graphicFrame>
      <p:graphicFrame>
        <p:nvGraphicFramePr>
          <p:cNvPr id="71" name="Объект 59">
            <a:extLst>
              <a:ext uri="{FF2B5EF4-FFF2-40B4-BE49-F238E27FC236}">
                <a16:creationId xmlns:a16="http://schemas.microsoft.com/office/drawing/2014/main" id="{6CD42F93-10A6-E533-77A7-9E0C5BE05796}"/>
              </a:ext>
            </a:extLst>
          </p:cNvPr>
          <p:cNvGraphicFramePr>
            <a:graphicFrameLocks noChangeAspect="1"/>
          </p:cNvGraphicFramePr>
          <p:nvPr>
            <p:extLst>
              <p:ext uri="{D42A27DB-BD31-4B8C-83A1-F6EECF244321}">
                <p14:modId xmlns:p14="http://schemas.microsoft.com/office/powerpoint/2010/main" val="3716457076"/>
              </p:ext>
            </p:extLst>
          </p:nvPr>
        </p:nvGraphicFramePr>
        <p:xfrm>
          <a:off x="1273096" y="1666741"/>
          <a:ext cx="147638" cy="209550"/>
        </p:xfrm>
        <a:graphic>
          <a:graphicData uri="http://schemas.openxmlformats.org/presentationml/2006/ole">
            <mc:AlternateContent xmlns:mc="http://schemas.openxmlformats.org/markup-compatibility/2006">
              <mc:Choice xmlns:v="urn:schemas-microsoft-com:vml" Requires="v">
                <p:oleObj name="Equation" r:id="rId12" imgW="126720" imgH="190440" progId="Equation.DSMT4">
                  <p:embed/>
                </p:oleObj>
              </mc:Choice>
              <mc:Fallback>
                <p:oleObj name="Equation" r:id="rId12" imgW="126720" imgH="190440" progId="Equation.DSMT4">
                  <p:embed/>
                  <p:pic>
                    <p:nvPicPr>
                      <p:cNvPr id="62" name="Объект 59">
                        <a:extLst>
                          <a:ext uri="{FF2B5EF4-FFF2-40B4-BE49-F238E27FC236}">
                            <a16:creationId xmlns:a16="http://schemas.microsoft.com/office/drawing/2014/main" id="{8791E203-B28F-35E7-326E-971BA82B8780}"/>
                          </a:ext>
                        </a:extLst>
                      </p:cNvPr>
                      <p:cNvPicPr>
                        <a:picLocks noChangeAspect="1" noChangeArrowheads="1"/>
                      </p:cNvPicPr>
                      <p:nvPr/>
                    </p:nvPicPr>
                    <p:blipFill>
                      <a:blip r:embed="rId13"/>
                      <a:srcRect/>
                      <a:stretch>
                        <a:fillRect/>
                      </a:stretch>
                    </p:blipFill>
                    <p:spPr bwMode="auto">
                      <a:xfrm>
                        <a:off x="1273096" y="1666741"/>
                        <a:ext cx="147638" cy="209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 name="Об'єкт 72">
            <a:extLst>
              <a:ext uri="{FF2B5EF4-FFF2-40B4-BE49-F238E27FC236}">
                <a16:creationId xmlns:a16="http://schemas.microsoft.com/office/drawing/2014/main" id="{90F63FC2-07E7-197F-FC69-48ABC2E9B360}"/>
              </a:ext>
            </a:extLst>
          </p:cNvPr>
          <p:cNvGraphicFramePr>
            <a:graphicFrameLocks noChangeAspect="1"/>
          </p:cNvGraphicFramePr>
          <p:nvPr>
            <p:extLst>
              <p:ext uri="{D42A27DB-BD31-4B8C-83A1-F6EECF244321}">
                <p14:modId xmlns:p14="http://schemas.microsoft.com/office/powerpoint/2010/main" val="1251190612"/>
              </p:ext>
            </p:extLst>
          </p:nvPr>
        </p:nvGraphicFramePr>
        <p:xfrm>
          <a:off x="818803" y="3467481"/>
          <a:ext cx="2384656" cy="400110"/>
        </p:xfrm>
        <a:graphic>
          <a:graphicData uri="http://schemas.openxmlformats.org/presentationml/2006/ole">
            <mc:AlternateContent xmlns:mc="http://schemas.openxmlformats.org/markup-compatibility/2006">
              <mc:Choice xmlns:v="urn:schemas-microsoft-com:vml" Requires="v">
                <p:oleObj name="Equation" r:id="rId14" imgW="1587240" imgH="266400" progId="Equation.DSMT4">
                  <p:embed/>
                </p:oleObj>
              </mc:Choice>
              <mc:Fallback>
                <p:oleObj name="Equation" r:id="rId14" imgW="1587240" imgH="266400" progId="Equation.DSMT4">
                  <p:embed/>
                  <p:pic>
                    <p:nvPicPr>
                      <p:cNvPr id="69" name="Об'єкт 68">
                        <a:extLst>
                          <a:ext uri="{FF2B5EF4-FFF2-40B4-BE49-F238E27FC236}">
                            <a16:creationId xmlns:a16="http://schemas.microsoft.com/office/drawing/2014/main" id="{EB76C285-7E4D-E410-4B0E-ADD3035AA77B}"/>
                          </a:ext>
                        </a:extLst>
                      </p:cNvPr>
                      <p:cNvPicPr/>
                      <p:nvPr/>
                    </p:nvPicPr>
                    <p:blipFill>
                      <a:blip r:embed="rId15"/>
                      <a:stretch>
                        <a:fillRect/>
                      </a:stretch>
                    </p:blipFill>
                    <p:spPr>
                      <a:xfrm>
                        <a:off x="818803" y="3467481"/>
                        <a:ext cx="2384656" cy="400110"/>
                      </a:xfrm>
                      <a:prstGeom prst="rect">
                        <a:avLst/>
                      </a:prstGeom>
                    </p:spPr>
                  </p:pic>
                </p:oleObj>
              </mc:Fallback>
            </mc:AlternateContent>
          </a:graphicData>
        </a:graphic>
      </p:graphicFrame>
      <p:graphicFrame>
        <p:nvGraphicFramePr>
          <p:cNvPr id="74" name="Об'єкт 73">
            <a:extLst>
              <a:ext uri="{FF2B5EF4-FFF2-40B4-BE49-F238E27FC236}">
                <a16:creationId xmlns:a16="http://schemas.microsoft.com/office/drawing/2014/main" id="{D99ADFCB-5D61-6D7B-399A-3BE60C518A7D}"/>
              </a:ext>
            </a:extLst>
          </p:cNvPr>
          <p:cNvGraphicFramePr>
            <a:graphicFrameLocks noChangeAspect="1"/>
          </p:cNvGraphicFramePr>
          <p:nvPr>
            <p:extLst>
              <p:ext uri="{D42A27DB-BD31-4B8C-83A1-F6EECF244321}">
                <p14:modId xmlns:p14="http://schemas.microsoft.com/office/powerpoint/2010/main" val="1388235355"/>
              </p:ext>
            </p:extLst>
          </p:nvPr>
        </p:nvGraphicFramePr>
        <p:xfrm>
          <a:off x="523937" y="4160174"/>
          <a:ext cx="2906713" cy="650875"/>
        </p:xfrm>
        <a:graphic>
          <a:graphicData uri="http://schemas.openxmlformats.org/presentationml/2006/ole">
            <mc:AlternateContent xmlns:mc="http://schemas.openxmlformats.org/markup-compatibility/2006">
              <mc:Choice xmlns:v="urn:schemas-microsoft-com:vml" Requires="v">
                <p:oleObj name="Equation" r:id="rId16" imgW="2438280" imgH="545760" progId="Equation.DSMT4">
                  <p:embed/>
                </p:oleObj>
              </mc:Choice>
              <mc:Fallback>
                <p:oleObj name="Equation" r:id="rId16" imgW="2438280" imgH="545760" progId="Equation.DSMT4">
                  <p:embed/>
                  <p:pic>
                    <p:nvPicPr>
                      <p:cNvPr id="73" name="Об'єкт 72">
                        <a:extLst>
                          <a:ext uri="{FF2B5EF4-FFF2-40B4-BE49-F238E27FC236}">
                            <a16:creationId xmlns:a16="http://schemas.microsoft.com/office/drawing/2014/main" id="{90F63FC2-07E7-197F-FC69-48ABC2E9B360}"/>
                          </a:ext>
                        </a:extLst>
                      </p:cNvPr>
                      <p:cNvPicPr/>
                      <p:nvPr/>
                    </p:nvPicPr>
                    <p:blipFill>
                      <a:blip r:embed="rId17"/>
                      <a:stretch>
                        <a:fillRect/>
                      </a:stretch>
                    </p:blipFill>
                    <p:spPr>
                      <a:xfrm>
                        <a:off x="523937" y="4160174"/>
                        <a:ext cx="2906713" cy="650875"/>
                      </a:xfrm>
                      <a:prstGeom prst="rect">
                        <a:avLst/>
                      </a:prstGeom>
                    </p:spPr>
                  </p:pic>
                </p:oleObj>
              </mc:Fallback>
            </mc:AlternateContent>
          </a:graphicData>
        </a:graphic>
      </p:graphicFrame>
      <p:pic>
        <p:nvPicPr>
          <p:cNvPr id="75" name="Рисунок 74">
            <a:extLst>
              <a:ext uri="{FF2B5EF4-FFF2-40B4-BE49-F238E27FC236}">
                <a16:creationId xmlns:a16="http://schemas.microsoft.com/office/drawing/2014/main" id="{184914A4-C43F-DC65-9C75-9CF35CC8713C}"/>
              </a:ext>
            </a:extLst>
          </p:cNvPr>
          <p:cNvPicPr>
            <a:picLocks noChangeAspect="1"/>
          </p:cNvPicPr>
          <p:nvPr/>
        </p:nvPicPr>
        <p:blipFill>
          <a:blip r:embed="rId18"/>
          <a:stretch>
            <a:fillRect/>
          </a:stretch>
        </p:blipFill>
        <p:spPr>
          <a:xfrm>
            <a:off x="4169800" y="3036774"/>
            <a:ext cx="2191463" cy="1489622"/>
          </a:xfrm>
          <a:prstGeom prst="rect">
            <a:avLst/>
          </a:prstGeom>
        </p:spPr>
      </p:pic>
      <p:pic>
        <p:nvPicPr>
          <p:cNvPr id="76" name="Рисунок 75">
            <a:extLst>
              <a:ext uri="{FF2B5EF4-FFF2-40B4-BE49-F238E27FC236}">
                <a16:creationId xmlns:a16="http://schemas.microsoft.com/office/drawing/2014/main" id="{999649DE-E67E-2207-98A5-43B3535CFD8A}"/>
              </a:ext>
            </a:extLst>
          </p:cNvPr>
          <p:cNvPicPr>
            <a:picLocks noChangeAspect="1"/>
          </p:cNvPicPr>
          <p:nvPr/>
        </p:nvPicPr>
        <p:blipFill>
          <a:blip r:embed="rId19"/>
          <a:stretch>
            <a:fillRect/>
          </a:stretch>
        </p:blipFill>
        <p:spPr>
          <a:xfrm>
            <a:off x="4169801" y="705884"/>
            <a:ext cx="2191463" cy="1492498"/>
          </a:xfrm>
          <a:prstGeom prst="rect">
            <a:avLst/>
          </a:prstGeom>
        </p:spPr>
      </p:pic>
      <p:pic>
        <p:nvPicPr>
          <p:cNvPr id="86" name="Рисунок 85">
            <a:extLst>
              <a:ext uri="{FF2B5EF4-FFF2-40B4-BE49-F238E27FC236}">
                <a16:creationId xmlns:a16="http://schemas.microsoft.com/office/drawing/2014/main" id="{50982A92-9120-EBC6-6A21-E3C420CD960E}"/>
              </a:ext>
            </a:extLst>
          </p:cNvPr>
          <p:cNvPicPr>
            <a:picLocks noChangeAspect="1"/>
          </p:cNvPicPr>
          <p:nvPr/>
        </p:nvPicPr>
        <p:blipFill>
          <a:blip r:embed="rId20"/>
          <a:stretch>
            <a:fillRect/>
          </a:stretch>
        </p:blipFill>
        <p:spPr>
          <a:xfrm>
            <a:off x="6410221" y="332451"/>
            <a:ext cx="1260000" cy="973636"/>
          </a:xfrm>
          <a:prstGeom prst="rect">
            <a:avLst/>
          </a:prstGeom>
        </p:spPr>
      </p:pic>
      <p:pic>
        <p:nvPicPr>
          <p:cNvPr id="88" name="Рисунок 87">
            <a:extLst>
              <a:ext uri="{FF2B5EF4-FFF2-40B4-BE49-F238E27FC236}">
                <a16:creationId xmlns:a16="http://schemas.microsoft.com/office/drawing/2014/main" id="{0641A5C2-38DC-19EA-FF3A-CB338D39C5B5}"/>
              </a:ext>
            </a:extLst>
          </p:cNvPr>
          <p:cNvPicPr>
            <a:picLocks noChangeAspect="1"/>
          </p:cNvPicPr>
          <p:nvPr/>
        </p:nvPicPr>
        <p:blipFill>
          <a:blip r:embed="rId21"/>
          <a:stretch>
            <a:fillRect/>
          </a:stretch>
        </p:blipFill>
        <p:spPr>
          <a:xfrm>
            <a:off x="6442489" y="1396563"/>
            <a:ext cx="1260000" cy="973636"/>
          </a:xfrm>
          <a:prstGeom prst="rect">
            <a:avLst/>
          </a:prstGeom>
        </p:spPr>
      </p:pic>
      <p:pic>
        <p:nvPicPr>
          <p:cNvPr id="90" name="Рисунок 89">
            <a:extLst>
              <a:ext uri="{FF2B5EF4-FFF2-40B4-BE49-F238E27FC236}">
                <a16:creationId xmlns:a16="http://schemas.microsoft.com/office/drawing/2014/main" id="{A15B7993-1F78-CB7A-C6F8-DD62881CB0E7}"/>
              </a:ext>
            </a:extLst>
          </p:cNvPr>
          <p:cNvPicPr>
            <a:picLocks noChangeAspect="1"/>
          </p:cNvPicPr>
          <p:nvPr/>
        </p:nvPicPr>
        <p:blipFill>
          <a:blip r:embed="rId22"/>
          <a:stretch>
            <a:fillRect/>
          </a:stretch>
        </p:blipFill>
        <p:spPr>
          <a:xfrm>
            <a:off x="7783715" y="1385662"/>
            <a:ext cx="1260000" cy="973636"/>
          </a:xfrm>
          <a:prstGeom prst="rect">
            <a:avLst/>
          </a:prstGeom>
        </p:spPr>
      </p:pic>
      <p:pic>
        <p:nvPicPr>
          <p:cNvPr id="91" name="Рисунок 90">
            <a:extLst>
              <a:ext uri="{FF2B5EF4-FFF2-40B4-BE49-F238E27FC236}">
                <a16:creationId xmlns:a16="http://schemas.microsoft.com/office/drawing/2014/main" id="{61612145-39DD-DFDA-17EB-C5AB3F5FCA17}"/>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790078" y="332539"/>
            <a:ext cx="1260000" cy="973548"/>
          </a:xfrm>
          <a:prstGeom prst="rect">
            <a:avLst/>
          </a:prstGeom>
        </p:spPr>
      </p:pic>
      <p:pic>
        <p:nvPicPr>
          <p:cNvPr id="94" name="Рисунок 93">
            <a:extLst>
              <a:ext uri="{FF2B5EF4-FFF2-40B4-BE49-F238E27FC236}">
                <a16:creationId xmlns:a16="http://schemas.microsoft.com/office/drawing/2014/main" id="{CA10D2BB-4965-9BEE-6685-6EFAA95742A5}"/>
              </a:ext>
            </a:extLst>
          </p:cNvPr>
          <p:cNvPicPr>
            <a:picLocks noChangeAspect="1"/>
          </p:cNvPicPr>
          <p:nvPr/>
        </p:nvPicPr>
        <p:blipFill>
          <a:blip r:embed="rId24"/>
          <a:stretch>
            <a:fillRect/>
          </a:stretch>
        </p:blipFill>
        <p:spPr>
          <a:xfrm>
            <a:off x="6523715" y="2784203"/>
            <a:ext cx="1260000" cy="973636"/>
          </a:xfrm>
          <a:prstGeom prst="rect">
            <a:avLst/>
          </a:prstGeom>
        </p:spPr>
      </p:pic>
      <p:pic>
        <p:nvPicPr>
          <p:cNvPr id="96" name="Рисунок 95">
            <a:extLst>
              <a:ext uri="{FF2B5EF4-FFF2-40B4-BE49-F238E27FC236}">
                <a16:creationId xmlns:a16="http://schemas.microsoft.com/office/drawing/2014/main" id="{38CF567B-FF3E-D322-96D6-2128FBE14D22}"/>
              </a:ext>
            </a:extLst>
          </p:cNvPr>
          <p:cNvPicPr>
            <a:picLocks noChangeAspect="1"/>
          </p:cNvPicPr>
          <p:nvPr/>
        </p:nvPicPr>
        <p:blipFill>
          <a:blip r:embed="rId25"/>
          <a:stretch>
            <a:fillRect/>
          </a:stretch>
        </p:blipFill>
        <p:spPr>
          <a:xfrm>
            <a:off x="7829567" y="2784203"/>
            <a:ext cx="1260000" cy="973636"/>
          </a:xfrm>
          <a:prstGeom prst="rect">
            <a:avLst/>
          </a:prstGeom>
        </p:spPr>
      </p:pic>
      <p:pic>
        <p:nvPicPr>
          <p:cNvPr id="98" name="Рисунок 97">
            <a:extLst>
              <a:ext uri="{FF2B5EF4-FFF2-40B4-BE49-F238E27FC236}">
                <a16:creationId xmlns:a16="http://schemas.microsoft.com/office/drawing/2014/main" id="{F5310086-981B-F637-F8A1-D288E60FE0CA}"/>
              </a:ext>
            </a:extLst>
          </p:cNvPr>
          <p:cNvPicPr>
            <a:picLocks noChangeAspect="1"/>
          </p:cNvPicPr>
          <p:nvPr/>
        </p:nvPicPr>
        <p:blipFill>
          <a:blip r:embed="rId26"/>
          <a:stretch>
            <a:fillRect/>
          </a:stretch>
        </p:blipFill>
        <p:spPr>
          <a:xfrm>
            <a:off x="7829567" y="3781585"/>
            <a:ext cx="1260000" cy="973636"/>
          </a:xfrm>
          <a:prstGeom prst="rect">
            <a:avLst/>
          </a:prstGeom>
        </p:spPr>
      </p:pic>
      <p:pic>
        <p:nvPicPr>
          <p:cNvPr id="100" name="Рисунок 99">
            <a:extLst>
              <a:ext uri="{FF2B5EF4-FFF2-40B4-BE49-F238E27FC236}">
                <a16:creationId xmlns:a16="http://schemas.microsoft.com/office/drawing/2014/main" id="{F9451A47-8687-744F-31D1-77CAB43314A0}"/>
              </a:ext>
            </a:extLst>
          </p:cNvPr>
          <p:cNvPicPr>
            <a:picLocks noChangeAspect="1"/>
          </p:cNvPicPr>
          <p:nvPr/>
        </p:nvPicPr>
        <p:blipFill>
          <a:blip r:embed="rId27"/>
          <a:stretch>
            <a:fillRect/>
          </a:stretch>
        </p:blipFill>
        <p:spPr>
          <a:xfrm>
            <a:off x="6473308" y="3837413"/>
            <a:ext cx="1260000" cy="973636"/>
          </a:xfrm>
          <a:prstGeom prst="rect">
            <a:avLst/>
          </a:prstGeom>
        </p:spPr>
      </p:pic>
      <p:sp>
        <p:nvSpPr>
          <p:cNvPr id="101" name="TextBox 100">
            <a:extLst>
              <a:ext uri="{FF2B5EF4-FFF2-40B4-BE49-F238E27FC236}">
                <a16:creationId xmlns:a16="http://schemas.microsoft.com/office/drawing/2014/main" id="{227DDB5A-C690-C278-36EC-F20F8EFDAFD5}"/>
              </a:ext>
            </a:extLst>
          </p:cNvPr>
          <p:cNvSpPr txBox="1"/>
          <p:nvPr/>
        </p:nvSpPr>
        <p:spPr>
          <a:xfrm>
            <a:off x="4169800" y="155439"/>
            <a:ext cx="1819729" cy="400110"/>
          </a:xfrm>
          <a:prstGeom prst="rect">
            <a:avLst/>
          </a:prstGeom>
          <a:noFill/>
        </p:spPr>
        <p:txBody>
          <a:bodyPr wrap="none" rtlCol="0">
            <a:spAutoFit/>
          </a:bodyPr>
          <a:lstStyle/>
          <a:p>
            <a:r>
              <a:rPr lang="uk-UA" sz="2000" i="1" u="sng" dirty="0"/>
              <a:t>моделювання</a:t>
            </a:r>
          </a:p>
        </p:txBody>
      </p:sp>
      <p:sp>
        <p:nvSpPr>
          <p:cNvPr id="102" name="TextBox 101">
            <a:extLst>
              <a:ext uri="{FF2B5EF4-FFF2-40B4-BE49-F238E27FC236}">
                <a16:creationId xmlns:a16="http://schemas.microsoft.com/office/drawing/2014/main" id="{EEA11B7E-7E06-FED8-6E47-2A59C79EC0DF}"/>
              </a:ext>
            </a:extLst>
          </p:cNvPr>
          <p:cNvSpPr txBox="1"/>
          <p:nvPr/>
        </p:nvSpPr>
        <p:spPr>
          <a:xfrm>
            <a:off x="4200894" y="2497397"/>
            <a:ext cx="1819729" cy="400110"/>
          </a:xfrm>
          <a:prstGeom prst="rect">
            <a:avLst/>
          </a:prstGeom>
          <a:noFill/>
        </p:spPr>
        <p:txBody>
          <a:bodyPr wrap="none" rtlCol="0">
            <a:spAutoFit/>
          </a:bodyPr>
          <a:lstStyle/>
          <a:p>
            <a:r>
              <a:rPr lang="uk-UA" sz="2000" i="1" u="sng" dirty="0"/>
              <a:t>експеримент</a:t>
            </a:r>
          </a:p>
        </p:txBody>
      </p:sp>
      <p:sp>
        <p:nvSpPr>
          <p:cNvPr id="103" name="TextBox 102">
            <a:extLst>
              <a:ext uri="{FF2B5EF4-FFF2-40B4-BE49-F238E27FC236}">
                <a16:creationId xmlns:a16="http://schemas.microsoft.com/office/drawing/2014/main" id="{D4FD726B-687E-C2A5-91E4-15B139C430DF}"/>
              </a:ext>
            </a:extLst>
          </p:cNvPr>
          <p:cNvSpPr txBox="1"/>
          <p:nvPr/>
        </p:nvSpPr>
        <p:spPr>
          <a:xfrm>
            <a:off x="685077" y="2676227"/>
            <a:ext cx="1819729" cy="523220"/>
          </a:xfrm>
          <a:prstGeom prst="rect">
            <a:avLst/>
          </a:prstGeom>
          <a:noFill/>
        </p:spPr>
        <p:txBody>
          <a:bodyPr wrap="square" rtlCol="0">
            <a:spAutoFit/>
          </a:bodyPr>
          <a:lstStyle/>
          <a:p>
            <a:pPr algn="ctr"/>
            <a:r>
              <a:rPr lang="uk-UA" dirty="0">
                <a:solidFill>
                  <a:schemeClr val="accent1">
                    <a:lumMod val="75000"/>
                  </a:schemeClr>
                </a:solidFill>
              </a:rPr>
              <a:t>амплітуда зміни параметру</a:t>
            </a:r>
          </a:p>
        </p:txBody>
      </p:sp>
      <p:sp>
        <p:nvSpPr>
          <p:cNvPr id="104" name="TextBox 103">
            <a:extLst>
              <a:ext uri="{FF2B5EF4-FFF2-40B4-BE49-F238E27FC236}">
                <a16:creationId xmlns:a16="http://schemas.microsoft.com/office/drawing/2014/main" id="{0B826A25-FAB9-6C77-B825-E28747158777}"/>
              </a:ext>
            </a:extLst>
          </p:cNvPr>
          <p:cNvSpPr txBox="1"/>
          <p:nvPr/>
        </p:nvSpPr>
        <p:spPr>
          <a:xfrm>
            <a:off x="2435752" y="2678270"/>
            <a:ext cx="1542083" cy="523220"/>
          </a:xfrm>
          <a:prstGeom prst="rect">
            <a:avLst/>
          </a:prstGeom>
          <a:noFill/>
        </p:spPr>
        <p:txBody>
          <a:bodyPr wrap="square" rtlCol="0">
            <a:spAutoFit/>
          </a:bodyPr>
          <a:lstStyle/>
          <a:p>
            <a:pPr algn="ctr"/>
            <a:r>
              <a:rPr lang="uk-UA" dirty="0">
                <a:solidFill>
                  <a:srgbClr val="FF00FF"/>
                </a:solidFill>
              </a:rPr>
              <a:t>характерний час відновлення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4187124D-C678-57ED-F869-6F6AD6FC918A}"/>
              </a:ext>
            </a:extLst>
          </p:cNvPr>
          <p:cNvSpPr txBox="1"/>
          <p:nvPr/>
        </p:nvSpPr>
        <p:spPr>
          <a:xfrm>
            <a:off x="564262" y="88043"/>
            <a:ext cx="3437159" cy="400110"/>
          </a:xfrm>
          <a:prstGeom prst="rect">
            <a:avLst/>
          </a:prstGeom>
          <a:noFill/>
        </p:spPr>
        <p:txBody>
          <a:bodyPr wrap="none" rtlCol="0">
            <a:spAutoFit/>
          </a:bodyPr>
          <a:lstStyle/>
          <a:p>
            <a:r>
              <a:rPr lang="uk-UA" sz="2000" dirty="0">
                <a:solidFill>
                  <a:srgbClr val="0070C0"/>
                </a:solidFill>
              </a:rPr>
              <a:t>амплітуда зміни параметру</a:t>
            </a:r>
          </a:p>
        </p:txBody>
      </p:sp>
      <p:sp>
        <p:nvSpPr>
          <p:cNvPr id="4" name="TextBox 3">
            <a:extLst>
              <a:ext uri="{FF2B5EF4-FFF2-40B4-BE49-F238E27FC236}">
                <a16:creationId xmlns:a16="http://schemas.microsoft.com/office/drawing/2014/main" id="{733B1AB2-DC2E-70DB-AB1C-DD6556E0E257}"/>
              </a:ext>
            </a:extLst>
          </p:cNvPr>
          <p:cNvSpPr txBox="1"/>
          <p:nvPr/>
        </p:nvSpPr>
        <p:spPr>
          <a:xfrm>
            <a:off x="5028042" y="88043"/>
            <a:ext cx="3703258" cy="400110"/>
          </a:xfrm>
          <a:prstGeom prst="rect">
            <a:avLst/>
          </a:prstGeom>
          <a:noFill/>
        </p:spPr>
        <p:txBody>
          <a:bodyPr wrap="none" rtlCol="0">
            <a:spAutoFit/>
          </a:bodyPr>
          <a:lstStyle/>
          <a:p>
            <a:r>
              <a:rPr lang="uk-UA" sz="2000" dirty="0">
                <a:solidFill>
                  <a:srgbClr val="FF00FF"/>
                </a:solidFill>
              </a:rPr>
              <a:t>характерний час відновлення</a:t>
            </a:r>
          </a:p>
        </p:txBody>
      </p:sp>
      <p:pic>
        <p:nvPicPr>
          <p:cNvPr id="6" name="Рисунок 5">
            <a:extLst>
              <a:ext uri="{FF2B5EF4-FFF2-40B4-BE49-F238E27FC236}">
                <a16:creationId xmlns:a16="http://schemas.microsoft.com/office/drawing/2014/main" id="{9E8B3CD6-C5E3-9299-2D7E-6558F4EB0BBD}"/>
              </a:ext>
            </a:extLst>
          </p:cNvPr>
          <p:cNvPicPr>
            <a:picLocks noChangeAspect="1"/>
          </p:cNvPicPr>
          <p:nvPr/>
        </p:nvPicPr>
        <p:blipFill>
          <a:blip r:embed="rId3"/>
          <a:stretch>
            <a:fillRect/>
          </a:stretch>
        </p:blipFill>
        <p:spPr>
          <a:xfrm>
            <a:off x="142142" y="603822"/>
            <a:ext cx="2160000" cy="1526843"/>
          </a:xfrm>
          <a:prstGeom prst="rect">
            <a:avLst/>
          </a:prstGeom>
          <a:effectLst>
            <a:glow rad="63500">
              <a:schemeClr val="accent5">
                <a:satMod val="175000"/>
                <a:alpha val="40000"/>
              </a:schemeClr>
            </a:glow>
          </a:effectLst>
        </p:spPr>
      </p:pic>
      <p:pic>
        <p:nvPicPr>
          <p:cNvPr id="8" name="Рисунок 7">
            <a:extLst>
              <a:ext uri="{FF2B5EF4-FFF2-40B4-BE49-F238E27FC236}">
                <a16:creationId xmlns:a16="http://schemas.microsoft.com/office/drawing/2014/main" id="{7FA95D1B-F5B0-9C09-C297-ED240A4DD0C0}"/>
              </a:ext>
            </a:extLst>
          </p:cNvPr>
          <p:cNvPicPr>
            <a:picLocks noChangeAspect="1"/>
          </p:cNvPicPr>
          <p:nvPr/>
        </p:nvPicPr>
        <p:blipFill>
          <a:blip r:embed="rId4"/>
          <a:stretch>
            <a:fillRect/>
          </a:stretch>
        </p:blipFill>
        <p:spPr>
          <a:xfrm>
            <a:off x="2264636" y="603821"/>
            <a:ext cx="2160000" cy="1526843"/>
          </a:xfrm>
          <a:prstGeom prst="rect">
            <a:avLst/>
          </a:prstGeom>
          <a:effectLst>
            <a:glow rad="63500">
              <a:schemeClr val="accent5">
                <a:satMod val="175000"/>
                <a:alpha val="40000"/>
              </a:schemeClr>
            </a:glow>
          </a:effectLst>
        </p:spPr>
      </p:pic>
      <p:pic>
        <p:nvPicPr>
          <p:cNvPr id="10" name="Рисунок 9">
            <a:extLst>
              <a:ext uri="{FF2B5EF4-FFF2-40B4-BE49-F238E27FC236}">
                <a16:creationId xmlns:a16="http://schemas.microsoft.com/office/drawing/2014/main" id="{A2018B68-AA16-03F7-27A0-ED8FCEDA1F3F}"/>
              </a:ext>
            </a:extLst>
          </p:cNvPr>
          <p:cNvPicPr>
            <a:picLocks noChangeAspect="1"/>
          </p:cNvPicPr>
          <p:nvPr/>
        </p:nvPicPr>
        <p:blipFill>
          <a:blip r:embed="rId5"/>
          <a:stretch>
            <a:fillRect/>
          </a:stretch>
        </p:blipFill>
        <p:spPr>
          <a:xfrm>
            <a:off x="122842" y="2161426"/>
            <a:ext cx="2160000" cy="1526843"/>
          </a:xfrm>
          <a:prstGeom prst="rect">
            <a:avLst/>
          </a:prstGeom>
          <a:effectLst>
            <a:glow rad="63500">
              <a:schemeClr val="accent5">
                <a:satMod val="175000"/>
                <a:alpha val="40000"/>
              </a:schemeClr>
            </a:glow>
          </a:effectLst>
        </p:spPr>
      </p:pic>
      <p:pic>
        <p:nvPicPr>
          <p:cNvPr id="12" name="Рисунок 11">
            <a:extLst>
              <a:ext uri="{FF2B5EF4-FFF2-40B4-BE49-F238E27FC236}">
                <a16:creationId xmlns:a16="http://schemas.microsoft.com/office/drawing/2014/main" id="{6BA9E85C-4D49-6A65-DEAC-A3BEE2FD1E0D}"/>
              </a:ext>
            </a:extLst>
          </p:cNvPr>
          <p:cNvPicPr>
            <a:picLocks noChangeAspect="1"/>
          </p:cNvPicPr>
          <p:nvPr/>
        </p:nvPicPr>
        <p:blipFill>
          <a:blip r:embed="rId6"/>
          <a:stretch>
            <a:fillRect/>
          </a:stretch>
        </p:blipFill>
        <p:spPr>
          <a:xfrm>
            <a:off x="2245336" y="2161426"/>
            <a:ext cx="2160000" cy="1526843"/>
          </a:xfrm>
          <a:prstGeom prst="rect">
            <a:avLst/>
          </a:prstGeom>
          <a:effectLst>
            <a:glow rad="63500">
              <a:schemeClr val="accent5">
                <a:satMod val="175000"/>
                <a:alpha val="40000"/>
              </a:schemeClr>
            </a:glow>
          </a:effectLst>
        </p:spPr>
      </p:pic>
      <p:pic>
        <p:nvPicPr>
          <p:cNvPr id="14" name="Рисунок 13">
            <a:extLst>
              <a:ext uri="{FF2B5EF4-FFF2-40B4-BE49-F238E27FC236}">
                <a16:creationId xmlns:a16="http://schemas.microsoft.com/office/drawing/2014/main" id="{7C82E365-FB92-F3A9-1414-D066663465F8}"/>
              </a:ext>
            </a:extLst>
          </p:cNvPr>
          <p:cNvPicPr>
            <a:picLocks noChangeAspect="1"/>
          </p:cNvPicPr>
          <p:nvPr/>
        </p:nvPicPr>
        <p:blipFill>
          <a:blip r:embed="rId7"/>
          <a:stretch>
            <a:fillRect/>
          </a:stretch>
        </p:blipFill>
        <p:spPr>
          <a:xfrm>
            <a:off x="4572000" y="603821"/>
            <a:ext cx="2160000" cy="1526843"/>
          </a:xfrm>
          <a:prstGeom prst="rect">
            <a:avLst/>
          </a:prstGeom>
          <a:effectLst>
            <a:glow rad="63500">
              <a:srgbClr val="FF99FF">
                <a:alpha val="40000"/>
              </a:srgbClr>
            </a:glow>
          </a:effectLst>
        </p:spPr>
      </p:pic>
      <p:pic>
        <p:nvPicPr>
          <p:cNvPr id="16" name="Рисунок 15">
            <a:extLst>
              <a:ext uri="{FF2B5EF4-FFF2-40B4-BE49-F238E27FC236}">
                <a16:creationId xmlns:a16="http://schemas.microsoft.com/office/drawing/2014/main" id="{0B2C8933-B8EF-D6A2-4A2C-4A076F90D01B}"/>
              </a:ext>
            </a:extLst>
          </p:cNvPr>
          <p:cNvPicPr>
            <a:picLocks noChangeAspect="1"/>
          </p:cNvPicPr>
          <p:nvPr/>
        </p:nvPicPr>
        <p:blipFill>
          <a:blip r:embed="rId8"/>
          <a:stretch>
            <a:fillRect/>
          </a:stretch>
        </p:blipFill>
        <p:spPr>
          <a:xfrm>
            <a:off x="6792718" y="614261"/>
            <a:ext cx="2160000" cy="1526843"/>
          </a:xfrm>
          <a:prstGeom prst="rect">
            <a:avLst/>
          </a:prstGeom>
          <a:effectLst>
            <a:glow rad="63500">
              <a:srgbClr val="FF99FF">
                <a:alpha val="40000"/>
              </a:srgbClr>
            </a:glow>
          </a:effectLst>
        </p:spPr>
      </p:pic>
      <p:pic>
        <p:nvPicPr>
          <p:cNvPr id="18" name="Рисунок 17">
            <a:extLst>
              <a:ext uri="{FF2B5EF4-FFF2-40B4-BE49-F238E27FC236}">
                <a16:creationId xmlns:a16="http://schemas.microsoft.com/office/drawing/2014/main" id="{92DC4BDB-C80C-46E9-9F79-1EE04F2C6B4B}"/>
              </a:ext>
            </a:extLst>
          </p:cNvPr>
          <p:cNvPicPr>
            <a:picLocks noChangeAspect="1"/>
          </p:cNvPicPr>
          <p:nvPr/>
        </p:nvPicPr>
        <p:blipFill>
          <a:blip r:embed="rId9"/>
          <a:stretch>
            <a:fillRect/>
          </a:stretch>
        </p:blipFill>
        <p:spPr>
          <a:xfrm>
            <a:off x="4572000" y="2120226"/>
            <a:ext cx="2160000" cy="1526843"/>
          </a:xfrm>
          <a:prstGeom prst="rect">
            <a:avLst/>
          </a:prstGeom>
          <a:effectLst>
            <a:glow rad="63500">
              <a:srgbClr val="FF99FF">
                <a:alpha val="40000"/>
              </a:srgbClr>
            </a:glow>
          </a:effectLst>
        </p:spPr>
      </p:pic>
      <p:pic>
        <p:nvPicPr>
          <p:cNvPr id="20" name="Рисунок 19">
            <a:extLst>
              <a:ext uri="{FF2B5EF4-FFF2-40B4-BE49-F238E27FC236}">
                <a16:creationId xmlns:a16="http://schemas.microsoft.com/office/drawing/2014/main" id="{8D91E0BA-697B-0651-5763-FF0A6DAC3EA7}"/>
              </a:ext>
            </a:extLst>
          </p:cNvPr>
          <p:cNvPicPr>
            <a:picLocks noChangeAspect="1"/>
          </p:cNvPicPr>
          <p:nvPr/>
        </p:nvPicPr>
        <p:blipFill>
          <a:blip r:embed="rId10"/>
          <a:stretch>
            <a:fillRect/>
          </a:stretch>
        </p:blipFill>
        <p:spPr>
          <a:xfrm>
            <a:off x="6792718" y="2126844"/>
            <a:ext cx="2160000" cy="1526843"/>
          </a:xfrm>
          <a:prstGeom prst="rect">
            <a:avLst/>
          </a:prstGeom>
          <a:effectLst>
            <a:glow rad="63500">
              <a:srgbClr val="FF99FF">
                <a:alpha val="40000"/>
              </a:srgbClr>
            </a:glow>
          </a:effectLst>
        </p:spPr>
      </p:pic>
      <p:sp>
        <p:nvSpPr>
          <p:cNvPr id="23" name="TextBox 22">
            <a:extLst>
              <a:ext uri="{FF2B5EF4-FFF2-40B4-BE49-F238E27FC236}">
                <a16:creationId xmlns:a16="http://schemas.microsoft.com/office/drawing/2014/main" id="{0DC2183C-621D-31B6-F779-BA9653975ABE}"/>
              </a:ext>
            </a:extLst>
          </p:cNvPr>
          <p:cNvSpPr txBox="1"/>
          <p:nvPr/>
        </p:nvSpPr>
        <p:spPr>
          <a:xfrm>
            <a:off x="1856514" y="3752841"/>
            <a:ext cx="6016204" cy="1107996"/>
          </a:xfrm>
          <a:prstGeom prst="rect">
            <a:avLst/>
          </a:prstGeom>
          <a:noFill/>
        </p:spPr>
        <p:txBody>
          <a:bodyPr wrap="square">
            <a:spAutoFit/>
          </a:bodyPr>
          <a:lstStyle/>
          <a:p>
            <a:r>
              <a:rPr lang="uk-UA" sz="6600" b="1" kern="0" dirty="0">
                <a:solidFill>
                  <a:srgbClr val="FF0000">
                    <a:alpha val="16000"/>
                  </a:srgbClr>
                </a:solidFill>
                <a:effectLst/>
                <a:latin typeface="Times New Roman" panose="02020603050405020304" pitchFamily="18" charset="0"/>
                <a:ea typeface="Calibri" panose="020F0502020204030204" pitchFamily="34" charset="0"/>
              </a:rPr>
              <a:t>ВИСНОВКИ</a:t>
            </a:r>
            <a:endParaRPr lang="uk-UA" sz="6600" b="1" dirty="0">
              <a:solidFill>
                <a:srgbClr val="FF0000">
                  <a:alpha val="16000"/>
                </a:srgbClr>
              </a:solidFill>
            </a:endParaRPr>
          </a:p>
        </p:txBody>
      </p:sp>
      <p:sp>
        <p:nvSpPr>
          <p:cNvPr id="26" name="TextBox 25">
            <a:extLst>
              <a:ext uri="{FF2B5EF4-FFF2-40B4-BE49-F238E27FC236}">
                <a16:creationId xmlns:a16="http://schemas.microsoft.com/office/drawing/2014/main" id="{61810049-0F29-590E-9D3E-327FCAAC7B26}"/>
              </a:ext>
            </a:extLst>
          </p:cNvPr>
          <p:cNvSpPr txBox="1"/>
          <p:nvPr/>
        </p:nvSpPr>
        <p:spPr>
          <a:xfrm>
            <a:off x="0" y="3672888"/>
            <a:ext cx="9021158" cy="1446550"/>
          </a:xfrm>
          <a:prstGeom prst="rect">
            <a:avLst/>
          </a:prstGeom>
          <a:noFill/>
        </p:spPr>
        <p:txBody>
          <a:bodyPr wrap="square">
            <a:spAutoFit/>
          </a:bodyPr>
          <a:lstStyle/>
          <a:p>
            <a:pPr algn="just"/>
            <a:r>
              <a:rPr lang="uk-UA" sz="1100" dirty="0">
                <a:effectLst/>
                <a:latin typeface="Arial" panose="020B0604020202020204" pitchFamily="34" charset="0"/>
                <a:ea typeface="Calibri" panose="020F0502020204030204" pitchFamily="34" charset="0"/>
                <a:cs typeface="Arial" panose="020B0604020202020204" pitchFamily="34" charset="0"/>
              </a:rPr>
              <a:t>1. Проведено моделювання та експериментальне дослідження кінетики змін напруги розімкнутого кола, струму короткого замикання, максимальної вихідної потужності та фактору форми кремнієвих сонячних елементів, викликаних утворенням пар залізо-бор з </a:t>
            </a:r>
            <a:r>
              <a:rPr lang="uk-UA" sz="1100" dirty="0" err="1">
                <a:effectLst/>
                <a:latin typeface="Arial" panose="020B0604020202020204" pitchFamily="34" charset="0"/>
                <a:ea typeface="Calibri" panose="020F0502020204030204" pitchFamily="34" charset="0"/>
                <a:cs typeface="Arial" panose="020B0604020202020204" pitchFamily="34" charset="0"/>
              </a:rPr>
              <a:t>міжвузольних</a:t>
            </a:r>
            <a:r>
              <a:rPr lang="uk-UA" sz="1100" dirty="0">
                <a:effectLst/>
                <a:latin typeface="Arial" panose="020B0604020202020204" pitchFamily="34" charset="0"/>
                <a:ea typeface="Calibri" panose="020F0502020204030204" pitchFamily="34" charset="0"/>
                <a:cs typeface="Arial" panose="020B0604020202020204" pitchFamily="34" charset="0"/>
              </a:rPr>
              <a:t> атомів заліза. </a:t>
            </a:r>
          </a:p>
          <a:p>
            <a:pPr algn="just"/>
            <a:r>
              <a:rPr lang="uk-UA" sz="1100" dirty="0">
                <a:effectLst/>
                <a:latin typeface="Arial" panose="020B0604020202020204" pitchFamily="34" charset="0"/>
                <a:ea typeface="Calibri" panose="020F0502020204030204" pitchFamily="34" charset="0"/>
                <a:cs typeface="Arial" panose="020B0604020202020204" pitchFamily="34" charset="0"/>
              </a:rPr>
              <a:t>2. Виявлено, що характерний час відновлення фотоелектричних параметрів, </a:t>
            </a:r>
            <a:r>
              <a:rPr lang="uk-UA" sz="1100" dirty="0" err="1">
                <a:effectLst/>
                <a:latin typeface="Arial" panose="020B0604020202020204" pitchFamily="34" charset="0"/>
                <a:ea typeface="Calibri" panose="020F0502020204030204" pitchFamily="34" charset="0"/>
                <a:cs typeface="Arial" panose="020B0604020202020204" pitchFamily="34" charset="0"/>
              </a:rPr>
              <a:t>пов</a:t>
            </a:r>
            <a:r>
              <a:rPr lang="en-US" sz="1100" dirty="0">
                <a:effectLst/>
                <a:latin typeface="Arial" panose="020B0604020202020204" pitchFamily="34" charset="0"/>
                <a:ea typeface="Calibri" panose="020F0502020204030204" pitchFamily="34" charset="0"/>
                <a:cs typeface="Arial" panose="020B0604020202020204" pitchFamily="34" charset="0"/>
              </a:rPr>
              <a:t>’</a:t>
            </a:r>
            <a:r>
              <a:rPr lang="uk-UA" sz="1100" dirty="0" err="1">
                <a:effectLst/>
                <a:latin typeface="Arial" panose="020B0604020202020204" pitchFamily="34" charset="0"/>
                <a:ea typeface="Calibri" panose="020F0502020204030204" pitchFamily="34" charset="0"/>
                <a:cs typeface="Arial" panose="020B0604020202020204" pitchFamily="34" charset="0"/>
              </a:rPr>
              <a:t>язаного</a:t>
            </a:r>
            <a:r>
              <a:rPr lang="uk-UA" sz="1100" dirty="0">
                <a:effectLst/>
                <a:latin typeface="Arial" panose="020B0604020202020204" pitchFamily="34" charset="0"/>
                <a:ea typeface="Calibri" panose="020F0502020204030204" pitchFamily="34" charset="0"/>
                <a:cs typeface="Arial" panose="020B0604020202020204" pitchFamily="34" charset="0"/>
              </a:rPr>
              <a:t> з утворенням комплексу </a:t>
            </a:r>
            <a:r>
              <a:rPr lang="en-US" sz="1100" dirty="0" err="1">
                <a:effectLst/>
                <a:latin typeface="Arial" panose="020B0604020202020204" pitchFamily="34" charset="0"/>
                <a:ea typeface="Calibri" panose="020F0502020204030204" pitchFamily="34" charset="0"/>
                <a:cs typeface="Arial" panose="020B0604020202020204" pitchFamily="34" charset="0"/>
              </a:rPr>
              <a:t>FeB</a:t>
            </a:r>
            <a:r>
              <a:rPr lang="uk-UA" sz="1100" dirty="0">
                <a:effectLst/>
                <a:latin typeface="Arial" panose="020B0604020202020204" pitchFamily="34" charset="0"/>
                <a:ea typeface="Calibri" panose="020F0502020204030204" pitchFamily="34" charset="0"/>
                <a:cs typeface="Arial" panose="020B0604020202020204" pitchFamily="34" charset="0"/>
              </a:rPr>
              <a:t>, відрізняється від характерного часу перебудови дефектної підсистеми та зростає за збільшенням ступеня попередньої дисоціації пар. </a:t>
            </a:r>
          </a:p>
          <a:p>
            <a:pPr algn="just"/>
            <a:r>
              <a:rPr lang="uk-UA" sz="1100" dirty="0">
                <a:effectLst/>
                <a:latin typeface="Arial" panose="020B0604020202020204" pitchFamily="34" charset="0"/>
                <a:ea typeface="Calibri" panose="020F0502020204030204" pitchFamily="34" charset="0"/>
                <a:cs typeface="Arial" panose="020B0604020202020204" pitchFamily="34" charset="0"/>
              </a:rPr>
              <a:t>3. Показано в результаті моделювання та підтверджено експериментально, що викликані розпадом пар </a:t>
            </a:r>
            <a:r>
              <a:rPr lang="en-US" sz="1100" dirty="0" err="1">
                <a:effectLst/>
                <a:latin typeface="Arial" panose="020B0604020202020204" pitchFamily="34" charset="0"/>
                <a:ea typeface="Calibri" panose="020F0502020204030204" pitchFamily="34" charset="0"/>
                <a:cs typeface="Arial" panose="020B0604020202020204" pitchFamily="34" charset="0"/>
              </a:rPr>
              <a:t>FeB</a:t>
            </a:r>
            <a:r>
              <a:rPr lang="uk-UA" sz="1100" dirty="0">
                <a:effectLst/>
                <a:latin typeface="Arial" panose="020B0604020202020204" pitchFamily="34" charset="0"/>
                <a:ea typeface="Calibri" panose="020F0502020204030204" pitchFamily="34" charset="0"/>
                <a:cs typeface="Arial" panose="020B0604020202020204" pitchFamily="34" charset="0"/>
              </a:rPr>
              <a:t> абсолютна амплітуда зміни напруги розімкнутого кола та відносні амплітуди змін струму короткого замикання та максимальної вихідної потужності можуть бути використані для оцінки концентрації домішкового заліза у кремнієвих сонячних елементах.</a:t>
            </a:r>
          </a:p>
        </p:txBody>
      </p:sp>
      <p:graphicFrame>
        <p:nvGraphicFramePr>
          <p:cNvPr id="27" name="Об'єкт 26">
            <a:extLst>
              <a:ext uri="{FF2B5EF4-FFF2-40B4-BE49-F238E27FC236}">
                <a16:creationId xmlns:a16="http://schemas.microsoft.com/office/drawing/2014/main" id="{3BE3AA75-4A4B-47FA-9030-3CE82CCA47BB}"/>
              </a:ext>
            </a:extLst>
          </p:cNvPr>
          <p:cNvGraphicFramePr>
            <a:graphicFrameLocks noChangeAspect="1"/>
          </p:cNvGraphicFramePr>
          <p:nvPr>
            <p:extLst>
              <p:ext uri="{D42A27DB-BD31-4B8C-83A1-F6EECF244321}">
                <p14:modId xmlns:p14="http://schemas.microsoft.com/office/powerpoint/2010/main" val="698896169"/>
              </p:ext>
            </p:extLst>
          </p:nvPr>
        </p:nvGraphicFramePr>
        <p:xfrm>
          <a:off x="622320" y="2296837"/>
          <a:ext cx="879909" cy="179241"/>
        </p:xfrm>
        <a:graphic>
          <a:graphicData uri="http://schemas.openxmlformats.org/presentationml/2006/ole">
            <mc:AlternateContent xmlns:mc="http://schemas.openxmlformats.org/markup-compatibility/2006">
              <mc:Choice xmlns:v="urn:schemas-microsoft-com:vml" Requires="v">
                <p:oleObj name="Equation" r:id="rId11" imgW="1371600" imgH="279360" progId="Equation.DSMT4">
                  <p:embed/>
                </p:oleObj>
              </mc:Choice>
              <mc:Fallback>
                <p:oleObj name="Equation" r:id="rId11" imgW="1371600" imgH="279360" progId="Equation.DSMT4">
                  <p:embed/>
                  <p:pic>
                    <p:nvPicPr>
                      <p:cNvPr id="0" name=""/>
                      <p:cNvPicPr/>
                      <p:nvPr/>
                    </p:nvPicPr>
                    <p:blipFill>
                      <a:blip r:embed="rId12"/>
                      <a:stretch>
                        <a:fillRect/>
                      </a:stretch>
                    </p:blipFill>
                    <p:spPr>
                      <a:xfrm>
                        <a:off x="622320" y="2296837"/>
                        <a:ext cx="879909" cy="179241"/>
                      </a:xfrm>
                      <a:prstGeom prst="rect">
                        <a:avLst/>
                      </a:prstGeom>
                    </p:spPr>
                  </p:pic>
                </p:oleObj>
              </mc:Fallback>
            </mc:AlternateContent>
          </a:graphicData>
        </a:graphic>
      </p:graphicFrame>
    </p:spTree>
    <p:extLst>
      <p:ext uri="{BB962C8B-B14F-4D97-AF65-F5344CB8AC3E}">
        <p14:creationId xmlns:p14="http://schemas.microsoft.com/office/powerpoint/2010/main" val="184213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sz="1100" dirty="0">
                <a:latin typeface="Georgia"/>
                <a:ea typeface="Georgia"/>
                <a:cs typeface="Georgia"/>
                <a:sym typeface="Georgia"/>
              </a:rPr>
              <a:t>Дослідження фотоелектричних параметрів кремнієвих сонячних елементів вже давно є предметом наукового інтересу. Одним з ключових факторів, що впливають на ефективність сонячних батарей, є наявність дефектів у кристалічній структурі матеріалу.</a:t>
            </a:r>
            <a:endParaRPr sz="1100" dirty="0">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r>
              <a:rPr lang="ru" sz="1100" dirty="0">
                <a:latin typeface="Georgia"/>
                <a:ea typeface="Georgia"/>
                <a:cs typeface="Georgia"/>
                <a:sym typeface="Georgia"/>
              </a:rPr>
              <a:t>У технології виробництва сонячних елементів використовуються домішки, які можуть викликати дефекти кристалічної структури. Наприклад, у промисловості кремнієвих сонячних елементів домішки заліза використовуються для підвищення швидкості перетворення сонячної енергії в електрику.</a:t>
            </a:r>
            <a:endParaRPr sz="1100" dirty="0">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r>
              <a:rPr lang="ru" sz="1100" dirty="0">
                <a:latin typeface="Georgia"/>
                <a:ea typeface="Georgia"/>
                <a:cs typeface="Georgia"/>
                <a:sym typeface="Georgia"/>
              </a:rPr>
              <a:t>У проведеному дослідженні досліджено вплив утворення комплексу FeB на фотоелектричні параметри сонячних елементів. Встановлено, що характерний час відновлення фотовольтаїчних параметрів, пов’язаних з утворенням комплексу FeB, відрізняється від характерного часу реконструкції дефектної підсистеми та збільшується зі збільшенням ступеня попередньої дисоціації пар. Ці результати вказують на те, що утворення комплексу FeB має великий вплив на фотоелектричні параметри сонячних елементів, що може бути важливим фактором у підвищенні ефективності сонячних елементів.</a:t>
            </a:r>
            <a:endParaRPr sz="1100" dirty="0">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r>
              <a:rPr lang="ru" sz="1100" dirty="0">
                <a:latin typeface="Georgia"/>
                <a:ea typeface="Georgia"/>
                <a:cs typeface="Georgia"/>
                <a:sym typeface="Georgia"/>
              </a:rPr>
              <a:t>Для отримання цих результатів було проведено моделювання та експериментальні дослідження кінетики зміни напруги холостого ходу, струму короткого замикання, максимальної вихідної потужності та форм-фактора сонячних елементів.</a:t>
            </a:r>
            <a:endParaRPr sz="1100" dirty="0">
              <a:latin typeface="Georgia"/>
              <a:ea typeface="Georgia"/>
              <a:cs typeface="Georgia"/>
              <a:sym typeface="Georgia"/>
            </a:endParaRPr>
          </a:p>
          <a:p>
            <a:pPr marL="0" lvl="0" indent="0" algn="l" rtl="0">
              <a:spcBef>
                <a:spcPts val="1200"/>
              </a:spcBef>
              <a:spcAft>
                <a:spcPts val="1200"/>
              </a:spcAft>
              <a:buSzPts val="523"/>
              <a:buNone/>
            </a:pPr>
            <a:endParaRPr sz="1100" dirty="0">
              <a:latin typeface="Georgia"/>
              <a:ea typeface="Georgia"/>
              <a:cs typeface="Georgia"/>
              <a:sym typeface="Georgia"/>
            </a:endParaRPr>
          </a:p>
        </p:txBody>
      </p:sp>
      <p:sp>
        <p:nvSpPr>
          <p:cNvPr id="2" name="Місце для номера слайда 1">
            <a:extLst>
              <a:ext uri="{FF2B5EF4-FFF2-40B4-BE49-F238E27FC236}">
                <a16:creationId xmlns:a16="http://schemas.microsoft.com/office/drawing/2014/main" id="{7EE07B0F-665A-0085-EDCE-469CFCDAE2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4</a:t>
            </a:fld>
            <a:endParaRPr lang="ru"/>
          </a:p>
        </p:txBody>
      </p:sp>
    </p:spTree>
    <p:extLst>
      <p:ext uri="{BB962C8B-B14F-4D97-AF65-F5344CB8AC3E}">
        <p14:creationId xmlns:p14="http://schemas.microsoft.com/office/powerpoint/2010/main" val="370119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Clr>
                <a:schemeClr val="dk1"/>
              </a:buClr>
              <a:buSzPct val="61111"/>
              <a:buFont typeface="Arial"/>
              <a:buNone/>
            </a:pPr>
            <a:r>
              <a:rPr lang="ru" dirty="0">
                <a:latin typeface="Georgia"/>
                <a:ea typeface="Georgia"/>
                <a:cs typeface="Georgia"/>
                <a:sym typeface="Georgia"/>
              </a:rPr>
              <a:t>Під час дослідження проведено моделювання та експериментальне дослідження кінетики зміни напруги холостого ходу, струму короткого замикання, максимальної вихідної потужності та форм-фактора кремнієвих сонячних елементів. Дослідження проводилося з метою визначення впливу утворення пар залізо-бор на властивості кремнієвих сонячних елементів.</a:t>
            </a:r>
            <a:endParaRPr dirty="0">
              <a:latin typeface="Georgia"/>
              <a:ea typeface="Georgia"/>
              <a:cs typeface="Georgia"/>
              <a:sym typeface="Georgia"/>
            </a:endParaRPr>
          </a:p>
          <a:p>
            <a:pPr marL="0" lvl="0" indent="0" algn="l" rtl="0">
              <a:spcBef>
                <a:spcPts val="1200"/>
              </a:spcBef>
              <a:spcAft>
                <a:spcPts val="0"/>
              </a:spcAft>
              <a:buClr>
                <a:schemeClr val="dk1"/>
              </a:buClr>
              <a:buSzPct val="61111"/>
              <a:buFont typeface="Arial"/>
              <a:buNone/>
            </a:pPr>
            <a:r>
              <a:rPr lang="ru" dirty="0">
                <a:latin typeface="Georgia"/>
                <a:ea typeface="Georgia"/>
                <a:cs typeface="Georgia"/>
                <a:sym typeface="Georgia"/>
              </a:rPr>
              <a:t>Моделювання проводилось на основі математичних моделей, що відображають процеси переносу та дифузії заряду в кремнієвих структурах. Результати моделювання були використані для визначення параметрів експериментального стенду та аналізу результатів вимірювань.</a:t>
            </a:r>
            <a:endParaRPr dirty="0">
              <a:latin typeface="Georgia"/>
              <a:ea typeface="Georgia"/>
              <a:cs typeface="Georgia"/>
              <a:sym typeface="Georgia"/>
            </a:endParaRPr>
          </a:p>
          <a:p>
            <a:pPr marL="0" lvl="0" indent="0" algn="l" rtl="0">
              <a:spcBef>
                <a:spcPts val="1200"/>
              </a:spcBef>
              <a:spcAft>
                <a:spcPts val="0"/>
              </a:spcAft>
              <a:buClr>
                <a:schemeClr val="dk1"/>
              </a:buClr>
              <a:buSzPct val="61111"/>
              <a:buFont typeface="Arial"/>
              <a:buNone/>
            </a:pPr>
            <a:r>
              <a:rPr lang="ru" dirty="0">
                <a:latin typeface="Georgia"/>
                <a:ea typeface="Georgia"/>
                <a:cs typeface="Georgia"/>
                <a:sym typeface="Georgia"/>
              </a:rPr>
              <a:t>Експериментальна частина полягала у вимірюванні напруги холостого ходу, струму короткого замикання, максимальної вихідної потужності та форм-фактора кремнієвих сонячних елементів, які містили сформовані пари залізо-бор. Вимірювання проводили на спеціальному стенді з використанням ультрафіолетового випромінювання та термодетекторів. Отримані результати проаналізовано та порівняно з результатами моделювання для визначення впливу утворення пар залізо-бор на властивості кремнієвих сонячних елементів.</a:t>
            </a:r>
            <a:endParaRPr dirty="0">
              <a:latin typeface="Georgia"/>
              <a:ea typeface="Georgia"/>
              <a:cs typeface="Georgia"/>
              <a:sym typeface="Georgia"/>
            </a:endParaRPr>
          </a:p>
          <a:p>
            <a:pPr marL="0" lvl="0" indent="0" algn="l" rtl="0">
              <a:spcBef>
                <a:spcPts val="1200"/>
              </a:spcBef>
              <a:spcAft>
                <a:spcPts val="0"/>
              </a:spcAft>
              <a:buClr>
                <a:schemeClr val="dk1"/>
              </a:buClr>
              <a:buSzPct val="61111"/>
              <a:buFont typeface="Arial"/>
              <a:buNone/>
            </a:pPr>
            <a:r>
              <a:rPr lang="ru" dirty="0">
                <a:latin typeface="Georgia"/>
                <a:ea typeface="Georgia"/>
                <a:cs typeface="Georgia"/>
                <a:sym typeface="Georgia"/>
              </a:rPr>
              <a:t>В результаті дослідження встановлено, що утворення пар залізо-бор призводить до зниження ефективності кремнієвих сонячних елементів і погіршення їх параметрів. Ці результати можуть бути використані для подальшого вдосконалення технології виробництва сонячних елементів і підвищення їх ефективності.</a:t>
            </a:r>
            <a:endParaRPr dirty="0">
              <a:latin typeface="Georgia"/>
              <a:ea typeface="Georgia"/>
              <a:cs typeface="Georgia"/>
              <a:sym typeface="Georgia"/>
            </a:endParaRPr>
          </a:p>
          <a:p>
            <a:pPr marL="0" lvl="0" indent="0" algn="l" rtl="0">
              <a:spcBef>
                <a:spcPts val="1200"/>
              </a:spcBef>
              <a:spcAft>
                <a:spcPts val="1200"/>
              </a:spcAft>
              <a:buNone/>
            </a:pPr>
            <a:endParaRPr dirty="0">
              <a:latin typeface="Georgia"/>
              <a:ea typeface="Georgia"/>
              <a:cs typeface="Georgia"/>
              <a:sym typeface="Georgia"/>
            </a:endParaRPr>
          </a:p>
        </p:txBody>
      </p:sp>
      <p:sp>
        <p:nvSpPr>
          <p:cNvPr id="2" name="Місце для номера слайда 1">
            <a:extLst>
              <a:ext uri="{FF2B5EF4-FFF2-40B4-BE49-F238E27FC236}">
                <a16:creationId xmlns:a16="http://schemas.microsoft.com/office/drawing/2014/main" id="{89E59490-BA21-4CC1-0EE8-8FDDD675E9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5</a:t>
            </a:fld>
            <a:endParaRPr lang="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ru" sz="1100">
                <a:latin typeface="Georgia"/>
                <a:ea typeface="Georgia"/>
                <a:cs typeface="Georgia"/>
                <a:sym typeface="Georgia"/>
              </a:rPr>
              <a:t>На основі моделювання та експериментальних досліджень встановлено, що виявлені зміни напруги холостого ходу, струму короткого замикання та максимальної вихідної потужності в кремнієвих сонячних елементах пов’язані з утворенням пар залізо-бор із міжвузлових атомів заліза. Ці пари є домішками, які можуть виникати під час виробництва сонячних елементів.</a:t>
            </a:r>
            <a:endParaRPr sz="1100">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r>
              <a:rPr lang="ru" sz="1100">
                <a:latin typeface="Georgia"/>
                <a:ea typeface="Georgia"/>
                <a:cs typeface="Georgia"/>
                <a:sym typeface="Georgia"/>
              </a:rPr>
              <a:t>Крім того, виявлено, що характерний час відновлення фотоелектричних параметрів, пов’язаних з утворенням комплексу FeB, відрізняється від характерного часу реконструкції дефектної підсистеми та збільшується зі збільшенням ступеня попередньої дисоціації пар.</a:t>
            </a:r>
            <a:endParaRPr sz="1100">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r>
              <a:rPr lang="ru" sz="1100">
                <a:latin typeface="Georgia"/>
                <a:ea typeface="Georgia"/>
                <a:cs typeface="Georgia"/>
                <a:sym typeface="Georgia"/>
              </a:rPr>
              <a:t>Отже, виявлені зміни параметрів кремнієвих сонячних елементів можуть служити ознакою концентрації в них домішкового заліза. Ця інформація може бути корисною для виробників сонячних елементів, які можуть змінити свої технології виробництва, щоб зменшити концентрацію домішок у кремнієвих сонячних елементах і підвищити їх ефективність.</a:t>
            </a:r>
            <a:endParaRPr sz="1100">
              <a:latin typeface="Georgia"/>
              <a:ea typeface="Georgia"/>
              <a:cs typeface="Georgia"/>
              <a:sym typeface="Georgia"/>
            </a:endParaRPr>
          </a:p>
          <a:p>
            <a:pPr marL="0" lvl="0" indent="0" algn="l" rtl="0">
              <a:spcBef>
                <a:spcPts val="1200"/>
              </a:spcBef>
              <a:spcAft>
                <a:spcPts val="1200"/>
              </a:spcAft>
              <a:buNone/>
            </a:pPr>
            <a:endParaRPr sz="1100">
              <a:latin typeface="Georgia"/>
              <a:ea typeface="Georgia"/>
              <a:cs typeface="Georgia"/>
              <a:sym typeface="Georgia"/>
            </a:endParaRPr>
          </a:p>
        </p:txBody>
      </p:sp>
      <p:sp>
        <p:nvSpPr>
          <p:cNvPr id="2" name="Місце для номера слайда 1">
            <a:extLst>
              <a:ext uri="{FF2B5EF4-FFF2-40B4-BE49-F238E27FC236}">
                <a16:creationId xmlns:a16="http://schemas.microsoft.com/office/drawing/2014/main" id="{901E3404-2D3B-6C74-3643-68441B11F2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 smtClean="0"/>
              <a:t>6</a:t>
            </a:fld>
            <a:endParaRPr lang="ru"/>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637</Words>
  <Application>Microsoft Office PowerPoint</Application>
  <PresentationFormat>Екран (16:9)</PresentationFormat>
  <Paragraphs>31</Paragraphs>
  <Slides>6</Slides>
  <Notes>6</Notes>
  <HiddenSlides>0</HiddenSlides>
  <MMClips>0</MMClips>
  <ScaleCrop>false</ScaleCrop>
  <HeadingPairs>
    <vt:vector size="8" baseType="variant">
      <vt:variant>
        <vt:lpstr>Використані шрифти</vt:lpstr>
      </vt:variant>
      <vt:variant>
        <vt:i4>3</vt:i4>
      </vt:variant>
      <vt:variant>
        <vt:lpstr>Тема</vt:lpstr>
      </vt:variant>
      <vt:variant>
        <vt:i4>1</vt:i4>
      </vt:variant>
      <vt:variant>
        <vt:lpstr>Вбудовані сервери OLE</vt:lpstr>
      </vt:variant>
      <vt:variant>
        <vt:i4>1</vt:i4>
      </vt:variant>
      <vt:variant>
        <vt:lpstr>Заголовки слайдів</vt:lpstr>
      </vt:variant>
      <vt:variant>
        <vt:i4>6</vt:i4>
      </vt:variant>
    </vt:vector>
  </HeadingPairs>
  <TitlesOfParts>
    <vt:vector size="11" baseType="lpstr">
      <vt:lpstr>Arial</vt:lpstr>
      <vt:lpstr>Georgia</vt:lpstr>
      <vt:lpstr>Times New Roman</vt:lpstr>
      <vt:lpstr>Simple Light</vt:lpstr>
      <vt:lpstr>MathType 7.0 Equation</vt:lpstr>
      <vt:lpstr>Кінетика фотоелектричних параметрів кремнієвих сонячних елементів, викликана перебудовою пар FeB</vt:lpstr>
      <vt:lpstr>Презентація PowerPoint</vt:lpstr>
      <vt:lpstr>Презентація PowerPoint</vt:lpstr>
      <vt:lpstr>Презентація PowerPoint</vt:lpstr>
      <vt:lpstr>Презентація PowerPoint</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Кінетика фотоелектричних параметрів кремнієвих сонячних елементів, викликана перебудовою пар FeB</dc:title>
  <dc:creator>oleg</dc:creator>
  <cp:lastModifiedBy>я</cp:lastModifiedBy>
  <cp:revision>11</cp:revision>
  <dcterms:modified xsi:type="dcterms:W3CDTF">2023-04-30T07:58:40Z</dcterms:modified>
</cp:coreProperties>
</file>