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9.png" ContentType="image/png"/>
  <Override PartName="/ppt/media/image4.jpeg" ContentType="image/jpeg"/>
  <Override PartName="/ppt/media/image25.png" ContentType="image/png"/>
  <Override PartName="/ppt/media/image5.jpeg" ContentType="image/jpeg"/>
  <Override PartName="/ppt/media/image18.png" ContentType="image/png"/>
  <Override PartName="/ppt/media/image6.jpeg" ContentType="image/jpeg"/>
  <Override PartName="/ppt/media/image7.jpeg" ContentType="image/jpeg"/>
  <Override PartName="/ppt/media/image28.png" ContentType="image/png"/>
  <Override PartName="/ppt/media/image8.jpeg" ContentType="image/jpeg"/>
  <Override PartName="/ppt/media/image12.jpeg" ContentType="image/jpeg"/>
  <Override PartName="/ppt/media/image23.png" ContentType="image/png"/>
  <Override PartName="/ppt/media/image13.jpeg" ContentType="image/jpeg"/>
  <Override PartName="/ppt/media/image9.jpeg" ContentType="image/jpeg"/>
  <Override PartName="/ppt/media/image20.png" ContentType="image/png"/>
  <Override PartName="/ppt/media/image2.jpeg" ContentType="image/jpeg"/>
  <Override PartName="/ppt/media/image30.png" ContentType="image/png"/>
  <Override PartName="/ppt/media/image3.jpeg" ContentType="image/jpeg"/>
  <Override PartName="/ppt/media/image15.png" ContentType="image/png"/>
  <Override PartName="/ppt/media/image1.png" ContentType="image/png"/>
  <Override PartName="/ppt/media/image11.jpeg" ContentType="image/jpeg"/>
  <Override PartName="/ppt/media/image24.png" ContentType="image/png"/>
  <Override PartName="/ppt/media/image10.jpeg" ContentType="image/jpeg"/>
  <Override PartName="/ppt/media/image14.png" ContentType="image/png"/>
  <Override PartName="/ppt/media/image16.png" ContentType="image/png"/>
  <Override PartName="/ppt/media/image17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6.png" ContentType="image/png"/>
  <Override PartName="/ppt/media/image27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C78A4C1-1A3C-4A0C-BE01-D73094A213A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6/12/24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3BAB445-A1A6-41D2-993C-4C4222329B9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009080" y="4524480"/>
            <a:ext cx="16230240" cy="25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6718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Open Sans 1 Bold"/>
              </a:rPr>
              <a:t>ВПЛИВ УМОВ ВИГОТОВЛЕННЯ НА ЕЛЕКТРОФІЗИЧНІ ВЛАСТИВОСТІ СТРУКТУР КРЕМНІЙ-ПОЛІМЕР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028880" y="914400"/>
            <a:ext cx="16230240" cy="8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3501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Open Sans 1"/>
              </a:rPr>
              <a:t>Київський національний університет імені Тараса Шевченка</a:t>
            </a:r>
            <a:endParaRPr b="0" lang="ru-RU" sz="2500" spc="-1" strike="noStrike">
              <a:latin typeface="Arial"/>
            </a:endParaRPr>
          </a:p>
          <a:p>
            <a:pPr algn="ctr">
              <a:lnSpc>
                <a:spcPts val="3501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Open Sans 1"/>
              </a:rPr>
              <a:t>Фізичний факультет</a:t>
            </a:r>
            <a:endParaRPr b="0" lang="ru-RU" sz="25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2678120" y="8175600"/>
            <a:ext cx="458100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ts val="2798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Open Sans 1"/>
              </a:rPr>
              <a:t>Кваліфікаційна робота бакалавра</a:t>
            </a:r>
            <a:endParaRPr b="0" lang="ru-RU" sz="2000" spc="-1" strike="noStrike">
              <a:latin typeface="Arial"/>
            </a:endParaRPr>
          </a:p>
          <a:p>
            <a:pPr algn="r">
              <a:lnSpc>
                <a:spcPts val="2798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Open Sans 1"/>
              </a:rPr>
              <a:t>студента 4 курсу</a:t>
            </a:r>
            <a:endParaRPr b="0" lang="ru-RU" sz="2000" spc="-1" strike="noStrike">
              <a:latin typeface="Arial"/>
            </a:endParaRPr>
          </a:p>
          <a:p>
            <a:pPr algn="r">
              <a:lnSpc>
                <a:spcPts val="2798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Open Sans 1"/>
              </a:rPr>
              <a:t>Денис КАЛЮЖНИЙ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6942240" y="1875600"/>
            <a:ext cx="4403520" cy="1147320"/>
          </a:xfrm>
          <a:custGeom>
            <a:avLst/>
            <a:gdLst/>
            <a:ahLst/>
            <a:rect l="l" t="t" r="r" b="b"/>
            <a:pathLst>
              <a:path w="4403725" h="1147762">
                <a:moveTo>
                  <a:pt x="0" y="0"/>
                </a:moveTo>
                <a:lnTo>
                  <a:pt x="4403725" y="0"/>
                </a:lnTo>
                <a:lnTo>
                  <a:pt x="4403725" y="1147762"/>
                </a:lnTo>
                <a:lnTo>
                  <a:pt x="0" y="114776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tretch>
              <a:fillRect l="0" t="0" r="-81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533520" y="637200"/>
            <a:ext cx="1534680" cy="1536480"/>
          </a:xfrm>
          <a:custGeom>
            <a:avLst/>
            <a:gdLst/>
            <a:ahLst/>
            <a:rect l="l" t="t" r="r" b="b"/>
            <a:pathLst>
              <a:path w="1535112" h="1536700">
                <a:moveTo>
                  <a:pt x="0" y="0"/>
                </a:moveTo>
                <a:lnTo>
                  <a:pt x="1535112" y="0"/>
                </a:lnTo>
                <a:lnTo>
                  <a:pt x="1535112" y="1536700"/>
                </a:lnTo>
                <a:lnTo>
                  <a:pt x="0" y="15367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>
              <a:fillRect l="0" t="0" r="-2415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6"/>
          <p:cNvSpPr/>
          <p:nvPr/>
        </p:nvSpPr>
        <p:spPr>
          <a:xfrm>
            <a:off x="14956920" y="689040"/>
            <a:ext cx="2961000" cy="1536480"/>
          </a:xfrm>
          <a:custGeom>
            <a:avLst/>
            <a:gdLst/>
            <a:ahLst/>
            <a:rect l="l" t="t" r="r" b="b"/>
            <a:pathLst>
              <a:path w="2961449" h="1536700">
                <a:moveTo>
                  <a:pt x="0" y="0"/>
                </a:moveTo>
                <a:lnTo>
                  <a:pt x="2961449" y="0"/>
                </a:lnTo>
                <a:lnTo>
                  <a:pt x="2961449" y="1536700"/>
                </a:lnTo>
                <a:lnTo>
                  <a:pt x="0" y="15367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tretch>
              <a:fillRect l="-88508" t="0" r="-88508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"/>
          <p:cNvGrpSpPr/>
          <p:nvPr/>
        </p:nvGrpSpPr>
        <p:grpSpPr>
          <a:xfrm>
            <a:off x="762120" y="1866960"/>
            <a:ext cx="8381520" cy="6090120"/>
            <a:chOff x="762120" y="1866960"/>
            <a:chExt cx="8381520" cy="6090120"/>
          </a:xfrm>
        </p:grpSpPr>
        <p:sp>
          <p:nvSpPr>
            <p:cNvPr id="129" name="CustomShape 2"/>
            <p:cNvSpPr/>
            <p:nvPr/>
          </p:nvSpPr>
          <p:spPr>
            <a:xfrm>
              <a:off x="762120" y="1866960"/>
              <a:ext cx="8381520" cy="6090120"/>
            </a:xfrm>
            <a:custGeom>
              <a:avLst/>
              <a:gdLst/>
              <a:ahLst/>
              <a:rect l="l" t="t" r="r" b="b"/>
              <a:pathLst>
                <a:path w="11176000" h="8120761">
                  <a:moveTo>
                    <a:pt x="0" y="0"/>
                  </a:moveTo>
                  <a:lnTo>
                    <a:pt x="11176000" y="0"/>
                  </a:lnTo>
                  <a:lnTo>
                    <a:pt x="11176000" y="8120761"/>
                  </a:lnTo>
                  <a:lnTo>
                    <a:pt x="0" y="812076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tretch>
                <a:fillRect l="-1828" t="0" r="-1828" b="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" name="CustomShape 3"/>
          <p:cNvSpPr/>
          <p:nvPr/>
        </p:nvSpPr>
        <p:spPr>
          <a:xfrm>
            <a:off x="1028880" y="-11520"/>
            <a:ext cx="1141884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6718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Open Sans 1 Bold"/>
              </a:rPr>
              <a:t>ЧАСТОТНІ ЗАЛЕЖНОСТІ ЄМНОСТІ</a:t>
            </a:r>
            <a:endParaRPr b="0" lang="ru-RU" sz="3600" spc="-1" strike="noStrike">
              <a:latin typeface="Arial"/>
            </a:endParaRPr>
          </a:p>
        </p:txBody>
      </p:sp>
      <p:grpSp>
        <p:nvGrpSpPr>
          <p:cNvPr id="131" name="Group 4"/>
          <p:cNvGrpSpPr/>
          <p:nvPr/>
        </p:nvGrpSpPr>
        <p:grpSpPr>
          <a:xfrm>
            <a:off x="10806480" y="1866960"/>
            <a:ext cx="6643080" cy="1331280"/>
            <a:chOff x="10806480" y="1866960"/>
            <a:chExt cx="6643080" cy="1331280"/>
          </a:xfrm>
        </p:grpSpPr>
        <p:sp>
          <p:nvSpPr>
            <p:cNvPr id="132" name="CustomShape 5"/>
            <p:cNvSpPr/>
            <p:nvPr/>
          </p:nvSpPr>
          <p:spPr>
            <a:xfrm>
              <a:off x="10806480" y="1866960"/>
              <a:ext cx="6643080" cy="1331280"/>
            </a:xfrm>
            <a:custGeom>
              <a:avLst/>
              <a:gdLst/>
              <a:ahLst/>
              <a:rect l="l" t="t" r="r" b="b"/>
              <a:pathLst>
                <a:path w="8857869" h="1775460">
                  <a:moveTo>
                    <a:pt x="0" y="0"/>
                  </a:moveTo>
                  <a:lnTo>
                    <a:pt x="8857869" y="0"/>
                  </a:lnTo>
                  <a:lnTo>
                    <a:pt x="8857869" y="1775460"/>
                  </a:lnTo>
                  <a:lnTo>
                    <a:pt x="0" y="177546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 l="0" t="-14853" r="0" b="-14853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" name="Group 6"/>
          <p:cNvGrpSpPr/>
          <p:nvPr/>
        </p:nvGrpSpPr>
        <p:grpSpPr>
          <a:xfrm>
            <a:off x="11410200" y="5541480"/>
            <a:ext cx="5435640" cy="1720800"/>
            <a:chOff x="11410200" y="5541480"/>
            <a:chExt cx="5435640" cy="1720800"/>
          </a:xfrm>
        </p:grpSpPr>
        <p:sp>
          <p:nvSpPr>
            <p:cNvPr id="134" name="CustomShape 7"/>
            <p:cNvSpPr/>
            <p:nvPr/>
          </p:nvSpPr>
          <p:spPr>
            <a:xfrm>
              <a:off x="11410200" y="5541480"/>
              <a:ext cx="5435640" cy="1720800"/>
            </a:xfrm>
            <a:custGeom>
              <a:avLst/>
              <a:gdLst/>
              <a:ahLst/>
              <a:rect l="l" t="t" r="r" b="b"/>
              <a:pathLst>
                <a:path w="7248017" h="2295017">
                  <a:moveTo>
                    <a:pt x="0" y="0"/>
                  </a:moveTo>
                  <a:lnTo>
                    <a:pt x="7248017" y="0"/>
                  </a:lnTo>
                  <a:lnTo>
                    <a:pt x="7248017" y="2295017"/>
                  </a:lnTo>
                  <a:lnTo>
                    <a:pt x="0" y="2295017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tretch>
                <a:fillRect l="0" t="-8843" r="0" b="-8843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5" name="CustomShape 8"/>
          <p:cNvSpPr/>
          <p:nvPr/>
        </p:nvSpPr>
        <p:spPr>
          <a:xfrm>
            <a:off x="6644520" y="6402240"/>
            <a:ext cx="195048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ts val="1440"/>
              </a:lnSpc>
            </a:pPr>
            <a:r>
              <a:rPr b="0" lang="en-US" sz="1200" spc="9" strike="noStrike">
                <a:solidFill>
                  <a:srgbClr val="898989"/>
                </a:solidFill>
                <a:latin typeface="TT Rounds Condensed"/>
              </a:rPr>
              <a:t>10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36" name="CustomShape 9"/>
          <p:cNvSpPr/>
          <p:nvPr/>
        </p:nvSpPr>
        <p:spPr>
          <a:xfrm>
            <a:off x="12718440" y="8776800"/>
            <a:ext cx="3409560" cy="4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392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Open Sans 2 Bold"/>
              </a:rPr>
              <a:t>f0 - 5*10^10 c^-1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37" name="CustomShape 10"/>
          <p:cNvSpPr/>
          <p:nvPr/>
        </p:nvSpPr>
        <p:spPr>
          <a:xfrm>
            <a:off x="323640" y="9704160"/>
            <a:ext cx="15192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94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Open Sans 2 Bold"/>
              </a:rPr>
              <a:t>9</a:t>
            </a:r>
            <a:endParaRPr b="0" lang="ru-RU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"/>
          <p:cNvGrpSpPr/>
          <p:nvPr/>
        </p:nvGrpSpPr>
        <p:grpSpPr>
          <a:xfrm>
            <a:off x="380880" y="1409760"/>
            <a:ext cx="11468520" cy="8065440"/>
            <a:chOff x="380880" y="1409760"/>
            <a:chExt cx="11468520" cy="8065440"/>
          </a:xfrm>
        </p:grpSpPr>
        <p:sp>
          <p:nvSpPr>
            <p:cNvPr id="139" name="CustomShape 2"/>
            <p:cNvSpPr/>
            <p:nvPr/>
          </p:nvSpPr>
          <p:spPr>
            <a:xfrm>
              <a:off x="380880" y="1409760"/>
              <a:ext cx="11468520" cy="8065440"/>
            </a:xfrm>
            <a:custGeom>
              <a:avLst/>
              <a:gdLst/>
              <a:ahLst/>
              <a:rect l="l" t="t" r="r" b="b"/>
              <a:pathLst>
                <a:path w="15292070" h="10754487">
                  <a:moveTo>
                    <a:pt x="0" y="0"/>
                  </a:moveTo>
                  <a:lnTo>
                    <a:pt x="15292070" y="0"/>
                  </a:lnTo>
                  <a:lnTo>
                    <a:pt x="15292070" y="10754487"/>
                  </a:lnTo>
                  <a:lnTo>
                    <a:pt x="0" y="10754487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tretch>
                <a:fillRect l="0" t="-437" r="0" b="-437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0" name="CustomShape 3"/>
          <p:cNvSpPr/>
          <p:nvPr/>
        </p:nvSpPr>
        <p:spPr>
          <a:xfrm>
            <a:off x="6644520" y="6402240"/>
            <a:ext cx="195048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ts val="1440"/>
              </a:lnSpc>
            </a:pPr>
            <a:r>
              <a:rPr b="0" lang="en-US" sz="1200" spc="9" strike="noStrike">
                <a:solidFill>
                  <a:srgbClr val="898989"/>
                </a:solidFill>
                <a:latin typeface="TT Rounds Condensed"/>
              </a:rPr>
              <a:t>11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028880" y="-11520"/>
            <a:ext cx="1141884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6718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Open Sans 1 Bold"/>
              </a:rPr>
              <a:t>ЧАСТОТНІ ЗАЛЕЖНОСТІ ЄМНОСТІ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11850120" y="1850040"/>
            <a:ext cx="6188400" cy="2956680"/>
          </a:xfrm>
          <a:custGeom>
            <a:avLst/>
            <a:gdLst/>
            <a:ahLst/>
            <a:rect l="l" t="t" r="r" b="b"/>
            <a:pathLst>
              <a:path w="6188710" h="2957195">
                <a:moveTo>
                  <a:pt x="0" y="0"/>
                </a:moveTo>
                <a:lnTo>
                  <a:pt x="6188710" y="0"/>
                </a:lnTo>
                <a:lnTo>
                  <a:pt x="6188710" y="2957195"/>
                </a:lnTo>
                <a:lnTo>
                  <a:pt x="0" y="295719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>
              <a:fillRect l="0" t="-5" r="0" b="-5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6"/>
          <p:cNvSpPr/>
          <p:nvPr/>
        </p:nvSpPr>
        <p:spPr>
          <a:xfrm>
            <a:off x="12111480" y="5676840"/>
            <a:ext cx="6188400" cy="2956680"/>
          </a:xfrm>
          <a:custGeom>
            <a:avLst/>
            <a:gdLst/>
            <a:ahLst/>
            <a:rect l="l" t="t" r="r" b="b"/>
            <a:pathLst>
              <a:path w="6188710" h="2957195">
                <a:moveTo>
                  <a:pt x="0" y="0"/>
                </a:moveTo>
                <a:lnTo>
                  <a:pt x="6188710" y="0"/>
                </a:lnTo>
                <a:lnTo>
                  <a:pt x="6188710" y="2957195"/>
                </a:lnTo>
                <a:lnTo>
                  <a:pt x="0" y="295719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tretch>
              <a:fillRect l="0" t="-5" r="0" b="-5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7"/>
          <p:cNvSpPr/>
          <p:nvPr/>
        </p:nvSpPr>
        <p:spPr>
          <a:xfrm>
            <a:off x="247320" y="9704160"/>
            <a:ext cx="47268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94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Open Sans 2 Bold"/>
              </a:rPr>
              <a:t>10</a:t>
            </a:r>
            <a:endParaRPr b="0" lang="ru-RU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28880" y="-11520"/>
            <a:ext cx="438120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6718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Open Sans 1 Bold"/>
              </a:rPr>
              <a:t>ВИСНОВКИ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028880" y="1102320"/>
            <a:ext cx="16230240" cy="79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just">
              <a:lnSpc>
                <a:spcPts val="392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Open Sans 1 Bold"/>
              </a:rPr>
              <a:t>1.</a:t>
            </a:r>
            <a:r>
              <a:rPr b="0" lang="en-US" sz="2800" spc="-1" strike="noStrike">
                <a:solidFill>
                  <a:srgbClr val="000000"/>
                </a:solidFill>
                <a:latin typeface="Open Sans 1"/>
              </a:rPr>
              <a:t> Проведено експериментальне дослідження впливу швидкості спінінгування, часу ізотермічної витримки при кімнатній температурі та застосування ультразвукової обробки на електрофізичні параметри структур кремній-PEDOT:PSS.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ts val="392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Open Sans 1 Bold"/>
              </a:rPr>
              <a:t>2.</a:t>
            </a:r>
            <a:r>
              <a:rPr b="0" lang="en-US" sz="2800" spc="-1" strike="noStrike">
                <a:solidFill>
                  <a:srgbClr val="000000"/>
                </a:solidFill>
                <a:latin typeface="Open Sans 1"/>
              </a:rPr>
              <a:t> Виявлено, що збільшення швидкості спінінгування від 3000 об/хв до 5000 об/хв призводить до зменшення діелектричного прошарку, шунтуючого опору, зростання напруги ефективної інжекції дірок та концентрації більш глибоких пасток в околі границі розділу.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ts val="392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Open Sans 1 Bold"/>
              </a:rPr>
              <a:t>3.</a:t>
            </a:r>
            <a:r>
              <a:rPr b="0" lang="en-US" sz="2800" spc="-1" strike="noStrike">
                <a:solidFill>
                  <a:srgbClr val="000000"/>
                </a:solidFill>
                <a:latin typeface="Open Sans 1"/>
              </a:rPr>
              <a:t> Зростання часу ізотермічної витримки може викликати зменшення впливу діелектричного шару та концентрації мілких пасток, збільшення пікової напруги для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ts val="392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Open Sans 1"/>
              </a:rPr>
              <a:t>ємності при прямому зміщенні, фактору неідеальності та послідовного опору.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ts val="392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Open Sans 1 Bold"/>
              </a:rPr>
              <a:t>4.</a:t>
            </a:r>
            <a:r>
              <a:rPr b="0" lang="en-US" sz="2800" spc="-1" strike="noStrike">
                <a:solidFill>
                  <a:srgbClr val="000000"/>
                </a:solidFill>
                <a:latin typeface="Open Sans 1"/>
              </a:rPr>
              <a:t> Показано, що ультразвукова обробка більш ефективна у випадку структур з більш тонким полімерним шаром. Зокрема в цьому випадку використання акустичних хвиль може бути причиною зменшення висоти бар’єру, фактору неідеальності, шунтуючого опору, збільшення концентрації мілких пасток та їхню перебудову, а також (при застосуванні повздовжніх коливань) зменшення напруги ефективної інжекції дірок і зростання послідовного опору.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6644520" y="6402240"/>
            <a:ext cx="195048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ts val="1440"/>
              </a:lnSpc>
            </a:pPr>
            <a:r>
              <a:rPr b="0" lang="en-US" sz="1200" spc="9" strike="noStrike">
                <a:solidFill>
                  <a:srgbClr val="898989"/>
                </a:solidFill>
                <a:latin typeface="TT Rounds Condensed"/>
              </a:rPr>
              <a:t>12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47320" y="9704160"/>
            <a:ext cx="40068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94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Open Sans 2 Bold"/>
              </a:rPr>
              <a:t>11</a:t>
            </a:r>
            <a:endParaRPr b="0" lang="ru-RU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"/>
          <p:cNvGrpSpPr/>
          <p:nvPr/>
        </p:nvGrpSpPr>
        <p:grpSpPr>
          <a:xfrm>
            <a:off x="4876920" y="3599640"/>
            <a:ext cx="7895880" cy="5726880"/>
            <a:chOff x="4876920" y="3599640"/>
            <a:chExt cx="7895880" cy="5726880"/>
          </a:xfrm>
        </p:grpSpPr>
        <p:sp>
          <p:nvSpPr>
            <p:cNvPr id="48" name="CustomShape 2"/>
            <p:cNvSpPr/>
            <p:nvPr/>
          </p:nvSpPr>
          <p:spPr>
            <a:xfrm>
              <a:off x="4876920" y="3599640"/>
              <a:ext cx="7895880" cy="5726880"/>
            </a:xfrm>
            <a:custGeom>
              <a:avLst/>
              <a:gdLst/>
              <a:ahLst/>
              <a:rect l="l" t="t" r="r" b="b"/>
              <a:pathLst>
                <a:path w="10528300" h="7636510">
                  <a:moveTo>
                    <a:pt x="0" y="0"/>
                  </a:moveTo>
                  <a:lnTo>
                    <a:pt x="10528300" y="0"/>
                  </a:lnTo>
                  <a:lnTo>
                    <a:pt x="10528300" y="7636510"/>
                  </a:lnTo>
                  <a:lnTo>
                    <a:pt x="0" y="763651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tretch>
                <a:fillRect l="-218276" t="0" r="-218276" b="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CustomShape 3"/>
          <p:cNvSpPr/>
          <p:nvPr/>
        </p:nvSpPr>
        <p:spPr>
          <a:xfrm>
            <a:off x="2286000" y="542880"/>
            <a:ext cx="13944240" cy="21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576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Open Sans 1 Bold"/>
              </a:rPr>
              <a:t>Мета дослідження: </a:t>
            </a:r>
            <a:r>
              <a:rPr b="0" lang="en-US" sz="3200" spc="-1" strike="noStrike">
                <a:solidFill>
                  <a:srgbClr val="000000"/>
                </a:solidFill>
                <a:latin typeface="Open Sans 1 Italics"/>
              </a:rPr>
              <a:t>комплексне вивчення впливу умов виготовлення на електрофізичні властивості структур кремній-PEDOT:PSS з використанням комплексу методів дослідження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6644520" y="6402240"/>
            <a:ext cx="195048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ts val="1440"/>
              </a:lnSpc>
            </a:pPr>
            <a:r>
              <a:rPr b="0" lang="en-US" sz="1200" spc="9" strike="noStrike">
                <a:solidFill>
                  <a:srgbClr val="898989"/>
                </a:solidFill>
                <a:latin typeface="TT Rounds Condensed"/>
              </a:rPr>
              <a:t>2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323640" y="9704160"/>
            <a:ext cx="15192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94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Open Sans 2 Bold"/>
              </a:rPr>
              <a:t>1</a:t>
            </a:r>
            <a:endParaRPr b="0" lang="ru-RU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994320" y="6356520"/>
            <a:ext cx="4734000" cy="3480480"/>
            <a:chOff x="994320" y="6356520"/>
            <a:chExt cx="4734000" cy="3480480"/>
          </a:xfrm>
        </p:grpSpPr>
        <p:sp>
          <p:nvSpPr>
            <p:cNvPr id="53" name="CustomShape 2"/>
            <p:cNvSpPr/>
            <p:nvPr/>
          </p:nvSpPr>
          <p:spPr>
            <a:xfrm>
              <a:off x="994320" y="6356520"/>
              <a:ext cx="4734000" cy="3480480"/>
            </a:xfrm>
            <a:custGeom>
              <a:avLst/>
              <a:gdLst/>
              <a:ahLst/>
              <a:rect l="l" t="t" r="r" b="b"/>
              <a:pathLst>
                <a:path w="6312408" h="4641215">
                  <a:moveTo>
                    <a:pt x="0" y="0"/>
                  </a:moveTo>
                  <a:lnTo>
                    <a:pt x="6312408" y="0"/>
                  </a:lnTo>
                  <a:lnTo>
                    <a:pt x="6312408" y="4641215"/>
                  </a:lnTo>
                  <a:lnTo>
                    <a:pt x="0" y="464121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tretch>
                <a:fillRect l="0" t="-1075853" r="0" b="-1075853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" name="Group 3"/>
          <p:cNvGrpSpPr/>
          <p:nvPr/>
        </p:nvGrpSpPr>
        <p:grpSpPr>
          <a:xfrm>
            <a:off x="6996960" y="6356520"/>
            <a:ext cx="4472640" cy="3480480"/>
            <a:chOff x="6996960" y="6356520"/>
            <a:chExt cx="4472640" cy="3480480"/>
          </a:xfrm>
        </p:grpSpPr>
        <p:sp>
          <p:nvSpPr>
            <p:cNvPr id="55" name="CustomShape 4"/>
            <p:cNvSpPr/>
            <p:nvPr/>
          </p:nvSpPr>
          <p:spPr>
            <a:xfrm>
              <a:off x="6996960" y="6356520"/>
              <a:ext cx="4472640" cy="3480480"/>
            </a:xfrm>
            <a:custGeom>
              <a:avLst/>
              <a:gdLst/>
              <a:ahLst/>
              <a:rect l="l" t="t" r="r" b="b"/>
              <a:pathLst>
                <a:path w="5963793" h="4641215">
                  <a:moveTo>
                    <a:pt x="0" y="0"/>
                  </a:moveTo>
                  <a:lnTo>
                    <a:pt x="5963793" y="0"/>
                  </a:lnTo>
                  <a:lnTo>
                    <a:pt x="5963793" y="4641215"/>
                  </a:lnTo>
                  <a:lnTo>
                    <a:pt x="0" y="464121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 l="0" t="-943414" r="0" b="-943414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" name="Group 5"/>
          <p:cNvGrpSpPr/>
          <p:nvPr/>
        </p:nvGrpSpPr>
        <p:grpSpPr>
          <a:xfrm>
            <a:off x="12738240" y="6356520"/>
            <a:ext cx="4486320" cy="3480480"/>
            <a:chOff x="12738240" y="6356520"/>
            <a:chExt cx="4486320" cy="3480480"/>
          </a:xfrm>
        </p:grpSpPr>
        <p:sp>
          <p:nvSpPr>
            <p:cNvPr id="57" name="CustomShape 6"/>
            <p:cNvSpPr/>
            <p:nvPr/>
          </p:nvSpPr>
          <p:spPr>
            <a:xfrm>
              <a:off x="12738240" y="6356520"/>
              <a:ext cx="4486320" cy="3480480"/>
            </a:xfrm>
            <a:custGeom>
              <a:avLst/>
              <a:gdLst/>
              <a:ahLst/>
              <a:rect l="l" t="t" r="r" b="b"/>
              <a:pathLst>
                <a:path w="5982208" h="4641215">
                  <a:moveTo>
                    <a:pt x="0" y="0"/>
                  </a:moveTo>
                  <a:lnTo>
                    <a:pt x="5982208" y="0"/>
                  </a:lnTo>
                  <a:lnTo>
                    <a:pt x="5982208" y="4641215"/>
                  </a:lnTo>
                  <a:lnTo>
                    <a:pt x="0" y="464121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tretch>
                <a:fillRect l="0" t="-950487" r="0" b="-950365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" name="CustomShape 7"/>
          <p:cNvSpPr/>
          <p:nvPr/>
        </p:nvSpPr>
        <p:spPr>
          <a:xfrm>
            <a:off x="1044000" y="892080"/>
            <a:ext cx="14148000" cy="54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92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Open Sans 1 Bold"/>
              </a:rPr>
              <a:t>1.</a:t>
            </a:r>
            <a:r>
              <a:rPr b="0" lang="en-US" sz="2800" spc="-1" strike="noStrike">
                <a:solidFill>
                  <a:srgbClr val="000000"/>
                </a:solidFill>
                <a:latin typeface="Open Sans 1"/>
              </a:rPr>
              <a:t> Травлення кремнію в 30%-розчині HF протягом 15 c.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ts val="392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Open Sans 1 Bold"/>
              </a:rPr>
              <a:t>2.</a:t>
            </a:r>
            <a:r>
              <a:rPr b="0" lang="en-US" sz="2800" spc="-1" strike="noStrike">
                <a:solidFill>
                  <a:srgbClr val="000000"/>
                </a:solidFill>
                <a:latin typeface="Open Sans 1"/>
              </a:rPr>
              <a:t> Промивання пластини в дистильованій воді.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ts val="392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Open Sans 1 Bold"/>
              </a:rPr>
              <a:t>3.</a:t>
            </a:r>
            <a:r>
              <a:rPr b="0" lang="en-US" sz="2800" spc="-1" strike="noStrike">
                <a:solidFill>
                  <a:srgbClr val="000000"/>
                </a:solidFill>
                <a:latin typeface="Open Sans 1"/>
              </a:rPr>
              <a:t> Нанесення розчину PEDOT:PSS.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ts val="392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Open Sans 1 Bold"/>
              </a:rPr>
              <a:t>4.</a:t>
            </a:r>
            <a:r>
              <a:rPr b="0" lang="en-US" sz="2800" spc="-1" strike="noStrike">
                <a:solidFill>
                  <a:srgbClr val="000000"/>
                </a:solidFill>
                <a:latin typeface="Open Sans 1"/>
              </a:rPr>
              <a:t> Спінінгування на протязі 30 с зі швидкістю обертання </a:t>
            </a:r>
            <a:r>
              <a:rPr b="0" lang="en-US" sz="2800" spc="-1" strike="noStrike">
                <a:solidFill>
                  <a:srgbClr val="ff0000"/>
                </a:solidFill>
                <a:latin typeface="Open Sans 1"/>
              </a:rPr>
              <a:t>ω= (3000; 5000) об/хв</a:t>
            </a:r>
            <a:r>
              <a:rPr b="0" lang="en-US" sz="2800" spc="-1" strike="noStrike">
                <a:solidFill>
                  <a:srgbClr val="000000"/>
                </a:solidFill>
                <a:latin typeface="Open Sans 1"/>
              </a:rPr>
              <a:t>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ts val="392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Open Sans 1 Bold"/>
              </a:rPr>
              <a:t>5.</a:t>
            </a:r>
            <a:r>
              <a:rPr b="0" lang="en-US" sz="2800" spc="-1" strike="noStrike">
                <a:solidFill>
                  <a:srgbClr val="000000"/>
                </a:solidFill>
                <a:latin typeface="Open Sans 1"/>
              </a:rPr>
              <a:t> Витримка зразків при кімнатній температурі тривалістю </a:t>
            </a:r>
            <a:r>
              <a:rPr b="0" lang="en-US" sz="2800" spc="-1" strike="noStrike">
                <a:solidFill>
                  <a:srgbClr val="00b050"/>
                </a:solidFill>
                <a:latin typeface="Open Sans 1"/>
              </a:rPr>
              <a:t>td=(20; 50)  </a:t>
            </a:r>
            <a:r>
              <a:rPr b="0" lang="en-US" sz="2800" spc="-1" strike="noStrike">
                <a:solidFill>
                  <a:srgbClr val="000000"/>
                </a:solidFill>
                <a:latin typeface="Open Sans 1"/>
              </a:rPr>
              <a:t>хв </a:t>
            </a:r>
            <a:r>
              <a:rPr b="0" lang="en-US" sz="2800" spc="-1" strike="noStrike">
                <a:solidFill>
                  <a:srgbClr val="0000ff"/>
                </a:solidFill>
                <a:latin typeface="Open Sans 1"/>
              </a:rPr>
              <a:t>з або без ультразвуковою обробкою</a:t>
            </a:r>
            <a:r>
              <a:rPr b="0" lang="en-US" sz="2800" spc="-1" strike="noStrike">
                <a:solidFill>
                  <a:srgbClr val="000000"/>
                </a:solidFill>
                <a:latin typeface="Open Sans 1"/>
              </a:rPr>
              <a:t>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ts val="392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Open Sans 1 Bold"/>
              </a:rPr>
              <a:t>6.</a:t>
            </a:r>
            <a:r>
              <a:rPr b="0" lang="en-US" sz="2800" spc="-1" strike="noStrike">
                <a:solidFill>
                  <a:srgbClr val="000000"/>
                </a:solidFill>
                <a:latin typeface="Open Sans 1"/>
                <a:ea typeface="Open Sans 1"/>
              </a:rPr>
              <a:t> Відпал при температурі 140 °С на протязі 15 хв.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ts val="392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Open Sans 1 Bold"/>
                <a:ea typeface="Open Sans 1"/>
              </a:rPr>
              <a:t>7.</a:t>
            </a:r>
            <a:r>
              <a:rPr b="0" lang="en-US" sz="2800" spc="-1" strike="noStrike">
                <a:solidFill>
                  <a:srgbClr val="000000"/>
                </a:solidFill>
                <a:latin typeface="Open Sans 1"/>
                <a:ea typeface="Open Sans 1"/>
              </a:rPr>
              <a:t> Вакуумне напилення срібного контакту на полімерну плівку.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ts val="392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Open Sans 1 Bold"/>
                <a:ea typeface="Open Sans 1"/>
              </a:rPr>
              <a:t>8.</a:t>
            </a:r>
            <a:r>
              <a:rPr b="0" lang="en-US" sz="2800" spc="-1" strike="noStrike">
                <a:solidFill>
                  <a:srgbClr val="000000"/>
                </a:solidFill>
                <a:latin typeface="Open Sans 1"/>
                <a:ea typeface="Open Sans 1"/>
              </a:rPr>
              <a:t> Відколювання запилених країв структур. </a:t>
            </a:r>
            <a:endParaRPr b="0" lang="ru-RU" sz="2800" spc="-1" strike="noStrike">
              <a:latin typeface="Arial"/>
            </a:endParaRPr>
          </a:p>
          <a:p>
            <a:pPr>
              <a:lnSpc>
                <a:spcPts val="392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Open Sans 1 Bold"/>
                <a:ea typeface="Open Sans 1"/>
              </a:rPr>
              <a:t>9.</a:t>
            </a:r>
            <a:r>
              <a:rPr b="0" lang="en-US" sz="2800" spc="-1" strike="noStrike">
                <a:solidFill>
                  <a:srgbClr val="000000"/>
                </a:solidFill>
                <a:latin typeface="Open Sans 1"/>
                <a:ea typeface="Open Sans 1"/>
              </a:rPr>
              <a:t> Втирання контакту ZnGa.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59" name="CustomShape 8"/>
          <p:cNvSpPr/>
          <p:nvPr/>
        </p:nvSpPr>
        <p:spPr>
          <a:xfrm>
            <a:off x="1028880" y="-11520"/>
            <a:ext cx="928044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6718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Open Sans 1 Bold"/>
              </a:rPr>
              <a:t>МЕТОДИКА ВИГОТОВЛЕННЯ: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60" name="CustomShape 9"/>
          <p:cNvSpPr/>
          <p:nvPr/>
        </p:nvSpPr>
        <p:spPr>
          <a:xfrm>
            <a:off x="6644520" y="6402240"/>
            <a:ext cx="195048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ts val="1440"/>
              </a:lnSpc>
            </a:pPr>
            <a:r>
              <a:rPr b="0" lang="en-US" sz="1200" spc="9" strike="noStrike">
                <a:solidFill>
                  <a:srgbClr val="898989"/>
                </a:solidFill>
                <a:latin typeface="TT Rounds Condensed"/>
              </a:rPr>
              <a:t>3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61" name="CustomShape 10"/>
          <p:cNvSpPr/>
          <p:nvPr/>
        </p:nvSpPr>
        <p:spPr>
          <a:xfrm>
            <a:off x="15533640" y="1253520"/>
            <a:ext cx="232920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648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US" sz="5400" spc="-1" strike="noStrike">
                <a:solidFill>
                  <a:srgbClr val="ff0000"/>
                </a:solidFill>
                <a:latin typeface="Times New Roman"/>
              </a:rPr>
              <a:t>X</a:t>
            </a:r>
            <a:r>
              <a:rPr b="0" lang="en-US" sz="5400" spc="-1" strike="noStrike">
                <a:solidFill>
                  <a:srgbClr val="000000"/>
                </a:solidFill>
                <a:latin typeface="Times New Roman"/>
              </a:rPr>
              <a:t>-</a:t>
            </a:r>
            <a:r>
              <a:rPr b="0" lang="en-US" sz="5400" spc="-1" strike="noStrike">
                <a:solidFill>
                  <a:srgbClr val="00b050"/>
                </a:solidFill>
                <a:latin typeface="Times New Roman"/>
              </a:rPr>
              <a:t>Y</a:t>
            </a:r>
            <a:r>
              <a:rPr b="0" lang="en-US" sz="5400" spc="-1" strike="noStrike">
                <a:solidFill>
                  <a:srgbClr val="0000ff"/>
                </a:solidFill>
                <a:latin typeface="Times New Roman"/>
              </a:rPr>
              <a:t>u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62" name="CustomShape 11"/>
          <p:cNvSpPr/>
          <p:nvPr/>
        </p:nvSpPr>
        <p:spPr>
          <a:xfrm>
            <a:off x="14874840" y="188640"/>
            <a:ext cx="254232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1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Open Sans 2 Bold"/>
              </a:rPr>
              <a:t>Кількість тисяч обертів за хвилину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ts val="21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Open Sans 2 Bold"/>
              </a:rPr>
              <a:t>під час спінінгування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63" name="CustomShape 12"/>
          <p:cNvSpPr/>
          <p:nvPr/>
        </p:nvSpPr>
        <p:spPr>
          <a:xfrm>
            <a:off x="14815080" y="2352240"/>
            <a:ext cx="266220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100"/>
              </a:lnSpc>
            </a:pPr>
            <a:r>
              <a:rPr b="0" lang="en-US" sz="1500" spc="-1" strike="noStrike">
                <a:solidFill>
                  <a:srgbClr val="00b050"/>
                </a:solidFill>
                <a:latin typeface="Open Sans 2 Bold"/>
              </a:rPr>
              <a:t>Час витримки зразків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ts val="2100"/>
              </a:lnSpc>
            </a:pPr>
            <a:r>
              <a:rPr b="0" lang="en-US" sz="1500" spc="-1" strike="noStrike">
                <a:solidFill>
                  <a:srgbClr val="00b050"/>
                </a:solidFill>
                <a:latin typeface="Open Sans 2 Bold"/>
              </a:rPr>
              <a:t>при кімнатній температурі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64" name="Line 13"/>
          <p:cNvSpPr/>
          <p:nvPr/>
        </p:nvSpPr>
        <p:spPr>
          <a:xfrm>
            <a:off x="16146000" y="978840"/>
            <a:ext cx="57960" cy="416880"/>
          </a:xfrm>
          <a:prstGeom prst="line">
            <a:avLst/>
          </a:prstGeom>
          <a:ln w="38160">
            <a:solidFill>
              <a:srgbClr val="ff0000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14"/>
          <p:cNvSpPr/>
          <p:nvPr/>
        </p:nvSpPr>
        <p:spPr>
          <a:xfrm flipV="1">
            <a:off x="16146000" y="2003760"/>
            <a:ext cx="842760" cy="376920"/>
          </a:xfrm>
          <a:prstGeom prst="line">
            <a:avLst/>
          </a:prstGeom>
          <a:ln w="38160">
            <a:solidFill>
              <a:srgbClr val="00b050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5"/>
          <p:cNvSpPr/>
          <p:nvPr/>
        </p:nvSpPr>
        <p:spPr>
          <a:xfrm>
            <a:off x="16146360" y="3314160"/>
            <a:ext cx="192996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100"/>
              </a:lnSpc>
            </a:pPr>
            <a:r>
              <a:rPr b="0" lang="en-US" sz="1500" spc="-1" strike="noStrike">
                <a:solidFill>
                  <a:srgbClr val="0000ff"/>
                </a:solidFill>
                <a:latin typeface="Open Sans 2 Bold"/>
              </a:rPr>
              <a:t>Ультразвукова обробка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67" name="Line 16"/>
          <p:cNvSpPr/>
          <p:nvPr/>
        </p:nvSpPr>
        <p:spPr>
          <a:xfrm flipV="1">
            <a:off x="17477280" y="2003760"/>
            <a:ext cx="19080" cy="1338840"/>
          </a:xfrm>
          <a:prstGeom prst="line">
            <a:avLst/>
          </a:prstGeom>
          <a:ln w="38160">
            <a:solidFill>
              <a:srgbClr val="0000ff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17"/>
          <p:cNvSpPr/>
          <p:nvPr/>
        </p:nvSpPr>
        <p:spPr>
          <a:xfrm>
            <a:off x="323640" y="9704160"/>
            <a:ext cx="15192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94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Open Sans 2 Bold"/>
              </a:rPr>
              <a:t>2</a:t>
            </a:r>
            <a:endParaRPr b="0" lang="ru-RU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"/>
          <p:cNvGrpSpPr/>
          <p:nvPr/>
        </p:nvGrpSpPr>
        <p:grpSpPr>
          <a:xfrm>
            <a:off x="1058040" y="8115480"/>
            <a:ext cx="4400280" cy="1469880"/>
            <a:chOff x="1058040" y="8115480"/>
            <a:chExt cx="4400280" cy="1469880"/>
          </a:xfrm>
        </p:grpSpPr>
        <p:sp>
          <p:nvSpPr>
            <p:cNvPr id="70" name="CustomShape 2"/>
            <p:cNvSpPr/>
            <p:nvPr/>
          </p:nvSpPr>
          <p:spPr>
            <a:xfrm>
              <a:off x="1058040" y="8115480"/>
              <a:ext cx="4400280" cy="1469880"/>
            </a:xfrm>
            <a:custGeom>
              <a:avLst/>
              <a:gdLst/>
              <a:ahLst/>
              <a:rect l="l" t="t" r="r" b="b"/>
              <a:pathLst>
                <a:path w="5867400" h="1960372">
                  <a:moveTo>
                    <a:pt x="0" y="0"/>
                  </a:moveTo>
                  <a:lnTo>
                    <a:pt x="5867400" y="0"/>
                  </a:lnTo>
                  <a:lnTo>
                    <a:pt x="5867400" y="1960372"/>
                  </a:lnTo>
                  <a:lnTo>
                    <a:pt x="0" y="1960372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" name="CustomShape 3"/>
          <p:cNvSpPr/>
          <p:nvPr/>
        </p:nvSpPr>
        <p:spPr>
          <a:xfrm>
            <a:off x="380880" y="-160560"/>
            <a:ext cx="1121328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6718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Open Sans 1 Bold"/>
              </a:rPr>
              <a:t>ВОЛЬТ-ФАРАДНІ ХАРАКТЕРИСТИКИ</a:t>
            </a:r>
            <a:endParaRPr b="0" lang="ru-RU" sz="3600" spc="-1" strike="noStrike">
              <a:latin typeface="Arial"/>
            </a:endParaRPr>
          </a:p>
        </p:txBody>
      </p:sp>
      <p:grpSp>
        <p:nvGrpSpPr>
          <p:cNvPr id="72" name="Group 4"/>
          <p:cNvGrpSpPr/>
          <p:nvPr/>
        </p:nvGrpSpPr>
        <p:grpSpPr>
          <a:xfrm>
            <a:off x="914400" y="1188720"/>
            <a:ext cx="7909560" cy="5984640"/>
            <a:chOff x="914400" y="1188720"/>
            <a:chExt cx="7909560" cy="5984640"/>
          </a:xfrm>
        </p:grpSpPr>
        <p:sp>
          <p:nvSpPr>
            <p:cNvPr id="73" name="CustomShape 5"/>
            <p:cNvSpPr/>
            <p:nvPr/>
          </p:nvSpPr>
          <p:spPr>
            <a:xfrm>
              <a:off x="914400" y="1188720"/>
              <a:ext cx="7909560" cy="5984640"/>
            </a:xfrm>
            <a:custGeom>
              <a:avLst/>
              <a:gdLst/>
              <a:ahLst/>
              <a:rect l="l" t="t" r="r" b="b"/>
              <a:pathLst>
                <a:path w="10546588" h="7979918">
                  <a:moveTo>
                    <a:pt x="0" y="0"/>
                  </a:moveTo>
                  <a:lnTo>
                    <a:pt x="10546588" y="0"/>
                  </a:lnTo>
                  <a:lnTo>
                    <a:pt x="10546588" y="7979918"/>
                  </a:lnTo>
                  <a:lnTo>
                    <a:pt x="0" y="797991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" name="Group 6"/>
          <p:cNvGrpSpPr/>
          <p:nvPr/>
        </p:nvGrpSpPr>
        <p:grpSpPr>
          <a:xfrm>
            <a:off x="9144000" y="1283760"/>
            <a:ext cx="8104680" cy="5907960"/>
            <a:chOff x="9144000" y="1283760"/>
            <a:chExt cx="8104680" cy="5907960"/>
          </a:xfrm>
        </p:grpSpPr>
        <p:sp>
          <p:nvSpPr>
            <p:cNvPr id="75" name="CustomShape 7"/>
            <p:cNvSpPr/>
            <p:nvPr/>
          </p:nvSpPr>
          <p:spPr>
            <a:xfrm>
              <a:off x="9144000" y="1283760"/>
              <a:ext cx="8104680" cy="5907960"/>
            </a:xfrm>
            <a:custGeom>
              <a:avLst/>
              <a:gdLst/>
              <a:ahLst/>
              <a:rect l="l" t="t" r="r" b="b"/>
              <a:pathLst>
                <a:path w="10806938" h="7877810">
                  <a:moveTo>
                    <a:pt x="0" y="0"/>
                  </a:moveTo>
                  <a:lnTo>
                    <a:pt x="10806938" y="0"/>
                  </a:lnTo>
                  <a:lnTo>
                    <a:pt x="10806938" y="7877810"/>
                  </a:lnTo>
                  <a:lnTo>
                    <a:pt x="0" y="787781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6" name="CustomShape 8"/>
          <p:cNvSpPr/>
          <p:nvPr/>
        </p:nvSpPr>
        <p:spPr>
          <a:xfrm>
            <a:off x="6644520" y="6402240"/>
            <a:ext cx="195048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ts val="1440"/>
              </a:lnSpc>
            </a:pPr>
            <a:r>
              <a:rPr b="0" lang="en-US" sz="1200" spc="9" strike="noStrike">
                <a:solidFill>
                  <a:srgbClr val="898989"/>
                </a:solidFill>
                <a:latin typeface="TT Rounds Condensed"/>
              </a:rPr>
              <a:t>4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77" name="CustomShape 9"/>
          <p:cNvSpPr/>
          <p:nvPr/>
        </p:nvSpPr>
        <p:spPr>
          <a:xfrm>
            <a:off x="7804080" y="8423640"/>
            <a:ext cx="9144720" cy="12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35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Open Sans 1 Bold"/>
              </a:rPr>
              <a:t>Vb - висота бар’єру.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ts val="335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Open Sans 1 Bold"/>
              </a:rPr>
              <a:t>Vp - величина початку ефективної інжекції дірок</a:t>
            </a:r>
            <a:endParaRPr b="0" lang="ru-RU" sz="2400" spc="-1" strike="noStrike">
              <a:latin typeface="Arial"/>
            </a:endParaRPr>
          </a:p>
          <a:p>
            <a:pPr>
              <a:lnSpc>
                <a:spcPts val="335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Open Sans 1 Bold"/>
              </a:rPr>
              <a:t>V - прикладена зворотна напруга.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78" name="CustomShape 10"/>
          <p:cNvSpPr/>
          <p:nvPr/>
        </p:nvSpPr>
        <p:spPr>
          <a:xfrm>
            <a:off x="323640" y="9704160"/>
            <a:ext cx="15192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94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Open Sans 2 Bold"/>
              </a:rPr>
              <a:t>3</a:t>
            </a:r>
            <a:endParaRPr b="0" lang="ru-RU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1"/>
          <p:cNvGrpSpPr/>
          <p:nvPr/>
        </p:nvGrpSpPr>
        <p:grpSpPr>
          <a:xfrm>
            <a:off x="914400" y="2525760"/>
            <a:ext cx="7225560" cy="5316480"/>
            <a:chOff x="914400" y="2525760"/>
            <a:chExt cx="7225560" cy="5316480"/>
          </a:xfrm>
        </p:grpSpPr>
        <p:sp>
          <p:nvSpPr>
            <p:cNvPr id="80" name="CustomShape 2"/>
            <p:cNvSpPr/>
            <p:nvPr/>
          </p:nvSpPr>
          <p:spPr>
            <a:xfrm>
              <a:off x="914400" y="2525760"/>
              <a:ext cx="7225560" cy="5316480"/>
            </a:xfrm>
            <a:custGeom>
              <a:avLst/>
              <a:gdLst/>
              <a:ahLst/>
              <a:rect l="l" t="t" r="r" b="b"/>
              <a:pathLst>
                <a:path w="9634474" h="7089013">
                  <a:moveTo>
                    <a:pt x="0" y="0"/>
                  </a:moveTo>
                  <a:lnTo>
                    <a:pt x="9634474" y="0"/>
                  </a:lnTo>
                  <a:lnTo>
                    <a:pt x="9634474" y="7089013"/>
                  </a:lnTo>
                  <a:lnTo>
                    <a:pt x="0" y="708901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tretch>
                <a:fillRect l="-2261" t="0" r="-2261" b="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" name="Group 3"/>
          <p:cNvGrpSpPr/>
          <p:nvPr/>
        </p:nvGrpSpPr>
        <p:grpSpPr>
          <a:xfrm>
            <a:off x="9144000" y="1164240"/>
            <a:ext cx="8501040" cy="4317480"/>
            <a:chOff x="9144000" y="1164240"/>
            <a:chExt cx="8501040" cy="4317480"/>
          </a:xfrm>
        </p:grpSpPr>
        <p:sp>
          <p:nvSpPr>
            <p:cNvPr id="82" name="CustomShape 4"/>
            <p:cNvSpPr/>
            <p:nvPr/>
          </p:nvSpPr>
          <p:spPr>
            <a:xfrm>
              <a:off x="9144000" y="1164240"/>
              <a:ext cx="8501040" cy="4317480"/>
            </a:xfrm>
            <a:custGeom>
              <a:avLst/>
              <a:gdLst/>
              <a:ahLst/>
              <a:rect l="l" t="t" r="r" b="b"/>
              <a:pathLst>
                <a:path w="11335004" h="5757291">
                  <a:moveTo>
                    <a:pt x="0" y="0"/>
                  </a:moveTo>
                  <a:lnTo>
                    <a:pt x="11335004" y="0"/>
                  </a:lnTo>
                  <a:lnTo>
                    <a:pt x="11335004" y="5757291"/>
                  </a:lnTo>
                  <a:lnTo>
                    <a:pt x="0" y="575729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 l="0" t="-42647" r="0" b="-42647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" name="Group 5"/>
          <p:cNvGrpSpPr/>
          <p:nvPr/>
        </p:nvGrpSpPr>
        <p:grpSpPr>
          <a:xfrm>
            <a:off x="9173520" y="5524560"/>
            <a:ext cx="8501040" cy="4317480"/>
            <a:chOff x="9173520" y="5524560"/>
            <a:chExt cx="8501040" cy="4317480"/>
          </a:xfrm>
        </p:grpSpPr>
        <p:sp>
          <p:nvSpPr>
            <p:cNvPr id="84" name="CustomShape 6"/>
            <p:cNvSpPr/>
            <p:nvPr/>
          </p:nvSpPr>
          <p:spPr>
            <a:xfrm>
              <a:off x="9173520" y="5524560"/>
              <a:ext cx="8501040" cy="4317480"/>
            </a:xfrm>
            <a:custGeom>
              <a:avLst/>
              <a:gdLst/>
              <a:ahLst/>
              <a:rect l="l" t="t" r="r" b="b"/>
              <a:pathLst>
                <a:path w="11335004" h="5757291">
                  <a:moveTo>
                    <a:pt x="0" y="0"/>
                  </a:moveTo>
                  <a:lnTo>
                    <a:pt x="11335004" y="0"/>
                  </a:lnTo>
                  <a:lnTo>
                    <a:pt x="11335004" y="5757291"/>
                  </a:lnTo>
                  <a:lnTo>
                    <a:pt x="0" y="575729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tretch>
                <a:fillRect l="0" t="-22201" r="0" b="-22201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" name="CustomShape 7"/>
          <p:cNvSpPr/>
          <p:nvPr/>
        </p:nvSpPr>
        <p:spPr>
          <a:xfrm>
            <a:off x="6644520" y="6402240"/>
            <a:ext cx="195048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ts val="1440"/>
              </a:lnSpc>
            </a:pPr>
            <a:r>
              <a:rPr b="0" lang="en-US" sz="1200" spc="9" strike="noStrike">
                <a:solidFill>
                  <a:srgbClr val="898989"/>
                </a:solidFill>
                <a:latin typeface="TT Rounds Condensed"/>
              </a:rPr>
              <a:t>5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86" name="CustomShape 8"/>
          <p:cNvSpPr/>
          <p:nvPr/>
        </p:nvSpPr>
        <p:spPr>
          <a:xfrm>
            <a:off x="152280" y="-159840"/>
            <a:ext cx="1121328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6718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Open Sans 1 Bold"/>
              </a:rPr>
              <a:t>ВОЛЬТ-ФАРАДНІ ХАРАКТЕРИСТИКИ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87" name="CustomShape 9"/>
          <p:cNvSpPr/>
          <p:nvPr/>
        </p:nvSpPr>
        <p:spPr>
          <a:xfrm>
            <a:off x="9359640" y="1307160"/>
            <a:ext cx="576360" cy="4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392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Open Sans 2 Bold"/>
              </a:rPr>
              <a:t>а)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8" name="CustomShape 10"/>
          <p:cNvSpPr/>
          <p:nvPr/>
        </p:nvSpPr>
        <p:spPr>
          <a:xfrm>
            <a:off x="9356400" y="5583600"/>
            <a:ext cx="579600" cy="4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392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Open Sans 2 Bold"/>
              </a:rPr>
              <a:t>б)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9" name="CustomShape 11"/>
          <p:cNvSpPr/>
          <p:nvPr/>
        </p:nvSpPr>
        <p:spPr>
          <a:xfrm>
            <a:off x="323640" y="9704160"/>
            <a:ext cx="15192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94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Open Sans 2 Bold"/>
              </a:rPr>
              <a:t>4</a:t>
            </a:r>
            <a:endParaRPr b="0" lang="ru-RU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1"/>
          <p:cNvGrpSpPr/>
          <p:nvPr/>
        </p:nvGrpSpPr>
        <p:grpSpPr>
          <a:xfrm>
            <a:off x="1028880" y="1427400"/>
            <a:ext cx="6972120" cy="4928760"/>
            <a:chOff x="1028880" y="1427400"/>
            <a:chExt cx="6972120" cy="4928760"/>
          </a:xfrm>
        </p:grpSpPr>
        <p:sp>
          <p:nvSpPr>
            <p:cNvPr id="91" name="CustomShape 2"/>
            <p:cNvSpPr/>
            <p:nvPr/>
          </p:nvSpPr>
          <p:spPr>
            <a:xfrm>
              <a:off x="1028880" y="1427400"/>
              <a:ext cx="6972120" cy="4928760"/>
            </a:xfrm>
            <a:custGeom>
              <a:avLst/>
              <a:gdLst/>
              <a:ahLst/>
              <a:rect l="l" t="t" r="r" b="b"/>
              <a:pathLst>
                <a:path w="9296400" h="6571996">
                  <a:moveTo>
                    <a:pt x="0" y="0"/>
                  </a:moveTo>
                  <a:lnTo>
                    <a:pt x="9296400" y="0"/>
                  </a:lnTo>
                  <a:lnTo>
                    <a:pt x="9296400" y="6571996"/>
                  </a:lnTo>
                  <a:lnTo>
                    <a:pt x="0" y="6571996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tretch>
                <a:fillRect l="0" t="-898" r="0" b="-903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" name="Group 3"/>
          <p:cNvGrpSpPr/>
          <p:nvPr/>
        </p:nvGrpSpPr>
        <p:grpSpPr>
          <a:xfrm>
            <a:off x="9608760" y="1331280"/>
            <a:ext cx="7076520" cy="5094360"/>
            <a:chOff x="9608760" y="1331280"/>
            <a:chExt cx="7076520" cy="5094360"/>
          </a:xfrm>
        </p:grpSpPr>
        <p:sp>
          <p:nvSpPr>
            <p:cNvPr id="93" name="CustomShape 4"/>
            <p:cNvSpPr/>
            <p:nvPr/>
          </p:nvSpPr>
          <p:spPr>
            <a:xfrm>
              <a:off x="9608760" y="1331280"/>
              <a:ext cx="7076520" cy="5094360"/>
            </a:xfrm>
            <a:custGeom>
              <a:avLst/>
              <a:gdLst/>
              <a:ahLst/>
              <a:rect l="l" t="t" r="r" b="b"/>
              <a:pathLst>
                <a:path w="9435719" h="6792722">
                  <a:moveTo>
                    <a:pt x="0" y="0"/>
                  </a:moveTo>
                  <a:lnTo>
                    <a:pt x="9435719" y="0"/>
                  </a:lnTo>
                  <a:lnTo>
                    <a:pt x="9435719" y="6792722"/>
                  </a:lnTo>
                  <a:lnTo>
                    <a:pt x="0" y="6792722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 l="0" t="-2216" r="0" b="-2216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" name="Group 5"/>
          <p:cNvGrpSpPr/>
          <p:nvPr/>
        </p:nvGrpSpPr>
        <p:grpSpPr>
          <a:xfrm>
            <a:off x="3109320" y="6935400"/>
            <a:ext cx="4475880" cy="3138840"/>
            <a:chOff x="3109320" y="6935400"/>
            <a:chExt cx="4475880" cy="3138840"/>
          </a:xfrm>
        </p:grpSpPr>
        <p:sp>
          <p:nvSpPr>
            <p:cNvPr id="95" name="CustomShape 6"/>
            <p:cNvSpPr/>
            <p:nvPr/>
          </p:nvSpPr>
          <p:spPr>
            <a:xfrm>
              <a:off x="3109320" y="6935400"/>
              <a:ext cx="4475880" cy="3138840"/>
            </a:xfrm>
            <a:custGeom>
              <a:avLst/>
              <a:gdLst/>
              <a:ahLst/>
              <a:rect l="l" t="t" r="r" b="b"/>
              <a:pathLst>
                <a:path w="5968365" h="4185666">
                  <a:moveTo>
                    <a:pt x="0" y="0"/>
                  </a:moveTo>
                  <a:lnTo>
                    <a:pt x="5968365" y="0"/>
                  </a:lnTo>
                  <a:lnTo>
                    <a:pt x="5968365" y="4185666"/>
                  </a:lnTo>
                  <a:lnTo>
                    <a:pt x="0" y="4185666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tretch>
                <a:fillRect l="-2069" t="0" r="-2069" b="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6" name="CustomShape 7"/>
          <p:cNvSpPr/>
          <p:nvPr/>
        </p:nvSpPr>
        <p:spPr>
          <a:xfrm>
            <a:off x="813240" y="-16200"/>
            <a:ext cx="1147932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6718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Open Sans 1 Bold"/>
              </a:rPr>
              <a:t>ЧАСТОТНІ ЗАЛЕЖНОСТІ ІМПЕДАНСУ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6644520" y="6402240"/>
            <a:ext cx="195048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ts val="1440"/>
              </a:lnSpc>
            </a:pPr>
            <a:r>
              <a:rPr b="0" lang="en-US" sz="1200" spc="9" strike="noStrike">
                <a:solidFill>
                  <a:srgbClr val="898989"/>
                </a:solidFill>
                <a:latin typeface="TT Rounds Condensed"/>
              </a:rPr>
              <a:t>6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>
            <a:off x="12868920" y="6780960"/>
            <a:ext cx="4052520" cy="3030120"/>
          </a:xfrm>
          <a:custGeom>
            <a:avLst/>
            <a:gdLst/>
            <a:ahLst/>
            <a:rect l="l" t="t" r="r" b="b"/>
            <a:pathLst>
              <a:path w="4052888" h="3030501">
                <a:moveTo>
                  <a:pt x="0" y="0"/>
                </a:moveTo>
                <a:lnTo>
                  <a:pt x="4052888" y="0"/>
                </a:lnTo>
                <a:lnTo>
                  <a:pt x="4052888" y="3030501"/>
                </a:lnTo>
                <a:lnTo>
                  <a:pt x="0" y="303050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0"/>
          <p:cNvSpPr/>
          <p:nvPr/>
        </p:nvSpPr>
        <p:spPr>
          <a:xfrm>
            <a:off x="10226160" y="7388640"/>
            <a:ext cx="2350800" cy="16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432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 Bold"/>
              </a:rPr>
              <a:t>EIS Spectrum Analyser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0" name="CustomShape 11"/>
          <p:cNvSpPr/>
          <p:nvPr/>
        </p:nvSpPr>
        <p:spPr>
          <a:xfrm>
            <a:off x="323640" y="9704160"/>
            <a:ext cx="15192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94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Open Sans 2 Bold"/>
              </a:rPr>
              <a:t>5</a:t>
            </a:r>
            <a:endParaRPr b="0" lang="ru-RU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"/>
          <p:cNvGrpSpPr/>
          <p:nvPr/>
        </p:nvGrpSpPr>
        <p:grpSpPr>
          <a:xfrm>
            <a:off x="8905680" y="4236120"/>
            <a:ext cx="8894520" cy="4605120"/>
            <a:chOff x="8905680" y="4236120"/>
            <a:chExt cx="8894520" cy="4605120"/>
          </a:xfrm>
        </p:grpSpPr>
        <p:sp>
          <p:nvSpPr>
            <p:cNvPr id="102" name="CustomShape 2"/>
            <p:cNvSpPr/>
            <p:nvPr/>
          </p:nvSpPr>
          <p:spPr>
            <a:xfrm>
              <a:off x="8905680" y="4236120"/>
              <a:ext cx="8894520" cy="4605120"/>
            </a:xfrm>
            <a:custGeom>
              <a:avLst/>
              <a:gdLst/>
              <a:ahLst/>
              <a:rect l="l" t="t" r="r" b="b"/>
              <a:pathLst>
                <a:path w="11860022" h="6140704">
                  <a:moveTo>
                    <a:pt x="0" y="0"/>
                  </a:moveTo>
                  <a:lnTo>
                    <a:pt x="11860022" y="0"/>
                  </a:lnTo>
                  <a:lnTo>
                    <a:pt x="11860022" y="6140704"/>
                  </a:lnTo>
                  <a:lnTo>
                    <a:pt x="0" y="614070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tretch>
                <a:fillRect l="0" t="-224" r="0" b="-224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" name="CustomShape 3"/>
          <p:cNvSpPr/>
          <p:nvPr/>
        </p:nvSpPr>
        <p:spPr>
          <a:xfrm>
            <a:off x="10707840" y="8915400"/>
            <a:ext cx="7092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335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Open Sans 1 Bold"/>
              </a:rPr>
              <a:t>Величини висоти бар’єру.</a:t>
            </a:r>
            <a:endParaRPr b="0" lang="ru-RU" sz="2400" spc="-1" strike="noStrike">
              <a:latin typeface="Arial"/>
            </a:endParaRPr>
          </a:p>
        </p:txBody>
      </p:sp>
      <p:grpSp>
        <p:nvGrpSpPr>
          <p:cNvPr id="104" name="Group 4"/>
          <p:cNvGrpSpPr/>
          <p:nvPr/>
        </p:nvGrpSpPr>
        <p:grpSpPr>
          <a:xfrm>
            <a:off x="152280" y="1144440"/>
            <a:ext cx="7876440" cy="5184360"/>
            <a:chOff x="152280" y="1144440"/>
            <a:chExt cx="7876440" cy="5184360"/>
          </a:xfrm>
        </p:grpSpPr>
        <p:sp>
          <p:nvSpPr>
            <p:cNvPr id="105" name="CustomShape 5"/>
            <p:cNvSpPr/>
            <p:nvPr/>
          </p:nvSpPr>
          <p:spPr>
            <a:xfrm>
              <a:off x="152280" y="1144440"/>
              <a:ext cx="7876440" cy="5184360"/>
            </a:xfrm>
            <a:custGeom>
              <a:avLst/>
              <a:gdLst/>
              <a:ahLst/>
              <a:rect l="l" t="t" r="r" b="b"/>
              <a:pathLst>
                <a:path w="10502392" h="6912991">
                  <a:moveTo>
                    <a:pt x="0" y="0"/>
                  </a:moveTo>
                  <a:lnTo>
                    <a:pt x="10502392" y="0"/>
                  </a:lnTo>
                  <a:lnTo>
                    <a:pt x="10502392" y="6912991"/>
                  </a:lnTo>
                  <a:lnTo>
                    <a:pt x="0" y="691299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 l="0" t="-868" r="0" b="-864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6" name="CustomShape 6"/>
          <p:cNvSpPr/>
          <p:nvPr/>
        </p:nvSpPr>
        <p:spPr>
          <a:xfrm>
            <a:off x="6644520" y="6402240"/>
            <a:ext cx="195048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ts val="1440"/>
              </a:lnSpc>
            </a:pPr>
            <a:r>
              <a:rPr b="0" lang="en-US" sz="1200" spc="9" strike="noStrike">
                <a:solidFill>
                  <a:srgbClr val="898989"/>
                </a:solidFill>
                <a:latin typeface="TT Rounds Condensed"/>
              </a:rPr>
              <a:t>7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813240" y="-16200"/>
            <a:ext cx="1147932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6718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Open Sans 1 Bold"/>
              </a:rPr>
              <a:t>ЧАСТОТНІ ЗАЛЕЖНОСТІ ІМПЕДАНСУ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798120" y="6373080"/>
            <a:ext cx="70034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3359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Open Sans 1 Bold"/>
              </a:rPr>
              <a:t>Типові залежності оберненої ємності.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323640" y="9704160"/>
            <a:ext cx="15192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94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Open Sans 2 Bold"/>
              </a:rPr>
              <a:t>6</a:t>
            </a:r>
            <a:endParaRPr b="0" lang="ru-RU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"/>
          <p:cNvGrpSpPr/>
          <p:nvPr/>
        </p:nvGrpSpPr>
        <p:grpSpPr>
          <a:xfrm>
            <a:off x="838080" y="1219320"/>
            <a:ext cx="9004320" cy="6191280"/>
            <a:chOff x="838080" y="1219320"/>
            <a:chExt cx="9004320" cy="6191280"/>
          </a:xfrm>
        </p:grpSpPr>
        <p:sp>
          <p:nvSpPr>
            <p:cNvPr id="111" name="CustomShape 2"/>
            <p:cNvSpPr/>
            <p:nvPr/>
          </p:nvSpPr>
          <p:spPr>
            <a:xfrm>
              <a:off x="838080" y="1219320"/>
              <a:ext cx="9004320" cy="6191280"/>
            </a:xfrm>
            <a:custGeom>
              <a:avLst/>
              <a:gdLst/>
              <a:ahLst/>
              <a:rect l="l" t="t" r="r" b="b"/>
              <a:pathLst>
                <a:path w="12006326" h="8255381">
                  <a:moveTo>
                    <a:pt x="0" y="0"/>
                  </a:moveTo>
                  <a:lnTo>
                    <a:pt x="12006326" y="0"/>
                  </a:lnTo>
                  <a:lnTo>
                    <a:pt x="12006326" y="8255381"/>
                  </a:lnTo>
                  <a:lnTo>
                    <a:pt x="0" y="825538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tretch>
                <a:fillRect l="-315" t="0" r="-315" b="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2" name="CustomShape 3"/>
          <p:cNvSpPr/>
          <p:nvPr/>
        </p:nvSpPr>
        <p:spPr>
          <a:xfrm>
            <a:off x="930240" y="-11520"/>
            <a:ext cx="1211904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6718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Open Sans 1 Bold"/>
              </a:rPr>
              <a:t>ВОЛЬТ-АМПЕРНІ ХАРАКТЕРИСТИКИ</a:t>
            </a:r>
            <a:endParaRPr b="0" lang="ru-RU" sz="3600" spc="-1" strike="noStrike">
              <a:latin typeface="Arial"/>
            </a:endParaRPr>
          </a:p>
        </p:txBody>
      </p:sp>
      <p:grpSp>
        <p:nvGrpSpPr>
          <p:cNvPr id="113" name="Group 4"/>
          <p:cNvGrpSpPr/>
          <p:nvPr/>
        </p:nvGrpSpPr>
        <p:grpSpPr>
          <a:xfrm>
            <a:off x="2819520" y="8039160"/>
            <a:ext cx="11127960" cy="1440000"/>
            <a:chOff x="2819520" y="8039160"/>
            <a:chExt cx="11127960" cy="1440000"/>
          </a:xfrm>
        </p:grpSpPr>
        <p:sp>
          <p:nvSpPr>
            <p:cNvPr id="114" name="CustomShape 5"/>
            <p:cNvSpPr/>
            <p:nvPr/>
          </p:nvSpPr>
          <p:spPr>
            <a:xfrm>
              <a:off x="2819520" y="8039160"/>
              <a:ext cx="11127960" cy="1440000"/>
            </a:xfrm>
            <a:custGeom>
              <a:avLst/>
              <a:gdLst/>
              <a:ahLst/>
              <a:rect l="l" t="t" r="r" b="b"/>
              <a:pathLst>
                <a:path w="14837918" h="1920494">
                  <a:moveTo>
                    <a:pt x="0" y="0"/>
                  </a:moveTo>
                  <a:lnTo>
                    <a:pt x="14837918" y="0"/>
                  </a:lnTo>
                  <a:lnTo>
                    <a:pt x="14837918" y="1920494"/>
                  </a:lnTo>
                  <a:lnTo>
                    <a:pt x="0" y="19204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5" name="CustomShape 6"/>
          <p:cNvSpPr/>
          <p:nvPr/>
        </p:nvSpPr>
        <p:spPr>
          <a:xfrm>
            <a:off x="6644520" y="6402240"/>
            <a:ext cx="195048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ts val="1440"/>
              </a:lnSpc>
            </a:pPr>
            <a:r>
              <a:rPr b="0" lang="en-US" sz="1200" spc="9" strike="noStrike">
                <a:solidFill>
                  <a:srgbClr val="898989"/>
                </a:solidFill>
                <a:latin typeface="TT Rounds Condensed"/>
              </a:rPr>
              <a:t>8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9830880" y="2382480"/>
            <a:ext cx="8233200" cy="31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498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Open Sans 2 Bold"/>
              </a:rPr>
              <a:t>n2 - фактор неідеальності</a:t>
            </a:r>
            <a:endParaRPr b="0" lang="ru-RU" sz="2500" spc="-1" strike="noStrike">
              <a:latin typeface="Arial"/>
            </a:endParaRPr>
          </a:p>
          <a:p>
            <a:pPr>
              <a:lnSpc>
                <a:spcPts val="3498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Open Sans 2 Bold"/>
              </a:rPr>
              <a:t>Rs - опір послідовний</a:t>
            </a:r>
            <a:endParaRPr b="0" lang="ru-RU" sz="2500" spc="-1" strike="noStrike">
              <a:latin typeface="Arial"/>
            </a:endParaRPr>
          </a:p>
          <a:p>
            <a:pPr>
              <a:lnSpc>
                <a:spcPts val="3498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Open Sans 2 Bold"/>
              </a:rPr>
              <a:t>Rsh - опір шунтуючий</a:t>
            </a:r>
            <a:endParaRPr b="0" lang="ru-RU" sz="2500" spc="-1" strike="noStrike">
              <a:latin typeface="Arial"/>
            </a:endParaRPr>
          </a:p>
          <a:p>
            <a:pPr>
              <a:lnSpc>
                <a:spcPts val="3498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Open Sans 2 Bold"/>
              </a:rPr>
              <a:t>J01 - струм насичення, пов’язаний з процесами рекомбінації у квазі-нейтральній області</a:t>
            </a:r>
            <a:endParaRPr b="0" lang="ru-RU" sz="2500" spc="-1" strike="noStrike">
              <a:latin typeface="Arial"/>
            </a:endParaRPr>
          </a:p>
          <a:p>
            <a:pPr>
              <a:lnSpc>
                <a:spcPts val="3498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Open Sans 2 Bold"/>
              </a:rPr>
              <a:t>J02 - струм насичення, викликаний рекомбінацією в області просторового заряду</a:t>
            </a:r>
            <a:endParaRPr b="0" lang="ru-RU" sz="2500" spc="-1" strike="noStrike">
              <a:latin typeface="Arial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323640" y="9704160"/>
            <a:ext cx="15192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94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Open Sans 2 Bold"/>
              </a:rPr>
              <a:t>7</a:t>
            </a:r>
            <a:endParaRPr b="0" lang="ru-RU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"/>
          <p:cNvGrpSpPr/>
          <p:nvPr/>
        </p:nvGrpSpPr>
        <p:grpSpPr>
          <a:xfrm>
            <a:off x="9870840" y="642600"/>
            <a:ext cx="7437240" cy="3667320"/>
            <a:chOff x="9870840" y="642600"/>
            <a:chExt cx="7437240" cy="3667320"/>
          </a:xfrm>
        </p:grpSpPr>
        <p:sp>
          <p:nvSpPr>
            <p:cNvPr id="119" name="CustomShape 2"/>
            <p:cNvSpPr/>
            <p:nvPr/>
          </p:nvSpPr>
          <p:spPr>
            <a:xfrm>
              <a:off x="9870840" y="642600"/>
              <a:ext cx="7437240" cy="3667320"/>
            </a:xfrm>
            <a:custGeom>
              <a:avLst/>
              <a:gdLst/>
              <a:ahLst/>
              <a:rect l="l" t="t" r="r" b="b"/>
              <a:pathLst>
                <a:path w="9916795" h="4890135">
                  <a:moveTo>
                    <a:pt x="0" y="0"/>
                  </a:moveTo>
                  <a:lnTo>
                    <a:pt x="9916795" y="0"/>
                  </a:lnTo>
                  <a:lnTo>
                    <a:pt x="9916795" y="4890135"/>
                  </a:lnTo>
                  <a:lnTo>
                    <a:pt x="0" y="489013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tretch>
                <a:fillRect l="0" t="-503" r="0" b="-503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" name="Group 3"/>
          <p:cNvGrpSpPr/>
          <p:nvPr/>
        </p:nvGrpSpPr>
        <p:grpSpPr>
          <a:xfrm>
            <a:off x="10175760" y="5753160"/>
            <a:ext cx="7654680" cy="4102200"/>
            <a:chOff x="10175760" y="5753160"/>
            <a:chExt cx="7654680" cy="4102200"/>
          </a:xfrm>
        </p:grpSpPr>
        <p:sp>
          <p:nvSpPr>
            <p:cNvPr id="121" name="CustomShape 4"/>
            <p:cNvSpPr/>
            <p:nvPr/>
          </p:nvSpPr>
          <p:spPr>
            <a:xfrm>
              <a:off x="10175760" y="5753160"/>
              <a:ext cx="7654680" cy="4102200"/>
            </a:xfrm>
            <a:custGeom>
              <a:avLst/>
              <a:gdLst/>
              <a:ahLst/>
              <a:rect l="l" t="t" r="r" b="b"/>
              <a:pathLst>
                <a:path w="10206863" h="5470271">
                  <a:moveTo>
                    <a:pt x="0" y="0"/>
                  </a:moveTo>
                  <a:lnTo>
                    <a:pt x="10206863" y="0"/>
                  </a:lnTo>
                  <a:lnTo>
                    <a:pt x="10206863" y="5470271"/>
                  </a:lnTo>
                  <a:lnTo>
                    <a:pt x="0" y="547027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 l="-971" t="0" r="-971" b="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CustomShape 5"/>
          <p:cNvSpPr/>
          <p:nvPr/>
        </p:nvSpPr>
        <p:spPr>
          <a:xfrm>
            <a:off x="6644520" y="6402240"/>
            <a:ext cx="195048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ts val="1440"/>
              </a:lnSpc>
            </a:pPr>
            <a:r>
              <a:rPr b="0" lang="en-US" sz="1200" spc="9" strike="noStrike">
                <a:solidFill>
                  <a:srgbClr val="898989"/>
                </a:solidFill>
                <a:latin typeface="TT Rounds Condensed"/>
              </a:rPr>
              <a:t>9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762120" y="-264240"/>
            <a:ext cx="1211904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6718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Open Sans 1 Bold"/>
              </a:rPr>
              <a:t>ВОЛЬТ-АМПЕРНІ ХАРАКТЕРИСТИКИ</a:t>
            </a:r>
            <a:endParaRPr b="0" lang="ru-RU" sz="3600" spc="-1" strike="noStrike">
              <a:latin typeface="Arial"/>
            </a:endParaRPr>
          </a:p>
        </p:txBody>
      </p:sp>
      <p:grpSp>
        <p:nvGrpSpPr>
          <p:cNvPr id="124" name="Group 7"/>
          <p:cNvGrpSpPr/>
          <p:nvPr/>
        </p:nvGrpSpPr>
        <p:grpSpPr>
          <a:xfrm>
            <a:off x="442440" y="2848320"/>
            <a:ext cx="8538480" cy="4590360"/>
            <a:chOff x="442440" y="2848320"/>
            <a:chExt cx="8538480" cy="4590360"/>
          </a:xfrm>
        </p:grpSpPr>
        <p:sp>
          <p:nvSpPr>
            <p:cNvPr id="125" name="CustomShape 8"/>
            <p:cNvSpPr/>
            <p:nvPr/>
          </p:nvSpPr>
          <p:spPr>
            <a:xfrm>
              <a:off x="442440" y="2848320"/>
              <a:ext cx="8538480" cy="4590360"/>
            </a:xfrm>
            <a:custGeom>
              <a:avLst/>
              <a:gdLst/>
              <a:ahLst/>
              <a:rect l="l" t="t" r="r" b="b"/>
              <a:pathLst>
                <a:path w="11384915" h="6120892">
                  <a:moveTo>
                    <a:pt x="0" y="0"/>
                  </a:moveTo>
                  <a:lnTo>
                    <a:pt x="11384915" y="0"/>
                  </a:lnTo>
                  <a:lnTo>
                    <a:pt x="11384915" y="6120892"/>
                  </a:lnTo>
                  <a:lnTo>
                    <a:pt x="0" y="6120892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tretch>
                <a:fillRect l="-283" t="0" r="-283" b="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6" name="CustomShape 9"/>
          <p:cNvSpPr/>
          <p:nvPr/>
        </p:nvSpPr>
        <p:spPr>
          <a:xfrm>
            <a:off x="2606040" y="2198880"/>
            <a:ext cx="567396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4320"/>
              </a:lnSpc>
            </a:pPr>
            <a:r>
              <a:rPr b="0" lang="en-US" sz="3600" spc="32" strike="noStrike">
                <a:solidFill>
                  <a:srgbClr val="000000"/>
                </a:solidFill>
                <a:latin typeface="TT Rounds Condensed Bold Italics"/>
              </a:rPr>
              <a:t>фактор неідеальності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27" name="CustomShape 10"/>
          <p:cNvSpPr/>
          <p:nvPr/>
        </p:nvSpPr>
        <p:spPr>
          <a:xfrm>
            <a:off x="323640" y="9704160"/>
            <a:ext cx="15192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94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Open Sans 2 Bold"/>
              </a:rPr>
              <a:t>8</a:t>
            </a:r>
            <a:endParaRPr b="0" lang="ru-RU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ru-RU</dc:language>
  <cp:lastModifiedBy/>
  <dcterms:modified xsi:type="dcterms:W3CDTF">2024-06-12T04:52:49Z</dcterms:modified>
  <cp:revision>3</cp:revision>
  <dc:subject/>
  <dc:title>Красный Черный Простой Градиенты Технологии в бизнесе и работе Технологическая Презентация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