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3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52D97-ADDB-5582-30E6-824A70882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11F169-D81A-9BB4-2364-6349CE5C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13E591-2BA3-5544-CF7B-9DAD30C8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06.06.2024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679BB-53BD-4C9E-7ACD-28BA131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25206-EC9E-09F3-5999-8B7091C6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3402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6609C-40EB-FD87-B320-96B1126D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6CB490-7A83-87CD-E9DA-372B0ED98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3EFF20-5379-6982-39E7-693CE223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06.06.2024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649765-3B82-0177-3224-7230CFCA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18E5C-F427-33BE-07F6-27EEC226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436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044EDA-5C4A-91B4-81E4-E7F55473D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E51C74-AF8A-030C-A858-8F2F060C3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5C1A1-7442-A0B0-6B51-4E4537E9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06.06.2024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17C04A-95A0-618E-0377-B4C017AC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DD383-1D3D-C7CA-602A-8D5DC684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493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7BCFF-DB4D-3135-BB6C-9B3EB5FC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55C99-A076-204E-1ABA-671EFD5F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86D26-DE32-D350-8877-DFCE8626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06.06.2024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1A4EEB-109A-D3A4-AAE1-A8E064EC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3FBF9-5BE3-7BC1-ADB5-CABE2BBC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0026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03981-FE2F-AD9B-BB1D-CF96DBF0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F80A18-7623-AE22-718D-510BF4FF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5E578-F2F0-D475-C1C3-AAA25F3C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06.06.2024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B973DA-A2DE-0B63-64EC-1F26A14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51AA8-542A-3C19-1FFB-85A22C6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13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E9FF8-92B1-FBF1-F55D-25071449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9142A6-67C0-1D82-D7FD-0569ACF7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7826EA-9754-F279-51BA-931421A3D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D086AE-D6EA-9E58-AFDD-B66D9086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06.06.2024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D9F3D5-2915-8DF4-AA01-A205F60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7EB15F-9D32-FD0A-C361-C692AF47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1409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0AE8C-430C-DD5B-C3F6-B423B04B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34A4E4-7F2F-4FC1-7222-3ED17FFE4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E7D9CB-C814-85E0-5865-BEEDC490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600CB-9DD7-ABDF-D2C8-412269351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C12C15-CF14-1583-AC09-699BBC221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1D3153-A41B-8F12-3CFB-2B06FC0F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06.06.2024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340C50-242A-B78A-FEB5-976330E9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84E604-8963-04D6-A144-EB2A41B3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0377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ECBE9-8857-45FE-BA6C-26D271E8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6C02BE-125E-EF57-454C-30696DA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06.06.2024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C6E1-4B78-089F-825C-3795FC30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950840-E242-94F9-2ED1-9E7A2D35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5576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0CE3FD-CFD0-FBFC-9883-DB44A8F3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06.06.2024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1E7432-7381-0343-D5E1-E0B13DB1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5BD5FC-EC75-680B-F76F-C4B9C5FF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6475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C15C0-CE51-DBD7-76BA-7D417E69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5F02C-61CE-02D7-B97A-B7DB32B2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46DA06-770A-C929-62CC-9D8BE534C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5CCCD3-F688-C476-FAF1-F5E132E4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06.06.2024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9F1534-D9FD-F58C-3C6C-A12E200A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4E697A-6239-DD65-C9FD-27253A55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31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D3CF5-275B-CF9A-90D6-AF8C242A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4AE6E1-58FA-3F94-65A1-CEF86B476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2422B7-BD30-3F05-5CDF-D14E65B6E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A2DE9-1856-5DBC-8867-51C03093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06.06.2024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22FE48-D69B-B27C-97B7-D4997FFD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1B5578-251C-DF4C-2AC2-303C4A5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290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7F395-AF45-2D5F-3886-EAD4066C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D859B4-F56F-9D95-30A7-74640F57E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2BA369-720F-9ED1-FB5F-422EBE051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AED6-1CB0-4158-A97B-4DA3BE2D9695}" type="datetimeFigureOut">
              <a:rPr lang="ru-UA" smtClean="0"/>
              <a:t>06.06.2024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A93B6-0835-0E35-34C7-307A6B407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AF85E-5643-2838-388E-FA008F02F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9008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9" Type="http://schemas.openxmlformats.org/officeDocument/2006/relationships/image" Target="../media/image28.wmf"/><Relationship Id="rId21" Type="http://schemas.openxmlformats.org/officeDocument/2006/relationships/oleObject" Target="../embeddings/oleObject3.bin"/><Relationship Id="rId34" Type="http://schemas.openxmlformats.org/officeDocument/2006/relationships/oleObject" Target="../embeddings/oleObject9.bin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oleObject" Target="../embeddings/oleObject1.bin"/><Relationship Id="rId25" Type="http://schemas.openxmlformats.org/officeDocument/2006/relationships/oleObject" Target="../embeddings/oleObject5.bin"/><Relationship Id="rId33" Type="http://schemas.openxmlformats.org/officeDocument/2006/relationships/image" Target="../media/image24.jpg"/><Relationship Id="rId38" Type="http://schemas.openxmlformats.org/officeDocument/2006/relationships/oleObject" Target="../embeddings/oleObject10.bin"/><Relationship Id="rId2" Type="http://schemas.openxmlformats.org/officeDocument/2006/relationships/image" Target="../media/image1.png"/><Relationship Id="rId16" Type="http://schemas.openxmlformats.org/officeDocument/2006/relationships/image" Target="../media/image15.webp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9.wmf"/><Relationship Id="rId32" Type="http://schemas.openxmlformats.org/officeDocument/2006/relationships/image" Target="../media/image23.wmf"/><Relationship Id="rId37" Type="http://schemas.openxmlformats.org/officeDocument/2006/relationships/image" Target="../media/image27.png"/><Relationship Id="rId40" Type="http://schemas.openxmlformats.org/officeDocument/2006/relationships/image" Target="../media/image29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oleObject" Target="../embeddings/oleObject4.bin"/><Relationship Id="rId28" Type="http://schemas.openxmlformats.org/officeDocument/2006/relationships/image" Target="../media/image21.wmf"/><Relationship Id="rId36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oleObject" Target="../embeddings/oleObject2.bin"/><Relationship Id="rId31" Type="http://schemas.openxmlformats.org/officeDocument/2006/relationships/oleObject" Target="../embeddings/oleObject8.bin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6.bin"/><Relationship Id="rId30" Type="http://schemas.openxmlformats.org/officeDocument/2006/relationships/image" Target="../media/image22.wmf"/><Relationship Id="rId35" Type="http://schemas.openxmlformats.org/officeDocument/2006/relationships/image" Target="../media/image25.wmf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Стрілка: угору 52">
            <a:extLst>
              <a:ext uri="{FF2B5EF4-FFF2-40B4-BE49-F238E27FC236}">
                <a16:creationId xmlns:a16="http://schemas.microsoft.com/office/drawing/2014/main" id="{BADCA7EE-EEC3-C20D-CD21-01F6914E6917}"/>
              </a:ext>
            </a:extLst>
          </p:cNvPr>
          <p:cNvSpPr/>
          <p:nvPr/>
        </p:nvSpPr>
        <p:spPr>
          <a:xfrm>
            <a:off x="9888440" y="1768999"/>
            <a:ext cx="304091" cy="2902644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58E299-56BC-C613-8F24-F997B727E091}"/>
              </a:ext>
            </a:extLst>
          </p:cNvPr>
          <p:cNvSpPr/>
          <p:nvPr/>
        </p:nvSpPr>
        <p:spPr>
          <a:xfrm>
            <a:off x="950417" y="312418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IV measuring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B1E6532B-D8D3-9CC8-8B59-9C8F78113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30" y="939317"/>
            <a:ext cx="784316" cy="570543"/>
          </a:xfrm>
          <a:prstGeom prst="rect">
            <a:avLst/>
          </a:prstGeom>
        </p:spPr>
      </p:pic>
      <p:pic>
        <p:nvPicPr>
          <p:cNvPr id="7" name="Рисунок 10">
            <a:extLst>
              <a:ext uri="{FF2B5EF4-FFF2-40B4-BE49-F238E27FC236}">
                <a16:creationId xmlns:a16="http://schemas.microsoft.com/office/drawing/2014/main" id="{64859CCF-F20D-D168-21EB-08EC7903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310" y="954856"/>
            <a:ext cx="784316" cy="555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88F166-353D-3674-818F-FF951DF2D164}"/>
              </a:ext>
            </a:extLst>
          </p:cNvPr>
          <p:cNvSpPr txBox="1"/>
          <p:nvPr/>
        </p:nvSpPr>
        <p:spPr>
          <a:xfrm>
            <a:off x="2573165" y="1415517"/>
            <a:ext cx="808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voltage</a:t>
            </a:r>
            <a:endParaRPr lang="ru-UA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FBB6A-281E-EEB6-493C-B71FF9B6C016}"/>
              </a:ext>
            </a:extLst>
          </p:cNvPr>
          <p:cNvSpPr txBox="1"/>
          <p:nvPr/>
        </p:nvSpPr>
        <p:spPr>
          <a:xfrm>
            <a:off x="2202747" y="868316"/>
            <a:ext cx="430887" cy="7164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b="1" dirty="0"/>
              <a:t>current</a:t>
            </a:r>
            <a:endParaRPr lang="ru-UA" sz="1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F35D34-EB45-31F7-7BDB-1C8A7887E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515" y="932454"/>
            <a:ext cx="339170" cy="289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EE6B46-B6B0-3877-0594-16FF7A4DE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629" y="1257410"/>
            <a:ext cx="214191" cy="28996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99FE29-AF0F-7782-525C-0D59DB2FF9DD}"/>
              </a:ext>
            </a:extLst>
          </p:cNvPr>
          <p:cNvSpPr/>
          <p:nvPr/>
        </p:nvSpPr>
        <p:spPr>
          <a:xfrm>
            <a:off x="950417" y="2541219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solar cell illumination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Рисунок 8">
            <a:extLst>
              <a:ext uri="{FF2B5EF4-FFF2-40B4-BE49-F238E27FC236}">
                <a16:creationId xmlns:a16="http://schemas.microsoft.com/office/drawing/2014/main" id="{AB5475BB-376C-1500-05FA-BAA312E33A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36" y="3215543"/>
            <a:ext cx="459712" cy="465783"/>
          </a:xfrm>
          <a:prstGeom prst="rect">
            <a:avLst/>
          </a:prstGeom>
        </p:spPr>
      </p:pic>
      <p:pic>
        <p:nvPicPr>
          <p:cNvPr id="20" name="Рисунок 9">
            <a:extLst>
              <a:ext uri="{FF2B5EF4-FFF2-40B4-BE49-F238E27FC236}">
                <a16:creationId xmlns:a16="http://schemas.microsoft.com/office/drawing/2014/main" id="{663BB8A5-6838-58B3-D68F-433DC31DF9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7350" y="3289381"/>
            <a:ext cx="414338" cy="3524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C61F0E2-F0C6-8DDB-C2CC-0BEF16030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048" y="3488303"/>
            <a:ext cx="304091" cy="411666"/>
          </a:xfrm>
          <a:prstGeom prst="rect">
            <a:avLst/>
          </a:prstGeom>
        </p:spPr>
      </p:pic>
      <p:pic>
        <p:nvPicPr>
          <p:cNvPr id="18" name="Рисунок 9">
            <a:extLst>
              <a:ext uri="{FF2B5EF4-FFF2-40B4-BE49-F238E27FC236}">
                <a16:creationId xmlns:a16="http://schemas.microsoft.com/office/drawing/2014/main" id="{D4095CFE-1CD4-CB37-08F5-BD5BC26F0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374141" y="2001709"/>
            <a:ext cx="414338" cy="35242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EA78B1-0658-6223-C86A-350171FEB8B7}"/>
              </a:ext>
            </a:extLst>
          </p:cNvPr>
          <p:cNvSpPr/>
          <p:nvPr/>
        </p:nvSpPr>
        <p:spPr>
          <a:xfrm>
            <a:off x="4385933" y="305544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Isc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(t) fitting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Рисунок 13">
            <a:extLst>
              <a:ext uri="{FF2B5EF4-FFF2-40B4-BE49-F238E27FC236}">
                <a16:creationId xmlns:a16="http://schemas.microsoft.com/office/drawing/2014/main" id="{AC57D902-0C4C-2A4D-7D09-F26689BBE6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0260" y="870206"/>
            <a:ext cx="878623" cy="617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F7C896-CF2D-B404-A5FC-65ACA12DA641}"/>
              </a:ext>
            </a:extLst>
          </p:cNvPr>
          <p:cNvSpPr txBox="1"/>
          <p:nvPr/>
        </p:nvSpPr>
        <p:spPr>
          <a:xfrm>
            <a:off x="6066480" y="142239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time</a:t>
            </a:r>
            <a:endParaRPr lang="ru-UA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54847A-6E9B-1918-1B70-A48362939078}"/>
              </a:ext>
            </a:extLst>
          </p:cNvPr>
          <p:cNvSpPr txBox="1"/>
          <p:nvPr/>
        </p:nvSpPr>
        <p:spPr>
          <a:xfrm>
            <a:off x="5440407" y="683066"/>
            <a:ext cx="536942" cy="105285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600" b="1" dirty="0"/>
              <a:t>shot-circuit</a:t>
            </a:r>
          </a:p>
          <a:p>
            <a:pPr algn="ctr">
              <a:lnSpc>
                <a:spcPts val="1500"/>
              </a:lnSpc>
            </a:pPr>
            <a:r>
              <a:rPr lang="en-US" sz="1600" b="1" dirty="0"/>
              <a:t> current</a:t>
            </a:r>
            <a:endParaRPr lang="ru-UA" sz="16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817DD9-05F0-33AA-AEE7-22E99DFAD5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4527162" y="772440"/>
            <a:ext cx="703036" cy="44391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A667669-BC4C-B9B1-DB49-FFB9F4E7A1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5377" y="1216357"/>
            <a:ext cx="805578" cy="47516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096CAFD-D33B-1A17-9ABA-E2D3451AA8CE}"/>
              </a:ext>
            </a:extLst>
          </p:cNvPr>
          <p:cNvSpPr/>
          <p:nvPr/>
        </p:nvSpPr>
        <p:spPr>
          <a:xfrm>
            <a:off x="4299477" y="4852763"/>
            <a:ext cx="2745580" cy="140601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lamps’ characterization 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EAB256F-1262-A3C0-5C46-86F6BD5793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0882" y="5642248"/>
            <a:ext cx="708564" cy="515061"/>
          </a:xfrm>
          <a:prstGeom prst="rect">
            <a:avLst/>
          </a:prstGeom>
        </p:spPr>
      </p:pic>
      <p:pic>
        <p:nvPicPr>
          <p:cNvPr id="35" name="Рисунок 8">
            <a:extLst>
              <a:ext uri="{FF2B5EF4-FFF2-40B4-BE49-F238E27FC236}">
                <a16:creationId xmlns:a16="http://schemas.microsoft.com/office/drawing/2014/main" id="{4725EDF0-2C87-D965-4674-686C9E55F8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02" y="5558141"/>
            <a:ext cx="632996" cy="64135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6333CE-AD45-A899-8A7A-268F689A02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0112" y="5641659"/>
            <a:ext cx="837094" cy="51565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B04FE0-95C6-6A55-8E11-370C29EB0AAE}"/>
              </a:ext>
            </a:extLst>
          </p:cNvPr>
          <p:cNvSpPr/>
          <p:nvPr/>
        </p:nvSpPr>
        <p:spPr>
          <a:xfrm>
            <a:off x="4385933" y="2555913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rtlCol="0" anchor="t" anchorCtr="0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quantifying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FeB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ts val="3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decay 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271C21-4C6D-89E7-EC01-18D27313AE36}"/>
              </a:ext>
            </a:extLst>
          </p:cNvPr>
          <p:cNvSpPr txBox="1"/>
          <p:nvPr/>
        </p:nvSpPr>
        <p:spPr>
          <a:xfrm>
            <a:off x="4545377" y="3633311"/>
            <a:ext cx="1652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Illumination time</a:t>
            </a:r>
            <a:endParaRPr lang="ru-UA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B31885-6411-0624-0E96-F841107D69D8}"/>
              </a:ext>
            </a:extLst>
          </p:cNvPr>
          <p:cNvSpPr txBox="1"/>
          <p:nvPr/>
        </p:nvSpPr>
        <p:spPr>
          <a:xfrm>
            <a:off x="4507219" y="3139844"/>
            <a:ext cx="383054" cy="4852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b="1" dirty="0"/>
              <a:t>[Fe</a:t>
            </a:r>
            <a:r>
              <a:rPr lang="en-US" sz="1600" b="1" baseline="-25000" dirty="0"/>
              <a:t>i </a:t>
            </a:r>
            <a:r>
              <a:rPr lang="en-US" sz="1600" b="1" dirty="0"/>
              <a:t>]</a:t>
            </a:r>
            <a:endParaRPr lang="ru-UA" sz="1600" b="1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737B6EA-2E38-78E7-F05E-A3CF8F6A2D9C}"/>
              </a:ext>
            </a:extLst>
          </p:cNvPr>
          <p:cNvSpPr/>
          <p:nvPr/>
        </p:nvSpPr>
        <p:spPr>
          <a:xfrm>
            <a:off x="8141877" y="2385091"/>
            <a:ext cx="3066896" cy="1514877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K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determination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226D06A-3D62-A32B-9DD6-41B62DAAEA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6544" y="839193"/>
            <a:ext cx="793319" cy="679587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E8A2A8-C095-71DA-9FC4-9002C4AEBE8F}"/>
              </a:ext>
            </a:extLst>
          </p:cNvPr>
          <p:cNvSpPr/>
          <p:nvPr/>
        </p:nvSpPr>
        <p:spPr>
          <a:xfrm>
            <a:off x="8094794" y="4739148"/>
            <a:ext cx="3113979" cy="1591646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carrier generation rate estimation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66591D4-1E17-98CF-FCE3-21586D5E575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57180" y="5482631"/>
            <a:ext cx="755168" cy="56606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C3914EE-C707-9432-7114-F4FC7BE46A4C}"/>
              </a:ext>
            </a:extLst>
          </p:cNvPr>
          <p:cNvSpPr txBox="1"/>
          <p:nvPr/>
        </p:nvSpPr>
        <p:spPr>
          <a:xfrm>
            <a:off x="8440586" y="6025124"/>
            <a:ext cx="1171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wavelength</a:t>
            </a:r>
            <a:endParaRPr lang="ru-UA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1E4EDF-3138-396E-92A0-5366ACC9AAB6}"/>
              </a:ext>
            </a:extLst>
          </p:cNvPr>
          <p:cNvSpPr txBox="1"/>
          <p:nvPr/>
        </p:nvSpPr>
        <p:spPr>
          <a:xfrm>
            <a:off x="8313233" y="5349813"/>
            <a:ext cx="383054" cy="83170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b="1" dirty="0"/>
              <a:t>intensity</a:t>
            </a:r>
            <a:endParaRPr lang="ru-UA" sz="1600" b="1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94B637E-0132-4BA7-70FE-1C0B5128E5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493" y="5511539"/>
            <a:ext cx="470950" cy="62763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9270D8E-7AF3-48BA-ECBE-B8B77BD13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69" y="5668213"/>
            <a:ext cx="447346" cy="588613"/>
          </a:xfrm>
          <a:prstGeom prst="rect">
            <a:avLst/>
          </a:prstGeom>
        </p:spPr>
      </p:pic>
      <p:sp>
        <p:nvSpPr>
          <p:cNvPr id="57" name="Стрілка: угору 56">
            <a:extLst>
              <a:ext uri="{FF2B5EF4-FFF2-40B4-BE49-F238E27FC236}">
                <a16:creationId xmlns:a16="http://schemas.microsoft.com/office/drawing/2014/main" id="{13A770BB-0437-AF13-02E0-D55F4C796FF0}"/>
              </a:ext>
            </a:extLst>
          </p:cNvPr>
          <p:cNvSpPr/>
          <p:nvPr/>
        </p:nvSpPr>
        <p:spPr>
          <a:xfrm rot="16200000" flipV="1">
            <a:off x="3770939" y="615610"/>
            <a:ext cx="304091" cy="83526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58" name="Об'єкт 57">
            <a:extLst>
              <a:ext uri="{FF2B5EF4-FFF2-40B4-BE49-F238E27FC236}">
                <a16:creationId xmlns:a16="http://schemas.microsoft.com/office/drawing/2014/main" id="{6FCFE98B-57B5-7DF9-8E82-EFB487092D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243345"/>
              </p:ext>
            </p:extLst>
          </p:nvPr>
        </p:nvGraphicFramePr>
        <p:xfrm>
          <a:off x="3619778" y="348837"/>
          <a:ext cx="583617" cy="583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03040" imgH="203040" progId="Equation.DSMT4">
                  <p:embed/>
                </p:oleObj>
              </mc:Choice>
              <mc:Fallback>
                <p:oleObj name="Equation" r:id="rId17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19778" y="348837"/>
                        <a:ext cx="583617" cy="583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Стрілка: угору 62">
            <a:extLst>
              <a:ext uri="{FF2B5EF4-FFF2-40B4-BE49-F238E27FC236}">
                <a16:creationId xmlns:a16="http://schemas.microsoft.com/office/drawing/2014/main" id="{E3D1CE8A-8F62-9E1A-5F73-4AAA76F465A8}"/>
              </a:ext>
            </a:extLst>
          </p:cNvPr>
          <p:cNvSpPr/>
          <p:nvPr/>
        </p:nvSpPr>
        <p:spPr>
          <a:xfrm rot="16200000" flipV="1">
            <a:off x="3770939" y="2826590"/>
            <a:ext cx="304091" cy="83526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4" name="Стрілка: угору 63">
            <a:extLst>
              <a:ext uri="{FF2B5EF4-FFF2-40B4-BE49-F238E27FC236}">
                <a16:creationId xmlns:a16="http://schemas.microsoft.com/office/drawing/2014/main" id="{87494936-DB1F-32EA-42F7-16D4E6E55B70}"/>
              </a:ext>
            </a:extLst>
          </p:cNvPr>
          <p:cNvSpPr/>
          <p:nvPr/>
        </p:nvSpPr>
        <p:spPr>
          <a:xfrm rot="16200000" flipV="1">
            <a:off x="7385199" y="2630835"/>
            <a:ext cx="304091" cy="102923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5" name="Стрілка: угору 64">
            <a:extLst>
              <a:ext uri="{FF2B5EF4-FFF2-40B4-BE49-F238E27FC236}">
                <a16:creationId xmlns:a16="http://schemas.microsoft.com/office/drawing/2014/main" id="{967ABCE2-7F97-C302-0239-B8D8AA35F0B3}"/>
              </a:ext>
            </a:extLst>
          </p:cNvPr>
          <p:cNvSpPr/>
          <p:nvPr/>
        </p:nvSpPr>
        <p:spPr>
          <a:xfrm rot="16200000" flipV="1">
            <a:off x="7435294" y="5111176"/>
            <a:ext cx="304091" cy="889185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Стрілка: угору 65">
            <a:extLst>
              <a:ext uri="{FF2B5EF4-FFF2-40B4-BE49-F238E27FC236}">
                <a16:creationId xmlns:a16="http://schemas.microsoft.com/office/drawing/2014/main" id="{483A000B-75A0-DC3A-E038-9A3C26C24D25}"/>
              </a:ext>
            </a:extLst>
          </p:cNvPr>
          <p:cNvSpPr/>
          <p:nvPr/>
        </p:nvSpPr>
        <p:spPr>
          <a:xfrm>
            <a:off x="1920519" y="1779372"/>
            <a:ext cx="304091" cy="71002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Стрілка: угору 66">
            <a:extLst>
              <a:ext uri="{FF2B5EF4-FFF2-40B4-BE49-F238E27FC236}">
                <a16:creationId xmlns:a16="http://schemas.microsoft.com/office/drawing/2014/main" id="{1273B2DF-9E2A-9B69-5393-D334EC4DC6D7}"/>
              </a:ext>
            </a:extLst>
          </p:cNvPr>
          <p:cNvSpPr/>
          <p:nvPr/>
        </p:nvSpPr>
        <p:spPr>
          <a:xfrm flipV="1">
            <a:off x="5414750" y="1769540"/>
            <a:ext cx="304091" cy="729364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Стрілка: угору 67">
            <a:extLst>
              <a:ext uri="{FF2B5EF4-FFF2-40B4-BE49-F238E27FC236}">
                <a16:creationId xmlns:a16="http://schemas.microsoft.com/office/drawing/2014/main" id="{40F1305C-ADE4-A585-4610-69CECEF632E0}"/>
              </a:ext>
            </a:extLst>
          </p:cNvPr>
          <p:cNvSpPr/>
          <p:nvPr/>
        </p:nvSpPr>
        <p:spPr>
          <a:xfrm>
            <a:off x="8730673" y="3971677"/>
            <a:ext cx="304091" cy="71002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Стрілка: угору 68">
            <a:extLst>
              <a:ext uri="{FF2B5EF4-FFF2-40B4-BE49-F238E27FC236}">
                <a16:creationId xmlns:a16="http://schemas.microsoft.com/office/drawing/2014/main" id="{68313FAF-3AC5-D851-C49C-31642E1B0E6C}"/>
              </a:ext>
            </a:extLst>
          </p:cNvPr>
          <p:cNvSpPr/>
          <p:nvPr/>
        </p:nvSpPr>
        <p:spPr>
          <a:xfrm>
            <a:off x="5444786" y="4054167"/>
            <a:ext cx="304091" cy="71002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70" name="Об'єкт 69">
            <a:extLst>
              <a:ext uri="{FF2B5EF4-FFF2-40B4-BE49-F238E27FC236}">
                <a16:creationId xmlns:a16="http://schemas.microsoft.com/office/drawing/2014/main" id="{E8E78B1E-93E9-375D-11CF-2F000D9D5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16358"/>
              </p:ext>
            </p:extLst>
          </p:nvPr>
        </p:nvGraphicFramePr>
        <p:xfrm>
          <a:off x="3559175" y="1136650"/>
          <a:ext cx="6540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8600" imgH="203040" progId="Equation.DSMT4">
                  <p:embed/>
                </p:oleObj>
              </mc:Choice>
              <mc:Fallback>
                <p:oleObj name="Equation" r:id="rId19" imgW="228600" imgH="203040" progId="Equation.DSMT4">
                  <p:embed/>
                  <p:pic>
                    <p:nvPicPr>
                      <p:cNvPr id="58" name="Об'єкт 57">
                        <a:extLst>
                          <a:ext uri="{FF2B5EF4-FFF2-40B4-BE49-F238E27FC236}">
                            <a16:creationId xmlns:a16="http://schemas.microsoft.com/office/drawing/2014/main" id="{6FCFE98B-57B5-7DF9-8E82-EFB487092D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59175" y="1136650"/>
                        <a:ext cx="65405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Об'єкт 70">
            <a:extLst>
              <a:ext uri="{FF2B5EF4-FFF2-40B4-BE49-F238E27FC236}">
                <a16:creationId xmlns:a16="http://schemas.microsoft.com/office/drawing/2014/main" id="{953B1ED6-72CA-9F9E-4F0B-FC42864FF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876633"/>
              </p:ext>
            </p:extLst>
          </p:nvPr>
        </p:nvGraphicFramePr>
        <p:xfrm>
          <a:off x="3683000" y="2466975"/>
          <a:ext cx="4381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2280" imgH="203040" progId="Equation.DSMT4">
                  <p:embed/>
                </p:oleObj>
              </mc:Choice>
              <mc:Fallback>
                <p:oleObj name="Equation" r:id="rId21" imgW="152280" imgH="203040" progId="Equation.DSMT4">
                  <p:embed/>
                  <p:pic>
                    <p:nvPicPr>
                      <p:cNvPr id="58" name="Об'єкт 57">
                        <a:extLst>
                          <a:ext uri="{FF2B5EF4-FFF2-40B4-BE49-F238E27FC236}">
                            <a16:creationId xmlns:a16="http://schemas.microsoft.com/office/drawing/2014/main" id="{6FCFE98B-57B5-7DF9-8E82-EFB487092D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83000" y="2466975"/>
                        <a:ext cx="43815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Об'єкт 71">
            <a:extLst>
              <a:ext uri="{FF2B5EF4-FFF2-40B4-BE49-F238E27FC236}">
                <a16:creationId xmlns:a16="http://schemas.microsoft.com/office/drawing/2014/main" id="{F40D5DFB-6F4B-8702-838B-2493A2091C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93992"/>
              </p:ext>
            </p:extLst>
          </p:nvPr>
        </p:nvGraphicFramePr>
        <p:xfrm>
          <a:off x="4844452" y="4110275"/>
          <a:ext cx="6207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15640" imgH="203040" progId="Equation.DSMT4">
                  <p:embed/>
                </p:oleObj>
              </mc:Choice>
              <mc:Fallback>
                <p:oleObj name="Equation" r:id="rId23" imgW="215640" imgH="203040" progId="Equation.DSMT4">
                  <p:embed/>
                  <p:pic>
                    <p:nvPicPr>
                      <p:cNvPr id="71" name="Об'єкт 70">
                        <a:extLst>
                          <a:ext uri="{FF2B5EF4-FFF2-40B4-BE49-F238E27FC236}">
                            <a16:creationId xmlns:a16="http://schemas.microsoft.com/office/drawing/2014/main" id="{953B1ED6-72CA-9F9E-4F0B-FC42864FF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44452" y="4110275"/>
                        <a:ext cx="620712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Об'єкт 72">
            <a:extLst>
              <a:ext uri="{FF2B5EF4-FFF2-40B4-BE49-F238E27FC236}">
                <a16:creationId xmlns:a16="http://schemas.microsoft.com/office/drawing/2014/main" id="{715936D5-7305-5C92-BD7C-68AA5D85D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776007"/>
              </p:ext>
            </p:extLst>
          </p:nvPr>
        </p:nvGraphicFramePr>
        <p:xfrm>
          <a:off x="7104956" y="4912182"/>
          <a:ext cx="1018530" cy="525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93480" imgH="203040" progId="Equation.DSMT4">
                  <p:embed/>
                </p:oleObj>
              </mc:Choice>
              <mc:Fallback>
                <p:oleObj name="Equation" r:id="rId25" imgW="393480" imgH="203040" progId="Equation.DSMT4">
                  <p:embed/>
                  <p:pic>
                    <p:nvPicPr>
                      <p:cNvPr id="72" name="Об'єкт 71">
                        <a:extLst>
                          <a:ext uri="{FF2B5EF4-FFF2-40B4-BE49-F238E27FC236}">
                            <a16:creationId xmlns:a16="http://schemas.microsoft.com/office/drawing/2014/main" id="{F40D5DFB-6F4B-8702-838B-2493A2091C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104956" y="4912182"/>
                        <a:ext cx="1018530" cy="525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Об'єкт 73">
            <a:extLst>
              <a:ext uri="{FF2B5EF4-FFF2-40B4-BE49-F238E27FC236}">
                <a16:creationId xmlns:a16="http://schemas.microsoft.com/office/drawing/2014/main" id="{6203659A-B9EF-DE16-84A0-1D928ED12E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931804"/>
              </p:ext>
            </p:extLst>
          </p:nvPr>
        </p:nvGraphicFramePr>
        <p:xfrm>
          <a:off x="5748877" y="1846263"/>
          <a:ext cx="8763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04560" imgH="215640" progId="Equation.DSMT4">
                  <p:embed/>
                </p:oleObj>
              </mc:Choice>
              <mc:Fallback>
                <p:oleObj name="Equation" r:id="rId27" imgW="304560" imgH="215640" progId="Equation.DSMT4">
                  <p:embed/>
                  <p:pic>
                    <p:nvPicPr>
                      <p:cNvPr id="71" name="Об'єкт 70">
                        <a:extLst>
                          <a:ext uri="{FF2B5EF4-FFF2-40B4-BE49-F238E27FC236}">
                            <a16:creationId xmlns:a16="http://schemas.microsoft.com/office/drawing/2014/main" id="{953B1ED6-72CA-9F9E-4F0B-FC42864FF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748877" y="1846263"/>
                        <a:ext cx="876300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Об'єкт 74">
            <a:extLst>
              <a:ext uri="{FF2B5EF4-FFF2-40B4-BE49-F238E27FC236}">
                <a16:creationId xmlns:a16="http://schemas.microsoft.com/office/drawing/2014/main" id="{42DE4257-22A6-32D8-1E01-9A5DD52DB1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877270"/>
              </p:ext>
            </p:extLst>
          </p:nvPr>
        </p:nvGraphicFramePr>
        <p:xfrm>
          <a:off x="7235541" y="2488229"/>
          <a:ext cx="5476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90440" imgH="228600" progId="Equation.DSMT4">
                  <p:embed/>
                </p:oleObj>
              </mc:Choice>
              <mc:Fallback>
                <p:oleObj name="Equation" r:id="rId29" imgW="190440" imgH="228600" progId="Equation.DSMT4">
                  <p:embed/>
                  <p:pic>
                    <p:nvPicPr>
                      <p:cNvPr id="72" name="Об'єкт 71">
                        <a:extLst>
                          <a:ext uri="{FF2B5EF4-FFF2-40B4-BE49-F238E27FC236}">
                            <a16:creationId xmlns:a16="http://schemas.microsoft.com/office/drawing/2014/main" id="{F40D5DFB-6F4B-8702-838B-2493A2091C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235541" y="2488229"/>
                        <a:ext cx="547688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Об'єкт 75">
            <a:extLst>
              <a:ext uri="{FF2B5EF4-FFF2-40B4-BE49-F238E27FC236}">
                <a16:creationId xmlns:a16="http://schemas.microsoft.com/office/drawing/2014/main" id="{0BB84D42-5CB4-0204-3576-4A5A61208D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660329"/>
              </p:ext>
            </p:extLst>
          </p:nvPr>
        </p:nvGraphicFramePr>
        <p:xfrm>
          <a:off x="9154641" y="4148130"/>
          <a:ext cx="4381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52280" imgH="164880" progId="Equation.DSMT4">
                  <p:embed/>
                </p:oleObj>
              </mc:Choice>
              <mc:Fallback>
                <p:oleObj name="Equation" r:id="rId31" imgW="152280" imgH="164880" progId="Equation.DSMT4">
                  <p:embed/>
                  <p:pic>
                    <p:nvPicPr>
                      <p:cNvPr id="75" name="Об'єкт 74">
                        <a:extLst>
                          <a:ext uri="{FF2B5EF4-FFF2-40B4-BE49-F238E27FC236}">
                            <a16:creationId xmlns:a16="http://schemas.microsoft.com/office/drawing/2014/main" id="{42DE4257-22A6-32D8-1E01-9A5DD52DB1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9154641" y="4148130"/>
                        <a:ext cx="438150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A174A256-E53A-F6C3-C00D-0FD86916CCE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77" y="3329151"/>
            <a:ext cx="962559" cy="445986"/>
          </a:xfrm>
          <a:prstGeom prst="rect">
            <a:avLst/>
          </a:prstGeom>
        </p:spPr>
      </p:pic>
      <p:sp>
        <p:nvSpPr>
          <p:cNvPr id="4" name="Rectangle: Rounded Corners 45">
            <a:extLst>
              <a:ext uri="{FF2B5EF4-FFF2-40B4-BE49-F238E27FC236}">
                <a16:creationId xmlns:a16="http://schemas.microsoft.com/office/drawing/2014/main" id="{1385E9FE-9F8F-9D46-034F-82776E99FFCF}"/>
              </a:ext>
            </a:extLst>
          </p:cNvPr>
          <p:cNvSpPr/>
          <p:nvPr/>
        </p:nvSpPr>
        <p:spPr>
          <a:xfrm>
            <a:off x="8094795" y="287367"/>
            <a:ext cx="2995992" cy="1424189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Стрілка: угору 12">
            <a:extLst>
              <a:ext uri="{FF2B5EF4-FFF2-40B4-BE49-F238E27FC236}">
                <a16:creationId xmlns:a16="http://schemas.microsoft.com/office/drawing/2014/main" id="{C08B6DBE-9076-E0D2-78BC-0ECBB03A7C29}"/>
              </a:ext>
            </a:extLst>
          </p:cNvPr>
          <p:cNvSpPr/>
          <p:nvPr/>
        </p:nvSpPr>
        <p:spPr>
          <a:xfrm>
            <a:off x="8709927" y="1779061"/>
            <a:ext cx="304091" cy="547277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14" name="Об'єкт 13">
            <a:extLst>
              <a:ext uri="{FF2B5EF4-FFF2-40B4-BE49-F238E27FC236}">
                <a16:creationId xmlns:a16="http://schemas.microsoft.com/office/drawing/2014/main" id="{DBFA31E2-86E2-41F7-1F83-6DF22378C3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750037"/>
              </p:ext>
            </p:extLst>
          </p:nvPr>
        </p:nvGraphicFramePr>
        <p:xfrm>
          <a:off x="9087542" y="1868040"/>
          <a:ext cx="4746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64880" imgH="152280" progId="Equation.DSMT4">
                  <p:embed/>
                </p:oleObj>
              </mc:Choice>
              <mc:Fallback>
                <p:oleObj name="Equation" r:id="rId34" imgW="164880" imgH="152280" progId="Equation.DSMT4">
                  <p:embed/>
                  <p:pic>
                    <p:nvPicPr>
                      <p:cNvPr id="76" name="Об'єкт 75">
                        <a:extLst>
                          <a:ext uri="{FF2B5EF4-FFF2-40B4-BE49-F238E27FC236}">
                            <a16:creationId xmlns:a16="http://schemas.microsoft.com/office/drawing/2014/main" id="{0BB84D42-5CB4-0204-3576-4A5A61208D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9087542" y="1868040"/>
                        <a:ext cx="474662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Овал 14">
            <a:extLst>
              <a:ext uri="{FF2B5EF4-FFF2-40B4-BE49-F238E27FC236}">
                <a16:creationId xmlns:a16="http://schemas.microsoft.com/office/drawing/2014/main" id="{14AA5143-0875-0D86-D032-355B16196EB4}"/>
              </a:ext>
            </a:extLst>
          </p:cNvPr>
          <p:cNvSpPr/>
          <p:nvPr/>
        </p:nvSpPr>
        <p:spPr>
          <a:xfrm>
            <a:off x="1078140" y="2641088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51B525DF-B590-EB6C-0B38-7DB41E76018D}"/>
              </a:ext>
            </a:extLst>
          </p:cNvPr>
          <p:cNvSpPr/>
          <p:nvPr/>
        </p:nvSpPr>
        <p:spPr>
          <a:xfrm>
            <a:off x="1065850" y="404671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4B6D8F97-5A47-8CF7-7E52-3AA1AE83689C}"/>
              </a:ext>
            </a:extLst>
          </p:cNvPr>
          <p:cNvSpPr/>
          <p:nvPr/>
        </p:nvSpPr>
        <p:spPr>
          <a:xfrm>
            <a:off x="4536708" y="404671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DEC0BBE1-4629-C3A2-1697-DECF99C360D7}"/>
              </a:ext>
            </a:extLst>
          </p:cNvPr>
          <p:cNvSpPr/>
          <p:nvPr/>
        </p:nvSpPr>
        <p:spPr>
          <a:xfrm>
            <a:off x="4507219" y="2672850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887AB5A2-E269-3A2B-BCA7-78BD98C9864C}"/>
              </a:ext>
            </a:extLst>
          </p:cNvPr>
          <p:cNvSpPr/>
          <p:nvPr/>
        </p:nvSpPr>
        <p:spPr>
          <a:xfrm>
            <a:off x="4418721" y="4939054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C667608-3865-26AA-F255-6341202A183D}"/>
              </a:ext>
            </a:extLst>
          </p:cNvPr>
          <p:cNvSpPr/>
          <p:nvPr/>
        </p:nvSpPr>
        <p:spPr>
          <a:xfrm>
            <a:off x="8222828" y="4873718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5BCAE396-91A4-BFE2-9DA9-4E67505ED8C4}"/>
              </a:ext>
            </a:extLst>
          </p:cNvPr>
          <p:cNvSpPr/>
          <p:nvPr/>
        </p:nvSpPr>
        <p:spPr>
          <a:xfrm>
            <a:off x="8238903" y="404671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9EBFE7A2-6853-688D-3DF8-BEFA7336E1F4}"/>
              </a:ext>
            </a:extLst>
          </p:cNvPr>
          <p:cNvSpPr/>
          <p:nvPr/>
        </p:nvSpPr>
        <p:spPr>
          <a:xfrm>
            <a:off x="8316907" y="2432749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84A895-9A08-7B3E-956D-0F21AF75E935}"/>
              </a:ext>
            </a:extLst>
          </p:cNvPr>
          <p:cNvSpPr txBox="1"/>
          <p:nvPr/>
        </p:nvSpPr>
        <p:spPr>
          <a:xfrm>
            <a:off x="8152092" y="668956"/>
            <a:ext cx="195042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depends on light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  <a:endParaRPr lang="uk-UA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1923EE3-3799-B6EA-C199-47248CCD4637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917608" y="2730103"/>
            <a:ext cx="1254344" cy="901079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98FEED12-99A8-B546-007D-EE55182ED0DF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933984" y="3037502"/>
            <a:ext cx="933225" cy="66397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CF6EB7E-EB4B-32B3-8330-90231246CD02}"/>
              </a:ext>
            </a:extLst>
          </p:cNvPr>
          <p:cNvSpPr txBox="1"/>
          <p:nvPr/>
        </p:nvSpPr>
        <p:spPr>
          <a:xfrm>
            <a:off x="8577828" y="3616760"/>
            <a:ext cx="2124716" cy="281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600" b="1" dirty="0"/>
              <a:t>carrier generation rate</a:t>
            </a:r>
            <a:endParaRPr lang="ru-UA" sz="16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D97EC6-D836-D202-0947-F1A484D2E5BC}"/>
              </a:ext>
            </a:extLst>
          </p:cNvPr>
          <p:cNvSpPr txBox="1"/>
          <p:nvPr/>
        </p:nvSpPr>
        <p:spPr>
          <a:xfrm>
            <a:off x="8315769" y="2666413"/>
            <a:ext cx="524118" cy="12178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 err="1"/>
              <a:t>dsissosiation</a:t>
            </a:r>
            <a:endParaRPr lang="en-US" sz="1600" b="1" dirty="0"/>
          </a:p>
          <a:p>
            <a:pPr algn="ctr">
              <a:lnSpc>
                <a:spcPts val="1100"/>
              </a:lnSpc>
            </a:pPr>
            <a:r>
              <a:rPr lang="en-US" sz="1600" b="1" dirty="0"/>
              <a:t> rate</a:t>
            </a:r>
            <a:endParaRPr lang="ru-UA" sz="1600" b="1" dirty="0"/>
          </a:p>
        </p:txBody>
      </p:sp>
      <p:graphicFrame>
        <p:nvGraphicFramePr>
          <p:cNvPr id="54" name="Об'єкт 53">
            <a:extLst>
              <a:ext uri="{FF2B5EF4-FFF2-40B4-BE49-F238E27FC236}">
                <a16:creationId xmlns:a16="http://schemas.microsoft.com/office/drawing/2014/main" id="{FD89BB86-5236-20CE-E992-E3EE63ACDA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535710"/>
              </p:ext>
            </p:extLst>
          </p:nvPr>
        </p:nvGraphicFramePr>
        <p:xfrm>
          <a:off x="10149330" y="1775524"/>
          <a:ext cx="13144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57200" imgH="228600" progId="Equation.DSMT4">
                  <p:embed/>
                </p:oleObj>
              </mc:Choice>
              <mc:Fallback>
                <p:oleObj name="Equation" r:id="rId38" imgW="457200" imgH="228600" progId="Equation.DSMT4">
                  <p:embed/>
                  <p:pic>
                    <p:nvPicPr>
                      <p:cNvPr id="14" name="Об'єкт 13">
                        <a:extLst>
                          <a:ext uri="{FF2B5EF4-FFF2-40B4-BE49-F238E27FC236}">
                            <a16:creationId xmlns:a16="http://schemas.microsoft.com/office/drawing/2014/main" id="{DBFA31E2-86E2-41F7-1F83-6DF22378C3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0149330" y="1775524"/>
                        <a:ext cx="1314450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23FC2D-19E5-C22E-8FD9-1D6C33041B6A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0336536" y="2933787"/>
            <a:ext cx="745169" cy="58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022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60</Words>
  <Application>Microsoft Office PowerPoint</Application>
  <PresentationFormat>Широкий екран</PresentationFormat>
  <Paragraphs>31</Paragraphs>
  <Slides>1</Slides>
  <Notes>0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Тема Office</vt:lpstr>
      <vt:lpstr>Equation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34</cp:revision>
  <dcterms:created xsi:type="dcterms:W3CDTF">2023-04-07T17:53:37Z</dcterms:created>
  <dcterms:modified xsi:type="dcterms:W3CDTF">2024-06-06T19:55:56Z</dcterms:modified>
</cp:coreProperties>
</file>