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57" r:id="rId3"/>
    <p:sldId id="259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AF318-B59E-4BCC-A9DE-1D7CC0FFFAC0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734F9-2D2A-4864-B9B2-F8677A59B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0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734F9-2D2A-4864-B9B2-F8677A59B0D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6B21-B179-4BC3-3D19-0B7C91803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556A0B-0A28-C112-001E-392C6336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35933F-64C3-FDF1-AAED-C13AD27E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CBF92-0B56-1EF0-63B3-708EE7BA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E0850-87D0-C22C-E855-CA0D1D7C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7B493-F438-BFB1-2450-DC316591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3E67D8-F22E-23D9-9093-346650A5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885DFF-EFDB-2F4C-3024-EE2898FF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D1273-6C34-631B-5C10-AAB9F2EB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6F11E8-610A-7179-E80C-9C8B120B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28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6FD527-C53F-8648-4E1F-4AD27F25E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C18D79-200A-AD7A-A37E-70298A22E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316FE7-2E47-C3E4-02C7-63900918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46848C-9D79-04B2-2865-C55DEC74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8C4402-B12A-C882-3531-5215722A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56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5AEF9-7391-0737-73C7-0C1AB5F1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18649-DE93-41B6-1C7D-7DC8EF52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C914FD-D1C3-C630-A5A1-E9607276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D3588-62E1-FC8A-02F8-BD5753A5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DD72B-A857-34FB-055B-F6D237C4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0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C53DB-22D4-CBEA-FA90-5DE9E1ED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174974-6AFA-25CA-CEAE-01BC19B5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3635A9-B3AD-38A8-D50C-2C68F05E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66CE4E-F5B3-75D6-97E8-5EEBBD63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AB2A-95B6-13FD-2083-4E11539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4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AD41E-9C1C-2377-2D99-4DC89BFA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91778-019A-580F-E584-4550F21EF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8E283F-07A3-D7BE-2F17-E5C1EBC95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F5385B-009A-FD24-E677-AE1AB659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A5FD32-3F64-D693-E745-EDAAA44D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C92E5B-0BD8-1DF8-9DCC-3A7594D0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62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721CA-7E8A-315F-31E7-00D6D85B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079B4-DA10-924B-3E54-B764F8E3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0512B6-D822-8E89-289F-308F4E3D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7F67E1-35D1-E2D9-5D33-F88B79758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C72396-990A-25FA-3C5A-450A2E27B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283209-8472-E9D3-391E-6F636730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72ED94-F83B-E905-51BD-4AF9EB6A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4A5A0-B59C-BBC0-AF41-4E8BE492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57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4D99C-45E4-4012-06B2-9CC1F09F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A2A421-3B40-A8D8-D149-DAAF5180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D4357C-E831-08DE-ECD6-7E62BD2C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E10ECE-DDD8-8D10-25FC-051E0D69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53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0B6ABF-1EE8-EE8D-0D2E-4ADA492B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294C82-1E83-A844-92AE-E698A9F8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E07908-7BCF-19CC-ED3F-F486F4E6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9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6A04F-87AE-2775-6AFB-6A3455C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5ED2-B0E6-78E5-3569-AC5C76F2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3B46D-1A4A-A85B-0B5E-8745B45C3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73E24D-3B52-B24A-17BC-9D749C35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9D45EC-9584-422A-91E0-11208F8A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F530F-476B-FD40-8C80-9CA933D6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37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14EDC-BADE-8C90-47AF-863AC817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C95F09-AA30-E59C-0211-018CE579D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30EBD4-A96F-8DB3-C060-26E120D4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DE7C3E-1BA6-C4E3-D073-85B1A9F0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5A5BEB-A669-6203-E1AF-46E3FC10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78145D-9BDB-6332-7536-4E9645D9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70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EE942-1B25-6229-CFF5-09442AE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96135E-FBD7-D285-07A2-9D5BCFC2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DEAD28-908C-7606-424E-0AC7A8217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2F09-D574-49A8-B3BA-2D723A4AB65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3003B-38EC-2699-5927-5672BBEBA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089ED4-14D8-82E7-418F-719322149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5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9560" y="588292"/>
            <a:ext cx="826731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Українська наукова конференція з фізики напівпровідників</a:t>
            </a:r>
          </a:p>
          <a:p>
            <a:pPr algn="ctr">
              <a:lnSpc>
                <a:spcPct val="150000"/>
              </a:lnSpc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травня, 202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Ужгород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0" y="4675276"/>
            <a:ext cx="1856556" cy="18565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60" y="4675276"/>
            <a:ext cx="1856556" cy="18565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974" y="2104287"/>
            <a:ext cx="11820294" cy="237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Застосування моделей комп’ютерного зору до оцінки концентрації заліза у кремнієвих сонячних елементах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2935" y="4483336"/>
            <a:ext cx="504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Оліх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Олег, </a:t>
            </a:r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Завгородній Олексій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07" y="267231"/>
            <a:ext cx="1415168" cy="18931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560" y="290129"/>
            <a:ext cx="1856556" cy="18702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8392" y="5069379"/>
            <a:ext cx="823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Київський національний університет імені Тараса Шевченка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Україна, 01601, місто Київ, вул. Володимирська, 64/13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olegolikh@knu.ua,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nevermor464@gmail.com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63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548" y="133350"/>
            <a:ext cx="12196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6292839" y="727513"/>
            <a:ext cx="14048" cy="566549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79265" y="133350"/>
            <a:ext cx="188396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92505" y="814700"/>
            <a:ext cx="4683760" cy="1205496"/>
          </a:xfrm>
          <a:prstGeom prst="round2Diag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Характеризація</a:t>
            </a:r>
            <a:r>
              <a:rPr lang="uk-UA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дефектного складу сонячних елементів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>
            <a:off x="561978" y="5099933"/>
            <a:ext cx="5144813" cy="1128033"/>
          </a:xfrm>
          <a:prstGeom prst="round2Diag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концентрації заліза з використанням ШІ та кінетики струму короткого замикання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Стрелка углом вверх 39"/>
          <p:cNvSpPr/>
          <p:nvPr/>
        </p:nvSpPr>
        <p:spPr>
          <a:xfrm flipH="1" flipV="1">
            <a:off x="1331064" y="2306308"/>
            <a:ext cx="1704686" cy="860149"/>
          </a:xfrm>
          <a:prstGeom prst="ben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>
            <a:off x="2919264" y="2020196"/>
            <a:ext cx="430242" cy="308012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двумя скругленными противолежащими углами 41"/>
          <p:cNvSpPr/>
          <p:nvPr/>
        </p:nvSpPr>
        <p:spPr>
          <a:xfrm>
            <a:off x="3399617" y="3166457"/>
            <a:ext cx="2719103" cy="1128033"/>
          </a:xfrm>
          <a:prstGeom prst="round2Diag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 ефективності та довговічності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с двумя скругленными противолежащими углами 42"/>
          <p:cNvSpPr/>
          <p:nvPr/>
        </p:nvSpPr>
        <p:spPr>
          <a:xfrm flipH="1">
            <a:off x="155907" y="3172677"/>
            <a:ext cx="2719103" cy="1128033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Оптимізація виробництва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552638" y="2188421"/>
            <a:ext cx="5439109" cy="10600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вейвлет-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побуди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залежності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у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552639" y="814700"/>
            <a:ext cx="5439109" cy="12054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Transfer Learning для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концентрації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 у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кремнієвих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сонячних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елементах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трелка углом вверх 18"/>
          <p:cNvSpPr/>
          <p:nvPr/>
        </p:nvSpPr>
        <p:spPr>
          <a:xfrm flipV="1">
            <a:off x="3238876" y="2306308"/>
            <a:ext cx="1704686" cy="860149"/>
          </a:xfrm>
          <a:prstGeom prst="ben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44">
            <a:extLst>
              <a:ext uri="{FF2B5EF4-FFF2-40B4-BE49-F238E27FC236}">
                <a16:creationId xmlns:a16="http://schemas.microsoft.com/office/drawing/2014/main" id="{2DE07475-1F18-BF3D-CF8C-2DE79CA4E9F3}"/>
              </a:ext>
            </a:extLst>
          </p:cNvPr>
          <p:cNvSpPr/>
          <p:nvPr/>
        </p:nvSpPr>
        <p:spPr>
          <a:xfrm>
            <a:off x="6575150" y="3434991"/>
            <a:ext cx="5439109" cy="10600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малими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тренувальними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вибірками</a:t>
            </a:r>
            <a:endParaRPr lang="ru-RU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ignal processing - Multiresolution Discrete Wavelet 3D Plot in Matlab -  Stack Overflow">
            <a:extLst>
              <a:ext uri="{FF2B5EF4-FFF2-40B4-BE49-F238E27FC236}">
                <a16:creationId xmlns:a16="http://schemas.microsoft.com/office/drawing/2014/main" id="{8CE008E8-746D-4B43-66A1-D64CF3A9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317" y="4495008"/>
            <a:ext cx="4830773" cy="236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30ABCA-2F99-326A-3BE2-001EE53E6276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7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50945" y="133350"/>
            <a:ext cx="44805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РОБОТИ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190" y="828248"/>
            <a:ext cx="847861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Додатково враховані температурні та концентраційні залежності:</a:t>
            </a: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коефіцієнту поглинання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AIP Advances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067168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ефективних мас вільних носіїв </a:t>
            </a:r>
          </a:p>
          <a:p>
            <a:pPr marL="87313" lvl="1">
              <a:lnSpc>
                <a:spcPct val="150000"/>
              </a:lnSpc>
              <a:tabLst>
                <a:tab pos="7191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O’Mara Handbook of semiconductor silicon technology 1990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теплових швидкостей носіїв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2944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ширини забороненої зони за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Пасслером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085201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міжзонної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випромінювальної рекомбінації </a:t>
            </a:r>
          </a:p>
          <a:p>
            <a:pPr marL="87313" lvl="1">
              <a:lnSpc>
                <a:spcPct val="150000"/>
              </a:lnSpc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Sol. Energy Mater. Sol. Cells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111467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коефіцієнтів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Оже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-рекомбінації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Sol. Energy Mater. Sol. Cells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111428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звуження забороненої зони внаслідок легування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194505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густини станів поблизу границь дозволених зон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093705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рухливості електронів та дірок за теорією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Классена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Solid-State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953];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параметрів дефектних рівнів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Sol. Energy Mater. Sol. Cells.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187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263–272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287" y="1731453"/>
            <a:ext cx="4025204" cy="2754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6759" y="1023567"/>
            <a:ext cx="3166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SCAPS 3.3.1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EA4A6-50B6-6E91-5E90-18831504F8BA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6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CB7D605-DE8A-31D7-550C-5D1A3310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8" y="3179265"/>
            <a:ext cx="5014584" cy="353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366474EF-9109-AC21-BBB2-96CD7E098739}"/>
              </a:ext>
            </a:extLst>
          </p:cNvPr>
          <p:cNvSpPr/>
          <p:nvPr/>
        </p:nvSpPr>
        <p:spPr>
          <a:xfrm>
            <a:off x="2955011" y="2765381"/>
            <a:ext cx="322743" cy="3708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верх 5">
            <a:extLst>
              <a:ext uri="{FF2B5EF4-FFF2-40B4-BE49-F238E27FC236}">
                <a16:creationId xmlns:a16="http://schemas.microsoft.com/office/drawing/2014/main" id="{FFA075DA-3A89-7C88-BA70-0FFF2263C8AC}"/>
              </a:ext>
            </a:extLst>
          </p:cNvPr>
          <p:cNvSpPr/>
          <p:nvPr/>
        </p:nvSpPr>
        <p:spPr>
          <a:xfrm rot="2674874">
            <a:off x="5572355" y="2481108"/>
            <a:ext cx="389425" cy="93935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D87607-2F5B-7E71-D65F-AD75D8C87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30" y="298679"/>
            <a:ext cx="2887313" cy="21809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51127D-A544-453F-80BE-1FF89EFA8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441" y="298679"/>
            <a:ext cx="2887314" cy="2180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D1165-8934-CD43-8B91-4142C8BF1BD9}"/>
              </a:ext>
            </a:extLst>
          </p:cNvPr>
          <p:cNvSpPr txBox="1"/>
          <p:nvPr/>
        </p:nvSpPr>
        <p:spPr>
          <a:xfrm>
            <a:off x="1618790" y="4063321"/>
            <a:ext cx="6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455E8-35DA-C62F-FB5D-D0CCFC6A6804}"/>
              </a:ext>
            </a:extLst>
          </p:cNvPr>
          <p:cNvSpPr txBox="1"/>
          <p:nvPr/>
        </p:nvSpPr>
        <p:spPr>
          <a:xfrm>
            <a:off x="3420838" y="412167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0F4DD-2531-407E-1F64-B96F004CC6E0}"/>
              </a:ext>
            </a:extLst>
          </p:cNvPr>
          <p:cNvSpPr txBox="1"/>
          <p:nvPr/>
        </p:nvSpPr>
        <p:spPr>
          <a:xfrm>
            <a:off x="7516726" y="394129"/>
            <a:ext cx="53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BA0B94-EEF9-9BAC-571F-4F4585E38743}"/>
              </a:ext>
            </a:extLst>
          </p:cNvPr>
          <p:cNvSpPr txBox="1"/>
          <p:nvPr/>
        </p:nvSpPr>
        <p:spPr>
          <a:xfrm>
            <a:off x="10404039" y="394129"/>
            <a:ext cx="53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EFC8943D-87F5-50E0-DF92-45BBA142074E}"/>
              </a:ext>
            </a:extLst>
          </p:cNvPr>
          <p:cNvSpPr/>
          <p:nvPr/>
        </p:nvSpPr>
        <p:spPr>
          <a:xfrm>
            <a:off x="8945159" y="2665379"/>
            <a:ext cx="408561" cy="7636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83B780B-46DD-1AF3-39F2-CB5C2CBF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548" y="3454181"/>
            <a:ext cx="4899221" cy="310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CA3C1E7-2FE1-9540-500F-E0AF6253F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57" y="0"/>
            <a:ext cx="4798731" cy="257783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EDBC479-ACF9-A6A0-F18F-E4C4F01E38DD}"/>
              </a:ext>
            </a:extLst>
          </p:cNvPr>
          <p:cNvSpPr/>
          <p:nvPr/>
        </p:nvSpPr>
        <p:spPr>
          <a:xfrm>
            <a:off x="7402749" y="3647872"/>
            <a:ext cx="3696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A11B9B9-3A29-2982-E8AA-C3632F307714}"/>
              </a:ext>
            </a:extLst>
          </p:cNvPr>
          <p:cNvSpPr/>
          <p:nvPr/>
        </p:nvSpPr>
        <p:spPr>
          <a:xfrm>
            <a:off x="1293779" y="3346315"/>
            <a:ext cx="325011" cy="486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530EF6-7CF1-6882-4F12-34A3248B553D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2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58F6D6-B9EE-37D2-DAC8-667188628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841"/>
            <a:ext cx="12192000" cy="6418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6AD694-6F9B-3133-DE1B-C58802F43308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5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E66265-66E1-0286-0F9A-744ED501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4" y="128291"/>
            <a:ext cx="2894466" cy="221607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7A92C1-F9B2-BB08-AC00-FDBCA333F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70" y="128291"/>
            <a:ext cx="2895371" cy="22160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9807B2-6EC9-E755-F14D-218C5D722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682" y="128290"/>
            <a:ext cx="2894466" cy="22160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B187EE-2B51-794A-5575-26B67D5E6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148" y="128290"/>
            <a:ext cx="2894466" cy="22160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CE57A6-7524-1FA9-77FD-436AF6575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3" y="2344365"/>
            <a:ext cx="2894466" cy="22160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540DD8-24F5-33C9-38A4-B7DFB2EF5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67" y="2344364"/>
            <a:ext cx="2894466" cy="22160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92F0AE1-040C-DB78-1B77-9A7AAC7978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82" y="2344363"/>
            <a:ext cx="2894467" cy="221607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039E619-AF11-9C2E-98B6-D844EDDD64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42" y="2344362"/>
            <a:ext cx="2893119" cy="221504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58550E4-8EBA-0F45-D393-331BC7F16C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9" y="4514666"/>
            <a:ext cx="2893118" cy="22150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B0602F-2F9F-D9F0-4186-35442F6DA3D3}"/>
              </a:ext>
            </a:extLst>
          </p:cNvPr>
          <p:cNvSpPr txBox="1"/>
          <p:nvPr/>
        </p:nvSpPr>
        <p:spPr>
          <a:xfrm>
            <a:off x="3580843" y="4674544"/>
            <a:ext cx="820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істинними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передбаченими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концентраціями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заліза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бору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572EB1-3F96-80E1-7EE5-15415183C267}"/>
              </a:ext>
            </a:extLst>
          </p:cNvPr>
          <p:cNvSpPr txBox="1"/>
          <p:nvPr/>
        </p:nvSpPr>
        <p:spPr>
          <a:xfrm>
            <a:off x="4156570" y="5320720"/>
            <a:ext cx="7051489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егресійної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1000 – 128 – 64 – 32 – 1, </a:t>
            </a:r>
          </a:p>
          <a:p>
            <a:pPr algn="ctr">
              <a:lnSpc>
                <a:spcPct val="150000"/>
              </a:lnSpc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активації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схованих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шарах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Adam, 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- 800 </a:t>
            </a:r>
            <a:r>
              <a:rPr lang="ru-RU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епох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C7970-5D32-0381-CB19-DDC464BF9B39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4C9D623D-7024-0215-A3C1-6D91CD350C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657171"/>
                  </p:ext>
                </p:extLst>
              </p:nvPr>
            </p:nvGraphicFramePr>
            <p:xfrm>
              <a:off x="1330925" y="835651"/>
              <a:ext cx="9729424" cy="498149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93211">
                      <a:extLst>
                        <a:ext uri="{9D8B030D-6E8A-4147-A177-3AD203B41FA5}">
                          <a16:colId xmlns:a16="http://schemas.microsoft.com/office/drawing/2014/main" val="1665264736"/>
                        </a:ext>
                      </a:extLst>
                    </a:gridCol>
                    <a:gridCol w="1991706">
                      <a:extLst>
                        <a:ext uri="{9D8B030D-6E8A-4147-A177-3AD203B41FA5}">
                          <a16:colId xmlns:a16="http://schemas.microsoft.com/office/drawing/2014/main" val="3137994096"/>
                        </a:ext>
                      </a:extLst>
                    </a:gridCol>
                    <a:gridCol w="1991706">
                      <a:extLst>
                        <a:ext uri="{9D8B030D-6E8A-4147-A177-3AD203B41FA5}">
                          <a16:colId xmlns:a16="http://schemas.microsoft.com/office/drawing/2014/main" val="3660891430"/>
                        </a:ext>
                      </a:extLst>
                    </a:gridCol>
                    <a:gridCol w="1952801">
                      <a:extLst>
                        <a:ext uri="{9D8B030D-6E8A-4147-A177-3AD203B41FA5}">
                          <a16:colId xmlns:a16="http://schemas.microsoft.com/office/drawing/2014/main" val="530019022"/>
                        </a:ext>
                      </a:extLst>
                    </a:gridCol>
                  </a:tblGrid>
                  <a:tr h="108966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</a:t>
                          </a:r>
                          <a:r>
                            <a:rPr lang="uk-UA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Метрики</a:t>
                          </a:r>
                          <a:endParaRPr lang="ru-RU" sz="28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sz="28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uk-UA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см</a:t>
                          </a:r>
                          <a:r>
                            <a:rPr lang="uk-UA" sz="28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ru-RU" sz="2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MSE,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kern="100">
                                  <a:effectLst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8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ru-RU" sz="2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MAPE, %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4753501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8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4.3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152870233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8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95076162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0.967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024080705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1925607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uk-UA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920169072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73410316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16.9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0.927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45989494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15.9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99517151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13.4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4.0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1197878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4C9D623D-7024-0215-A3C1-6D91CD350C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657171"/>
                  </p:ext>
                </p:extLst>
              </p:nvPr>
            </p:nvGraphicFramePr>
            <p:xfrm>
              <a:off x="1330925" y="835651"/>
              <a:ext cx="9729424" cy="498149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93211">
                      <a:extLst>
                        <a:ext uri="{9D8B030D-6E8A-4147-A177-3AD203B41FA5}">
                          <a16:colId xmlns:a16="http://schemas.microsoft.com/office/drawing/2014/main" val="1665264736"/>
                        </a:ext>
                      </a:extLst>
                    </a:gridCol>
                    <a:gridCol w="1991706">
                      <a:extLst>
                        <a:ext uri="{9D8B030D-6E8A-4147-A177-3AD203B41FA5}">
                          <a16:colId xmlns:a16="http://schemas.microsoft.com/office/drawing/2014/main" val="3137994096"/>
                        </a:ext>
                      </a:extLst>
                    </a:gridCol>
                    <a:gridCol w="1991706">
                      <a:extLst>
                        <a:ext uri="{9D8B030D-6E8A-4147-A177-3AD203B41FA5}">
                          <a16:colId xmlns:a16="http://schemas.microsoft.com/office/drawing/2014/main" val="3660891430"/>
                        </a:ext>
                      </a:extLst>
                    </a:gridCol>
                    <a:gridCol w="1952801">
                      <a:extLst>
                        <a:ext uri="{9D8B030D-6E8A-4147-A177-3AD203B41FA5}">
                          <a16:colId xmlns:a16="http://schemas.microsoft.com/office/drawing/2014/main" val="530019022"/>
                        </a:ext>
                      </a:extLst>
                    </a:gridCol>
                  </a:tblGrid>
                  <a:tr h="1089666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</a:t>
                          </a:r>
                          <a:r>
                            <a:rPr lang="uk-UA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Метрики</a:t>
                          </a:r>
                          <a:endParaRPr lang="ru-RU" sz="28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sz="28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uk-UA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см</a:t>
                          </a:r>
                          <a:r>
                            <a:rPr lang="uk-UA" sz="28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ru-RU" sz="2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90826" t="-10056" r="-198471" b="-376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MAPE, %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4753501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8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4.3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152870233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8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95076162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0.967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024080705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1925607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uk-UA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920169072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73410316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16.9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0.927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45989494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15.9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99517151"/>
                      </a:ext>
                    </a:extLst>
                  </a:tr>
                  <a:tr h="4324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8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13.4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8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4.0</a:t>
                          </a:r>
                          <a:endParaRPr lang="ru-RU" sz="28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  <a:r>
                            <a:rPr lang="en-US" sz="28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8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1197878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C68D58B-3FB2-865E-968B-2BF6F1766984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BA2E1-63AF-1E09-83B4-314AEDE6656B}"/>
              </a:ext>
            </a:extLst>
          </p:cNvPr>
          <p:cNvSpPr txBox="1"/>
          <p:nvPr/>
        </p:nvSpPr>
        <p:spPr>
          <a:xfrm>
            <a:off x="5147553" y="126459"/>
            <a:ext cx="1896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901AE-0DA2-0B1B-5BB9-954D62301605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018803-2318-0C30-34B4-B7CA6A97BB32}"/>
                  </a:ext>
                </a:extLst>
              </p:cNvPr>
              <p:cNvSpPr txBox="1"/>
              <p:nvPr/>
            </p:nvSpPr>
            <p:spPr>
              <a:xfrm>
                <a:off x="449092" y="1124770"/>
                <a:ext cx="11293813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</m:s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5.623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uk-UA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uk-UA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отримано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високі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значення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коефіцієнта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детермінації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0.902–0.976) 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низькі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середні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абсолютні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відносні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похибки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MAPE = 14–27 %).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018803-2318-0C30-34B4-B7CA6A97B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92" y="1124770"/>
                <a:ext cx="11293813" cy="1204497"/>
              </a:xfrm>
              <a:prstGeom prst="rect">
                <a:avLst/>
              </a:prstGeom>
              <a:blipFill>
                <a:blip r:embed="rId2"/>
                <a:stretch>
                  <a:fillRect l="-864" t="-3553" r="-864" b="-111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A48AE8-5DE4-5427-0C11-89A82420A29F}"/>
                  </a:ext>
                </a:extLst>
              </p:cNvPr>
              <p:cNvSpPr txBox="1"/>
              <p:nvPr/>
            </p:nvSpPr>
            <p:spPr>
              <a:xfrm>
                <a:off x="496408" y="2742803"/>
                <a:ext cx="112938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концентрації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бору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uk-UA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uk-UA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спостерігається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різке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погіршення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якості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прогнозу: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MAPE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зростає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до 69.2%,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знижується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до 0.735. 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Даний результат корелює з нашим попереднім дослідженням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O.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Olikh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O.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Zavhorodnii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Mater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B. </a:t>
                </a:r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317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118192 (2025)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A48AE8-5DE4-5427-0C11-89A82420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8" y="2742803"/>
                <a:ext cx="11293813" cy="1569660"/>
              </a:xfrm>
              <a:prstGeom prst="rect">
                <a:avLst/>
              </a:prstGeom>
              <a:blipFill>
                <a:blip r:embed="rId3"/>
                <a:stretch>
                  <a:fillRect l="-809" t="-3113" r="-863" b="-8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4CB0E-4D58-D7FC-C585-81F1C8915BAF}"/>
                  </a:ext>
                </a:extLst>
              </p:cNvPr>
              <p:cNvSpPr txBox="1"/>
              <p:nvPr/>
            </p:nvSpPr>
            <p:spPr>
              <a:xfrm>
                <a:off x="496408" y="4725999"/>
                <a:ext cx="11293813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Завдяки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аугментації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(повороти,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віддзеркалення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вдалося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суттєво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збільшити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обсяг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тренувальної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вибірки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 25 зображень 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150 для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кожної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досягти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високої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точності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навіть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малій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кількості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оригінальних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даних</a:t>
                </a:r>
                <a:r>
                  <a:rPr lang="ru-RU" sz="2400" b="0" i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64CB0E-4D58-D7FC-C585-81F1C8915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08" y="4725999"/>
                <a:ext cx="11293813" cy="1204497"/>
              </a:xfrm>
              <a:prstGeom prst="rect">
                <a:avLst/>
              </a:prstGeom>
              <a:blipFill>
                <a:blip r:embed="rId4"/>
                <a:stretch>
                  <a:fillRect l="-809" t="-4040" r="-863" b="-10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3635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561</Words>
  <Application>Microsoft Office PowerPoint</Application>
  <PresentationFormat>Широкоэкранный</PresentationFormat>
  <Paragraphs>92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Олексій Завгородній</dc:creator>
  <cp:lastModifiedBy>Олексій Завгородній</cp:lastModifiedBy>
  <cp:revision>12</cp:revision>
  <dcterms:created xsi:type="dcterms:W3CDTF">2025-05-09T01:13:34Z</dcterms:created>
  <dcterms:modified xsi:type="dcterms:W3CDTF">2025-05-09T05:32:23Z</dcterms:modified>
</cp:coreProperties>
</file>