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52D97-ADDB-5582-30E6-824A7088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1F169-D81A-9BB4-2364-6349CE5C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3E591-2BA3-5544-CF7B-9DAD30C8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29.03.2024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679BB-53BD-4C9E-7ACD-28BA131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25206-EC9E-09F3-5999-8B7091C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402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6609C-40EB-FD87-B320-96B1126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6CB490-7A83-87CD-E9DA-372B0ED9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EFF20-5379-6982-39E7-693CE223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29.03.2024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49765-3B82-0177-3224-7230CFCA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18E5C-F427-33BE-07F6-27EEC226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436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044EDA-5C4A-91B4-81E4-E7F55473D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51C74-AF8A-030C-A858-8F2F060C3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5C1A1-7442-A0B0-6B51-4E4537E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29.03.2024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17C04A-95A0-618E-0377-B4C017A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DD383-1D3D-C7CA-602A-8D5DC684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93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BCFF-DB4D-3135-BB6C-9B3EB5FC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55C99-A076-204E-1ABA-671EFD5F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86D26-DE32-D350-8877-DFCE8626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29.03.2024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A4EEB-109A-D3A4-AAE1-A8E064EC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FBF9-5BE3-7BC1-ADB5-CABE2BBC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0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03981-FE2F-AD9B-BB1D-CF96DBF0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F80A18-7623-AE22-718D-510BF4FF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5E578-F2F0-D475-C1C3-AAA25F3C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29.03.2024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973DA-A2DE-0B63-64EC-1F26A14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51AA8-542A-3C19-1FFB-85A22C6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3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9FF8-92B1-FBF1-F55D-25071449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142A6-67C0-1D82-D7FD-0569ACF7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7826EA-9754-F279-51BA-931421A3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086AE-D6EA-9E58-AFDD-B66D908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29.03.2024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D9F3D5-2915-8DF4-AA01-A205F60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EB15F-9D32-FD0A-C361-C692AF47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40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0AE8C-430C-DD5B-C3F6-B423B04B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34A4E4-7F2F-4FC1-7222-3ED17FFE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E7D9CB-C814-85E0-5865-BEEDC490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600CB-9DD7-ABDF-D2C8-412269351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C12C15-CF14-1583-AC09-699BBC221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1D3153-A41B-8F12-3CFB-2B06FC0F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29.03.2024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340C50-242A-B78A-FEB5-976330E9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84E604-8963-04D6-A144-EB2A41B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37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ECBE9-8857-45FE-BA6C-26D271E8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C02BE-125E-EF57-454C-30696DA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29.03.2024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C6E1-4B78-089F-825C-3795FC30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950840-E242-94F9-2ED1-9E7A2D35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576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CE3FD-CFD0-FBFC-9883-DB44A8F3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29.03.2024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1E7432-7381-0343-D5E1-E0B13DB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5BD5FC-EC75-680B-F76F-C4B9C5FF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47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C15C0-CE51-DBD7-76BA-7D417E69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5F02C-61CE-02D7-B97A-B7DB32B2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46DA06-770A-C929-62CC-9D8BE534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CCCD3-F688-C476-FAF1-F5E132E4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29.03.2024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9F1534-D9FD-F58C-3C6C-A12E200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4E697A-6239-DD65-C9FD-27253A55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31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D3CF5-275B-CF9A-90D6-AF8C242A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4AE6E1-58FA-3F94-65A1-CEF86B47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2422B7-BD30-3F05-5CDF-D14E65B6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A2DE9-1856-5DBC-8867-51C03093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29.03.2024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22FE48-D69B-B27C-97B7-D4997FFD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B5578-251C-DF4C-2AC2-303C4A5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290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F395-AF45-2D5F-3886-EAD4066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D859B4-F56F-9D95-30A7-74640F57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BA369-720F-9ED1-FB5F-422EBE05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AED6-1CB0-4158-A97B-4DA3BE2D9695}" type="datetimeFigureOut">
              <a:rPr lang="ru-UA" smtClean="0"/>
              <a:t>29.03.2024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A93B6-0835-0E35-34C7-307A6B40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AF85E-5643-2838-388E-FA008F02F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00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8.webp"/><Relationship Id="rId26" Type="http://schemas.openxmlformats.org/officeDocument/2006/relationships/image" Target="../media/image22.wmf"/><Relationship Id="rId3" Type="http://schemas.openxmlformats.org/officeDocument/2006/relationships/image" Target="../media/image4.png"/><Relationship Id="rId21" Type="http://schemas.openxmlformats.org/officeDocument/2006/relationships/oleObject" Target="../embeddings/oleObject2.bin"/><Relationship Id="rId34" Type="http://schemas.openxmlformats.org/officeDocument/2006/relationships/image" Target="../media/image26.wmf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17" Type="http://schemas.openxmlformats.org/officeDocument/2006/relationships/image" Target="../media/image17.jpeg"/><Relationship Id="rId25" Type="http://schemas.openxmlformats.org/officeDocument/2006/relationships/oleObject" Target="../embeddings/oleObject4.bin"/><Relationship Id="rId33" Type="http://schemas.openxmlformats.org/officeDocument/2006/relationships/oleObject" Target="../embeddings/oleObject8.bin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9.wmf"/><Relationship Id="rId29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24" Type="http://schemas.openxmlformats.org/officeDocument/2006/relationships/image" Target="../media/image21.wmf"/><Relationship Id="rId32" Type="http://schemas.openxmlformats.org/officeDocument/2006/relationships/image" Target="../media/image25.wmf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oleObject" Target="../embeddings/oleObject3.bin"/><Relationship Id="rId28" Type="http://schemas.openxmlformats.org/officeDocument/2006/relationships/image" Target="../media/image23.wmf"/><Relationship Id="rId10" Type="http://schemas.openxmlformats.org/officeDocument/2006/relationships/image" Target="../media/image11.png"/><Relationship Id="rId19" Type="http://schemas.openxmlformats.org/officeDocument/2006/relationships/oleObject" Target="../embeddings/oleObject1.bin"/><Relationship Id="rId31" Type="http://schemas.openxmlformats.org/officeDocument/2006/relationships/oleObject" Target="../embeddings/oleObject7.bin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5.bin"/><Relationship Id="rId30" Type="http://schemas.openxmlformats.org/officeDocument/2006/relationships/image" Target="../media/image24.wmf"/><Relationship Id="rId35" Type="http://schemas.openxmlformats.org/officeDocument/2006/relationships/image" Target="../media/image27.jp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D253AD-8067-685D-C50B-8EC8FD0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8" y="662316"/>
            <a:ext cx="1270052" cy="9238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333AED-0C8E-DBD6-2A96-123F53BBF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9" y="1618883"/>
            <a:ext cx="632996" cy="6413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2E60D7-77F8-05A1-E55C-0ADAC02CE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782" y="1763348"/>
            <a:ext cx="414338" cy="352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DA6457-9D2C-66EE-F218-61B702FE3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350" y="812199"/>
            <a:ext cx="1593157" cy="1127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3DBFEF-31B9-4824-49CB-4913E426C057}"/>
              </a:ext>
            </a:extLst>
          </p:cNvPr>
          <p:cNvSpPr txBox="1"/>
          <p:nvPr/>
        </p:nvSpPr>
        <p:spPr>
          <a:xfrm>
            <a:off x="2454714" y="1802338"/>
            <a:ext cx="12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voltage</a:t>
            </a:r>
            <a:endParaRPr lang="ru-UA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BA00D-B3AB-A340-03A7-83DD375273A9}"/>
              </a:ext>
            </a:extLst>
          </p:cNvPr>
          <p:cNvSpPr txBox="1"/>
          <p:nvPr/>
        </p:nvSpPr>
        <p:spPr>
          <a:xfrm>
            <a:off x="1831384" y="784371"/>
            <a:ext cx="615553" cy="11830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b="1" dirty="0"/>
              <a:t>current</a:t>
            </a:r>
            <a:endParaRPr lang="ru-UA" sz="2800" b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A8039D-BA7E-AB7E-78DE-49CAD3364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270" y="4456002"/>
            <a:ext cx="2169544" cy="15249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251AB0-3216-60D3-4DE3-BE3C9612ED6F}"/>
              </a:ext>
            </a:extLst>
          </p:cNvPr>
          <p:cNvSpPr txBox="1"/>
          <p:nvPr/>
        </p:nvSpPr>
        <p:spPr>
          <a:xfrm>
            <a:off x="4713825" y="5868954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time</a:t>
            </a:r>
            <a:endParaRPr lang="ru-UA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4B41D-022D-3FB8-27B4-7D241F3242EA}"/>
              </a:ext>
            </a:extLst>
          </p:cNvPr>
          <p:cNvSpPr txBox="1"/>
          <p:nvPr/>
        </p:nvSpPr>
        <p:spPr>
          <a:xfrm>
            <a:off x="3437403" y="4457003"/>
            <a:ext cx="676275" cy="15322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/>
              <a:t>shot-circuit</a:t>
            </a:r>
          </a:p>
          <a:p>
            <a:pPr algn="ctr">
              <a:lnSpc>
                <a:spcPts val="1600"/>
              </a:lnSpc>
            </a:pPr>
            <a:r>
              <a:rPr lang="en-US" sz="2400" b="1" dirty="0"/>
              <a:t> current</a:t>
            </a:r>
            <a:endParaRPr lang="ru-UA" sz="2400" b="1" dirty="0"/>
          </a:p>
        </p:txBody>
      </p:sp>
      <p:sp>
        <p:nvSpPr>
          <p:cNvPr id="17" name="Стрелка: изогнутая вправо 16">
            <a:extLst>
              <a:ext uri="{FF2B5EF4-FFF2-40B4-BE49-F238E27FC236}">
                <a16:creationId xmlns:a16="http://schemas.microsoft.com/office/drawing/2014/main" id="{2AB5B8AB-563F-639B-DD83-DF22B13C475C}"/>
              </a:ext>
            </a:extLst>
          </p:cNvPr>
          <p:cNvSpPr/>
          <p:nvPr/>
        </p:nvSpPr>
        <p:spPr>
          <a:xfrm rot="19968842">
            <a:off x="1499409" y="2214814"/>
            <a:ext cx="1289803" cy="36983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75CF8DC-4478-2DF0-293D-5787BB88987E}"/>
              </a:ext>
            </a:extLst>
          </p:cNvPr>
          <p:cNvSpPr/>
          <p:nvPr/>
        </p:nvSpPr>
        <p:spPr>
          <a:xfrm>
            <a:off x="987683" y="3653114"/>
            <a:ext cx="802888" cy="8028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</a:rPr>
              <a:t>Isc</a:t>
            </a:r>
            <a:endParaRPr lang="ru-UA" sz="3200" b="1" dirty="0">
              <a:solidFill>
                <a:srgbClr val="FF0000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14681CE-EA6A-8C7A-D5F6-4C9305365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1715" y="1405048"/>
            <a:ext cx="2408428" cy="1710381"/>
          </a:xfrm>
          <a:prstGeom prst="rect">
            <a:avLst/>
          </a:prstGeom>
        </p:spPr>
      </p:pic>
      <p:sp>
        <p:nvSpPr>
          <p:cNvPr id="21" name="Стрелка: изогнутая вверх 20">
            <a:extLst>
              <a:ext uri="{FF2B5EF4-FFF2-40B4-BE49-F238E27FC236}">
                <a16:creationId xmlns:a16="http://schemas.microsoft.com/office/drawing/2014/main" id="{A523345F-88F4-C5B7-DF64-ACFF71F9E22C}"/>
              </a:ext>
            </a:extLst>
          </p:cNvPr>
          <p:cNvSpPr/>
          <p:nvPr/>
        </p:nvSpPr>
        <p:spPr>
          <a:xfrm rot="17331870">
            <a:off x="5956853" y="4029089"/>
            <a:ext cx="1801671" cy="863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0F53BF-445F-E9F8-9442-3A9214D7FE4F}"/>
              </a:ext>
            </a:extLst>
          </p:cNvPr>
          <p:cNvSpPr txBox="1"/>
          <p:nvPr/>
        </p:nvSpPr>
        <p:spPr>
          <a:xfrm>
            <a:off x="5307821" y="3053338"/>
            <a:ext cx="239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Illumination time</a:t>
            </a:r>
            <a:endParaRPr lang="ru-UA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26CAA8-09C3-4198-BB54-0EC6B9C7F0A9}"/>
              </a:ext>
            </a:extLst>
          </p:cNvPr>
          <p:cNvSpPr txBox="1"/>
          <p:nvPr/>
        </p:nvSpPr>
        <p:spPr>
          <a:xfrm>
            <a:off x="4637504" y="1326585"/>
            <a:ext cx="714747" cy="18673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/>
              <a:t>iron </a:t>
            </a:r>
          </a:p>
          <a:p>
            <a:pPr algn="ctr">
              <a:lnSpc>
                <a:spcPts val="2000"/>
              </a:lnSpc>
            </a:pPr>
            <a:r>
              <a:rPr lang="en-US" sz="2400" b="1" dirty="0"/>
              <a:t>concentration</a:t>
            </a:r>
            <a:endParaRPr lang="ru-UA" sz="2400" b="1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5F6B55FE-5CBA-2989-21E8-4953A9384BA7}"/>
              </a:ext>
            </a:extLst>
          </p:cNvPr>
          <p:cNvSpPr>
            <a:spLocks noChangeAspect="1"/>
          </p:cNvSpPr>
          <p:nvPr/>
        </p:nvSpPr>
        <p:spPr>
          <a:xfrm>
            <a:off x="6641896" y="4032866"/>
            <a:ext cx="936000" cy="936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</a:t>
            </a:r>
            <a:r>
              <a:rPr lang="en-US" sz="2800" b="1" baseline="-25000" dirty="0">
                <a:solidFill>
                  <a:srgbClr val="FF0000"/>
                </a:solidFill>
              </a:rPr>
              <a:t>Fe,0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8B2CAB9-0C4B-AAA0-2A38-358FD0BA5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209" y="3022827"/>
            <a:ext cx="2455874" cy="18891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8F2EEA7-8DF4-6DC6-6B25-919E49307FA1}"/>
              </a:ext>
            </a:extLst>
          </p:cNvPr>
          <p:cNvSpPr txBox="1"/>
          <p:nvPr/>
        </p:nvSpPr>
        <p:spPr>
          <a:xfrm>
            <a:off x="9006652" y="4879872"/>
            <a:ext cx="2576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carrier generation rate</a:t>
            </a:r>
            <a:endParaRPr lang="ru-UA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598F3E-C124-A081-ADAB-69010305E14E}"/>
              </a:ext>
            </a:extLst>
          </p:cNvPr>
          <p:cNvSpPr txBox="1"/>
          <p:nvPr/>
        </p:nvSpPr>
        <p:spPr>
          <a:xfrm>
            <a:off x="8608942" y="2940066"/>
            <a:ext cx="458267" cy="21855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 err="1"/>
              <a:t>dissosiation</a:t>
            </a:r>
            <a:r>
              <a:rPr lang="en-US" sz="2400" b="1" dirty="0"/>
              <a:t> rate</a:t>
            </a:r>
            <a:endParaRPr lang="ru-UA" sz="2400" b="1" dirty="0"/>
          </a:p>
        </p:txBody>
      </p:sp>
      <p:sp>
        <p:nvSpPr>
          <p:cNvPr id="28" name="Стрелка: изогнутая влево 27">
            <a:extLst>
              <a:ext uri="{FF2B5EF4-FFF2-40B4-BE49-F238E27FC236}">
                <a16:creationId xmlns:a16="http://schemas.microsoft.com/office/drawing/2014/main" id="{71C1B1EB-D4FF-F2C7-A2C2-80A0D8F1DE17}"/>
              </a:ext>
            </a:extLst>
          </p:cNvPr>
          <p:cNvSpPr/>
          <p:nvPr/>
        </p:nvSpPr>
        <p:spPr>
          <a:xfrm rot="17847579">
            <a:off x="8700347" y="608682"/>
            <a:ext cx="987164" cy="27174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1A416142-89C9-0ACE-0542-7385BCDAE0EA}"/>
              </a:ext>
            </a:extLst>
          </p:cNvPr>
          <p:cNvSpPr>
            <a:spLocks noChangeAspect="1"/>
          </p:cNvSpPr>
          <p:nvPr/>
        </p:nvSpPr>
        <p:spPr>
          <a:xfrm>
            <a:off x="9067209" y="1218018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b="1" baseline="-25000" dirty="0">
                <a:solidFill>
                  <a:srgbClr val="FF0000"/>
                </a:solidFill>
              </a:rPr>
              <a:t>d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46A00DBE-EB5F-C395-33FF-70F561C44AD2}"/>
              </a:ext>
            </a:extLst>
          </p:cNvPr>
          <p:cNvSpPr/>
          <p:nvPr/>
        </p:nvSpPr>
        <p:spPr>
          <a:xfrm>
            <a:off x="9727107" y="5279982"/>
            <a:ext cx="995680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5BA48B8-BD20-B731-B8E4-60DB55DD9ADA}"/>
              </a:ext>
            </a:extLst>
          </p:cNvPr>
          <p:cNvSpPr>
            <a:spLocks noChangeAspect="1"/>
          </p:cNvSpPr>
          <p:nvPr/>
        </p:nvSpPr>
        <p:spPr>
          <a:xfrm>
            <a:off x="9625300" y="5848318"/>
            <a:ext cx="1199293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 , K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58E299-56BC-C613-8F24-F997B727E091}"/>
              </a:ext>
            </a:extLst>
          </p:cNvPr>
          <p:cNvSpPr/>
          <p:nvPr/>
        </p:nvSpPr>
        <p:spPr>
          <a:xfrm>
            <a:off x="950417" y="312418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IV measuring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1E6532B-D8D3-9CC8-8B59-9C8F78113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30" y="939317"/>
            <a:ext cx="784316" cy="570543"/>
          </a:xfrm>
          <a:prstGeom prst="rect">
            <a:avLst/>
          </a:prstGeom>
        </p:spPr>
      </p:pic>
      <p:pic>
        <p:nvPicPr>
          <p:cNvPr id="7" name="Рисунок 10">
            <a:extLst>
              <a:ext uri="{FF2B5EF4-FFF2-40B4-BE49-F238E27FC236}">
                <a16:creationId xmlns:a16="http://schemas.microsoft.com/office/drawing/2014/main" id="{64859CCF-F20D-D168-21EB-08EC7903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310" y="954856"/>
            <a:ext cx="784316" cy="55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8F166-353D-3674-818F-FF951DF2D164}"/>
              </a:ext>
            </a:extLst>
          </p:cNvPr>
          <p:cNvSpPr txBox="1"/>
          <p:nvPr/>
        </p:nvSpPr>
        <p:spPr>
          <a:xfrm>
            <a:off x="2573165" y="1415517"/>
            <a:ext cx="792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voltage</a:t>
            </a:r>
            <a:endParaRPr lang="ru-UA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FBB6A-281E-EEB6-493C-B71FF9B6C016}"/>
              </a:ext>
            </a:extLst>
          </p:cNvPr>
          <p:cNvSpPr txBox="1"/>
          <p:nvPr/>
        </p:nvSpPr>
        <p:spPr>
          <a:xfrm>
            <a:off x="2202747" y="879921"/>
            <a:ext cx="430887" cy="704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/>
              <a:t>current</a:t>
            </a:r>
            <a:endParaRPr lang="ru-UA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35D34-EB45-31F7-7BDB-1C8A7887E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15" y="932454"/>
            <a:ext cx="339170" cy="289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EE6B46-B6B0-3877-0594-16FF7A4DE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629" y="1257410"/>
            <a:ext cx="214191" cy="2899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99FE29-AF0F-7782-525C-0D59DB2FF9DD}"/>
              </a:ext>
            </a:extLst>
          </p:cNvPr>
          <p:cNvSpPr/>
          <p:nvPr/>
        </p:nvSpPr>
        <p:spPr>
          <a:xfrm>
            <a:off x="950417" y="2541219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solar cell illumination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19" name="Рисунок 8">
            <a:extLst>
              <a:ext uri="{FF2B5EF4-FFF2-40B4-BE49-F238E27FC236}">
                <a16:creationId xmlns:a16="http://schemas.microsoft.com/office/drawing/2014/main" id="{AB5475BB-376C-1500-05FA-BAA312E33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36" y="3215543"/>
            <a:ext cx="459712" cy="465783"/>
          </a:xfrm>
          <a:prstGeom prst="rect">
            <a:avLst/>
          </a:prstGeom>
        </p:spPr>
      </p:pic>
      <p:pic>
        <p:nvPicPr>
          <p:cNvPr id="20" name="Рисунок 9">
            <a:extLst>
              <a:ext uri="{FF2B5EF4-FFF2-40B4-BE49-F238E27FC236}">
                <a16:creationId xmlns:a16="http://schemas.microsoft.com/office/drawing/2014/main" id="{663BB8A5-6838-58B3-D68F-433DC31DF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7350" y="3289381"/>
            <a:ext cx="414338" cy="3524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61F0E2-F0C6-8DDB-C2CC-0BEF16030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048" y="3488303"/>
            <a:ext cx="304091" cy="411666"/>
          </a:xfrm>
          <a:prstGeom prst="rect">
            <a:avLst/>
          </a:prstGeom>
        </p:spPr>
      </p:pic>
      <p:pic>
        <p:nvPicPr>
          <p:cNvPr id="18" name="Рисунок 9">
            <a:extLst>
              <a:ext uri="{FF2B5EF4-FFF2-40B4-BE49-F238E27FC236}">
                <a16:creationId xmlns:a16="http://schemas.microsoft.com/office/drawing/2014/main" id="{D4095CFE-1CD4-CB37-08F5-BD5BC26F0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374141" y="2001709"/>
            <a:ext cx="414338" cy="3524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EA78B1-0658-6223-C86A-350171FEB8B7}"/>
              </a:ext>
            </a:extLst>
          </p:cNvPr>
          <p:cNvSpPr/>
          <p:nvPr/>
        </p:nvSpPr>
        <p:spPr>
          <a:xfrm>
            <a:off x="4385933" y="305544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 err="1">
                <a:solidFill>
                  <a:schemeClr val="tx1"/>
                </a:solidFill>
              </a:rPr>
              <a:t>Isc</a:t>
            </a:r>
            <a:r>
              <a:rPr lang="en-US" sz="2800" b="1" dirty="0">
                <a:solidFill>
                  <a:schemeClr val="tx1"/>
                </a:solidFill>
              </a:rPr>
              <a:t>(t) fitting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25" name="Рисунок 13">
            <a:extLst>
              <a:ext uri="{FF2B5EF4-FFF2-40B4-BE49-F238E27FC236}">
                <a16:creationId xmlns:a16="http://schemas.microsoft.com/office/drawing/2014/main" id="{AC57D902-0C4C-2A4D-7D09-F26689BBE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0260" y="870206"/>
            <a:ext cx="878623" cy="617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F7C896-CF2D-B404-A5FC-65ACA12DA641}"/>
              </a:ext>
            </a:extLst>
          </p:cNvPr>
          <p:cNvSpPr txBox="1"/>
          <p:nvPr/>
        </p:nvSpPr>
        <p:spPr>
          <a:xfrm>
            <a:off x="6066480" y="1422391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time</a:t>
            </a:r>
            <a:endParaRPr lang="ru-UA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54847A-6E9B-1918-1B70-A48362939078}"/>
              </a:ext>
            </a:extLst>
          </p:cNvPr>
          <p:cNvSpPr txBox="1"/>
          <p:nvPr/>
        </p:nvSpPr>
        <p:spPr>
          <a:xfrm>
            <a:off x="5440407" y="693549"/>
            <a:ext cx="536942" cy="103188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600" dirty="0"/>
              <a:t>shot-circuit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 current</a:t>
            </a:r>
            <a:endParaRPr lang="ru-UA" sz="16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817DD9-05F0-33AA-AEE7-22E99DFAD5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527162" y="772440"/>
            <a:ext cx="703036" cy="4439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667669-BC4C-B9B1-DB49-FFB9F4E7A1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5377" y="1216357"/>
            <a:ext cx="805578" cy="475165"/>
          </a:xfrm>
          <a:prstGeom prst="rect">
            <a:avLst/>
          </a:prstGeom>
        </p:spPr>
      </p:pic>
      <p:grpSp>
        <p:nvGrpSpPr>
          <p:cNvPr id="62" name="Групувати 61">
            <a:extLst>
              <a:ext uri="{FF2B5EF4-FFF2-40B4-BE49-F238E27FC236}">
                <a16:creationId xmlns:a16="http://schemas.microsoft.com/office/drawing/2014/main" id="{61E192D3-5726-3147-9416-0616B49FF37F}"/>
              </a:ext>
            </a:extLst>
          </p:cNvPr>
          <p:cNvGrpSpPr/>
          <p:nvPr/>
        </p:nvGrpSpPr>
        <p:grpSpPr>
          <a:xfrm>
            <a:off x="4299477" y="4852763"/>
            <a:ext cx="2745580" cy="1406013"/>
            <a:chOff x="4299477" y="4852763"/>
            <a:chExt cx="2745580" cy="140601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096CAFD-D33B-1A17-9ABA-E2D3451AA8CE}"/>
                </a:ext>
              </a:extLst>
            </p:cNvPr>
            <p:cNvSpPr/>
            <p:nvPr/>
          </p:nvSpPr>
          <p:spPr>
            <a:xfrm>
              <a:off x="4299477" y="4852763"/>
              <a:ext cx="2745580" cy="140601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ts val="2500"/>
                </a:lnSpc>
              </a:pPr>
              <a:r>
                <a:rPr lang="en-US" sz="2800" b="1" dirty="0">
                  <a:solidFill>
                    <a:schemeClr val="tx1"/>
                  </a:solidFill>
                </a:rPr>
                <a:t>lamps’ characterization </a:t>
              </a:r>
              <a:endParaRPr lang="ru-UA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EAB256F-1262-A3C0-5C46-86F6BD57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10882" y="5642248"/>
              <a:ext cx="708564" cy="515061"/>
            </a:xfrm>
            <a:prstGeom prst="rect">
              <a:avLst/>
            </a:prstGeom>
          </p:spPr>
        </p:pic>
        <p:pic>
          <p:nvPicPr>
            <p:cNvPr id="35" name="Рисунок 8">
              <a:extLst>
                <a:ext uri="{FF2B5EF4-FFF2-40B4-BE49-F238E27FC236}">
                  <a16:creationId xmlns:a16="http://schemas.microsoft.com/office/drawing/2014/main" id="{4725EDF0-2C87-D965-4674-686C9E55F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802" y="5558141"/>
              <a:ext cx="632996" cy="64135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6333CE-AD45-A899-8A7A-268F689A0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80112" y="5641659"/>
              <a:ext cx="837094" cy="515650"/>
            </a:xfrm>
            <a:prstGeom prst="rect">
              <a:avLst/>
            </a:prstGeom>
          </p:spPr>
        </p:pic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B04FE0-95C6-6A55-8E11-370C29EB0AAE}"/>
              </a:ext>
            </a:extLst>
          </p:cNvPr>
          <p:cNvSpPr/>
          <p:nvPr/>
        </p:nvSpPr>
        <p:spPr>
          <a:xfrm>
            <a:off x="4385933" y="2555913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quantifying </a:t>
            </a:r>
            <a:r>
              <a:rPr lang="en-US" sz="2800" b="1" dirty="0" err="1">
                <a:solidFill>
                  <a:schemeClr val="tx1"/>
                </a:solidFill>
              </a:rPr>
              <a:t>FeB</a:t>
            </a:r>
            <a:endParaRPr lang="en-US" sz="2800" b="1" dirty="0">
              <a:solidFill>
                <a:schemeClr val="tx1"/>
              </a:solidFill>
            </a:endParaRPr>
          </a:p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chemeClr val="tx1"/>
                </a:solidFill>
              </a:rPr>
              <a:t> decay 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38" name="Рисунок 18">
            <a:extLst>
              <a:ext uri="{FF2B5EF4-FFF2-40B4-BE49-F238E27FC236}">
                <a16:creationId xmlns:a16="http://schemas.microsoft.com/office/drawing/2014/main" id="{7A26B514-0150-D2B0-61EB-6DE01CD1DA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3124" y="3051103"/>
            <a:ext cx="933225" cy="66274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4271C21-4C6D-89E7-EC01-18D27313AE36}"/>
              </a:ext>
            </a:extLst>
          </p:cNvPr>
          <p:cNvSpPr txBox="1"/>
          <p:nvPr/>
        </p:nvSpPr>
        <p:spPr>
          <a:xfrm>
            <a:off x="4545377" y="3633311"/>
            <a:ext cx="160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Illumination time</a:t>
            </a:r>
            <a:endParaRPr lang="ru-UA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B31885-6411-0624-0E96-F841107D69D8}"/>
              </a:ext>
            </a:extLst>
          </p:cNvPr>
          <p:cNvSpPr txBox="1"/>
          <p:nvPr/>
        </p:nvSpPr>
        <p:spPr>
          <a:xfrm>
            <a:off x="4545377" y="3145455"/>
            <a:ext cx="383054" cy="47404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[Fe</a:t>
            </a:r>
            <a:r>
              <a:rPr lang="en-US" sz="1600" baseline="-25000" dirty="0"/>
              <a:t>i </a:t>
            </a:r>
            <a:r>
              <a:rPr lang="en-US" sz="1600" dirty="0"/>
              <a:t>]</a:t>
            </a:r>
            <a:endParaRPr lang="ru-UA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F6EB7E-EB4B-32B3-8330-90231246CD02}"/>
              </a:ext>
            </a:extLst>
          </p:cNvPr>
          <p:cNvSpPr txBox="1"/>
          <p:nvPr/>
        </p:nvSpPr>
        <p:spPr>
          <a:xfrm>
            <a:off x="8484946" y="3496497"/>
            <a:ext cx="1728358" cy="4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600" dirty="0"/>
              <a:t>carrier generation </a:t>
            </a:r>
          </a:p>
          <a:p>
            <a:pPr algn="ctr">
              <a:lnSpc>
                <a:spcPts val="1100"/>
              </a:lnSpc>
            </a:pPr>
            <a:r>
              <a:rPr lang="en-US" sz="1600" dirty="0"/>
              <a:t>rate</a:t>
            </a:r>
            <a:endParaRPr lang="ru-UA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D97EC6-D836-D202-0947-F1A484D2E5BC}"/>
              </a:ext>
            </a:extLst>
          </p:cNvPr>
          <p:cNvSpPr txBox="1"/>
          <p:nvPr/>
        </p:nvSpPr>
        <p:spPr>
          <a:xfrm>
            <a:off x="8304665" y="2508736"/>
            <a:ext cx="524118" cy="11666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dirty="0" err="1"/>
              <a:t>dsissosiation</a:t>
            </a:r>
            <a:endParaRPr lang="en-US" sz="1600" dirty="0"/>
          </a:p>
          <a:p>
            <a:pPr algn="ctr">
              <a:lnSpc>
                <a:spcPts val="1100"/>
              </a:lnSpc>
            </a:pPr>
            <a:r>
              <a:rPr lang="en-US" sz="1600" dirty="0"/>
              <a:t> rate</a:t>
            </a:r>
            <a:endParaRPr lang="ru-UA" sz="16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661898F-318B-E0F3-677B-FC9CFCADDB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47757" y="2668962"/>
            <a:ext cx="1035621" cy="796632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737B6EA-2E38-78E7-F05E-A3CF8F6A2D9C}"/>
              </a:ext>
            </a:extLst>
          </p:cNvPr>
          <p:cNvSpPr/>
          <p:nvPr/>
        </p:nvSpPr>
        <p:spPr>
          <a:xfrm>
            <a:off x="8141877" y="1940809"/>
            <a:ext cx="2560667" cy="1959160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discussion &amp; conclusion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226D06A-3D62-A32B-9DD6-41B62DAAEA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27478" y="2862072"/>
            <a:ext cx="793319" cy="679587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E8A2A8-C095-71DA-9FC4-9002C4AEBE8F}"/>
              </a:ext>
            </a:extLst>
          </p:cNvPr>
          <p:cNvSpPr/>
          <p:nvPr/>
        </p:nvSpPr>
        <p:spPr>
          <a:xfrm>
            <a:off x="8094795" y="4739148"/>
            <a:ext cx="2816186" cy="1591646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carrier generation rate estimation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66591D4-1E17-98CF-FCE3-21586D5E57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57180" y="5482631"/>
            <a:ext cx="755168" cy="56606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C3914EE-C707-9432-7114-F4FC7BE46A4C}"/>
              </a:ext>
            </a:extLst>
          </p:cNvPr>
          <p:cNvSpPr txBox="1"/>
          <p:nvPr/>
        </p:nvSpPr>
        <p:spPr>
          <a:xfrm>
            <a:off x="8440586" y="6025124"/>
            <a:ext cx="1143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wavelength</a:t>
            </a:r>
            <a:endParaRPr lang="ru-UA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1E4EDF-3138-396E-92A0-5366ACC9AAB6}"/>
              </a:ext>
            </a:extLst>
          </p:cNvPr>
          <p:cNvSpPr txBox="1"/>
          <p:nvPr/>
        </p:nvSpPr>
        <p:spPr>
          <a:xfrm>
            <a:off x="8313233" y="5360874"/>
            <a:ext cx="383054" cy="8095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intensity</a:t>
            </a:r>
            <a:endParaRPr lang="ru-UA" sz="1600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94B637E-0132-4BA7-70FE-1C0B5128E5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93" y="5511539"/>
            <a:ext cx="470950" cy="62763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9270D8E-7AF3-48BA-ECBE-B8B77BD1318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69" y="5668213"/>
            <a:ext cx="447346" cy="588613"/>
          </a:xfrm>
          <a:prstGeom prst="rect">
            <a:avLst/>
          </a:prstGeom>
        </p:spPr>
      </p:pic>
      <p:sp>
        <p:nvSpPr>
          <p:cNvPr id="57" name="Стрілка: угору 56">
            <a:extLst>
              <a:ext uri="{FF2B5EF4-FFF2-40B4-BE49-F238E27FC236}">
                <a16:creationId xmlns:a16="http://schemas.microsoft.com/office/drawing/2014/main" id="{13A770BB-0437-AF13-02E0-D55F4C796FF0}"/>
              </a:ext>
            </a:extLst>
          </p:cNvPr>
          <p:cNvSpPr/>
          <p:nvPr/>
        </p:nvSpPr>
        <p:spPr>
          <a:xfrm rot="16200000" flipV="1">
            <a:off x="3770939" y="615610"/>
            <a:ext cx="304091" cy="83526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58" name="Об'єкт 57">
            <a:extLst>
              <a:ext uri="{FF2B5EF4-FFF2-40B4-BE49-F238E27FC236}">
                <a16:creationId xmlns:a16="http://schemas.microsoft.com/office/drawing/2014/main" id="{6FCFE98B-57B5-7DF9-8E82-EFB487092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243345"/>
              </p:ext>
            </p:extLst>
          </p:nvPr>
        </p:nvGraphicFramePr>
        <p:xfrm>
          <a:off x="3619778" y="348837"/>
          <a:ext cx="583617" cy="583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03040" imgH="203040" progId="Equation.DSMT4">
                  <p:embed/>
                </p:oleObj>
              </mc:Choice>
              <mc:Fallback>
                <p:oleObj name="Equation" r:id="rId19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19778" y="348837"/>
                        <a:ext cx="583617" cy="583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Стрілка: угору 62">
            <a:extLst>
              <a:ext uri="{FF2B5EF4-FFF2-40B4-BE49-F238E27FC236}">
                <a16:creationId xmlns:a16="http://schemas.microsoft.com/office/drawing/2014/main" id="{E3D1CE8A-8F62-9E1A-5F73-4AAA76F465A8}"/>
              </a:ext>
            </a:extLst>
          </p:cNvPr>
          <p:cNvSpPr/>
          <p:nvPr/>
        </p:nvSpPr>
        <p:spPr>
          <a:xfrm rot="16200000" flipV="1">
            <a:off x="3770939" y="2826590"/>
            <a:ext cx="304091" cy="83526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Стрілка: угору 63">
            <a:extLst>
              <a:ext uri="{FF2B5EF4-FFF2-40B4-BE49-F238E27FC236}">
                <a16:creationId xmlns:a16="http://schemas.microsoft.com/office/drawing/2014/main" id="{87494936-DB1F-32EA-42F7-16D4E6E55B70}"/>
              </a:ext>
            </a:extLst>
          </p:cNvPr>
          <p:cNvSpPr/>
          <p:nvPr/>
        </p:nvSpPr>
        <p:spPr>
          <a:xfrm rot="16200000" flipV="1">
            <a:off x="7385199" y="2630835"/>
            <a:ext cx="304091" cy="102923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Стрілка: угору 64">
            <a:extLst>
              <a:ext uri="{FF2B5EF4-FFF2-40B4-BE49-F238E27FC236}">
                <a16:creationId xmlns:a16="http://schemas.microsoft.com/office/drawing/2014/main" id="{967ABCE2-7F97-C302-0239-B8D8AA35F0B3}"/>
              </a:ext>
            </a:extLst>
          </p:cNvPr>
          <p:cNvSpPr/>
          <p:nvPr/>
        </p:nvSpPr>
        <p:spPr>
          <a:xfrm rot="16200000" flipV="1">
            <a:off x="7435294" y="5111176"/>
            <a:ext cx="304091" cy="889185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Стрілка: угору 65">
            <a:extLst>
              <a:ext uri="{FF2B5EF4-FFF2-40B4-BE49-F238E27FC236}">
                <a16:creationId xmlns:a16="http://schemas.microsoft.com/office/drawing/2014/main" id="{483A000B-75A0-DC3A-E038-9A3C26C24D25}"/>
              </a:ext>
            </a:extLst>
          </p:cNvPr>
          <p:cNvSpPr/>
          <p:nvPr/>
        </p:nvSpPr>
        <p:spPr>
          <a:xfrm>
            <a:off x="1920519" y="1779372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Стрілка: угору 66">
            <a:extLst>
              <a:ext uri="{FF2B5EF4-FFF2-40B4-BE49-F238E27FC236}">
                <a16:creationId xmlns:a16="http://schemas.microsoft.com/office/drawing/2014/main" id="{1273B2DF-9E2A-9B69-5393-D334EC4DC6D7}"/>
              </a:ext>
            </a:extLst>
          </p:cNvPr>
          <p:cNvSpPr/>
          <p:nvPr/>
        </p:nvSpPr>
        <p:spPr>
          <a:xfrm flipV="1">
            <a:off x="5414750" y="1769540"/>
            <a:ext cx="304091" cy="729364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Стрілка: угору 67">
            <a:extLst>
              <a:ext uri="{FF2B5EF4-FFF2-40B4-BE49-F238E27FC236}">
                <a16:creationId xmlns:a16="http://schemas.microsoft.com/office/drawing/2014/main" id="{40F1305C-ADE4-A585-4610-69CECEF632E0}"/>
              </a:ext>
            </a:extLst>
          </p:cNvPr>
          <p:cNvSpPr/>
          <p:nvPr/>
        </p:nvSpPr>
        <p:spPr>
          <a:xfrm>
            <a:off x="9280136" y="3968242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Стрілка: угору 68">
            <a:extLst>
              <a:ext uri="{FF2B5EF4-FFF2-40B4-BE49-F238E27FC236}">
                <a16:creationId xmlns:a16="http://schemas.microsoft.com/office/drawing/2014/main" id="{68313FAF-3AC5-D851-C49C-31642E1B0E6C}"/>
              </a:ext>
            </a:extLst>
          </p:cNvPr>
          <p:cNvSpPr/>
          <p:nvPr/>
        </p:nvSpPr>
        <p:spPr>
          <a:xfrm>
            <a:off x="5444786" y="4054167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70" name="Об'єкт 69">
            <a:extLst>
              <a:ext uri="{FF2B5EF4-FFF2-40B4-BE49-F238E27FC236}">
                <a16:creationId xmlns:a16="http://schemas.microsoft.com/office/drawing/2014/main" id="{E8E78B1E-93E9-375D-11CF-2F000D9D5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089633"/>
              </p:ext>
            </p:extLst>
          </p:nvPr>
        </p:nvGraphicFramePr>
        <p:xfrm>
          <a:off x="3758964" y="1209491"/>
          <a:ext cx="254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88560" imgH="152280" progId="Equation.DSMT4">
                  <p:embed/>
                </p:oleObj>
              </mc:Choice>
              <mc:Fallback>
                <p:oleObj name="Equation" r:id="rId21" imgW="88560" imgH="152280" progId="Equation.DSMT4">
                  <p:embed/>
                  <p:pic>
                    <p:nvPicPr>
                      <p:cNvPr id="58" name="Об'єкт 57">
                        <a:extLst>
                          <a:ext uri="{FF2B5EF4-FFF2-40B4-BE49-F238E27FC236}">
                            <a16:creationId xmlns:a16="http://schemas.microsoft.com/office/drawing/2014/main" id="{6FCFE98B-57B5-7DF9-8E82-EFB487092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58964" y="1209491"/>
                        <a:ext cx="25400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'єкт 70">
            <a:extLst>
              <a:ext uri="{FF2B5EF4-FFF2-40B4-BE49-F238E27FC236}">
                <a16:creationId xmlns:a16="http://schemas.microsoft.com/office/drawing/2014/main" id="{953B1ED6-72CA-9F9E-4F0B-FC42864FF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876633"/>
              </p:ext>
            </p:extLst>
          </p:nvPr>
        </p:nvGraphicFramePr>
        <p:xfrm>
          <a:off x="3683000" y="2466975"/>
          <a:ext cx="438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52280" imgH="203040" progId="Equation.DSMT4">
                  <p:embed/>
                </p:oleObj>
              </mc:Choice>
              <mc:Fallback>
                <p:oleObj name="Equation" r:id="rId23" imgW="152280" imgH="203040" progId="Equation.DSMT4">
                  <p:embed/>
                  <p:pic>
                    <p:nvPicPr>
                      <p:cNvPr id="58" name="Об'єкт 57">
                        <a:extLst>
                          <a:ext uri="{FF2B5EF4-FFF2-40B4-BE49-F238E27FC236}">
                            <a16:creationId xmlns:a16="http://schemas.microsoft.com/office/drawing/2014/main" id="{6FCFE98B-57B5-7DF9-8E82-EFB487092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83000" y="2466975"/>
                        <a:ext cx="4381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'єкт 71">
            <a:extLst>
              <a:ext uri="{FF2B5EF4-FFF2-40B4-BE49-F238E27FC236}">
                <a16:creationId xmlns:a16="http://schemas.microsoft.com/office/drawing/2014/main" id="{F40D5DFB-6F4B-8702-838B-2493A2091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93992"/>
              </p:ext>
            </p:extLst>
          </p:nvPr>
        </p:nvGraphicFramePr>
        <p:xfrm>
          <a:off x="4844452" y="4110275"/>
          <a:ext cx="620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15640" imgH="203040" progId="Equation.DSMT4">
                  <p:embed/>
                </p:oleObj>
              </mc:Choice>
              <mc:Fallback>
                <p:oleObj name="Equation" r:id="rId25" imgW="215640" imgH="203040" progId="Equation.DSMT4">
                  <p:embed/>
                  <p:pic>
                    <p:nvPicPr>
                      <p:cNvPr id="71" name="Об'єкт 70">
                        <a:extLst>
                          <a:ext uri="{FF2B5EF4-FFF2-40B4-BE49-F238E27FC236}">
                            <a16:creationId xmlns:a16="http://schemas.microsoft.com/office/drawing/2014/main" id="{953B1ED6-72CA-9F9E-4F0B-FC42864FF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44452" y="4110275"/>
                        <a:ext cx="620712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Об'єкт 72">
            <a:extLst>
              <a:ext uri="{FF2B5EF4-FFF2-40B4-BE49-F238E27FC236}">
                <a16:creationId xmlns:a16="http://schemas.microsoft.com/office/drawing/2014/main" id="{715936D5-7305-5C92-BD7C-68AA5D85D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776007"/>
              </p:ext>
            </p:extLst>
          </p:nvPr>
        </p:nvGraphicFramePr>
        <p:xfrm>
          <a:off x="7104956" y="4912182"/>
          <a:ext cx="1018530" cy="525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93480" imgH="203040" progId="Equation.DSMT4">
                  <p:embed/>
                </p:oleObj>
              </mc:Choice>
              <mc:Fallback>
                <p:oleObj name="Equation" r:id="rId27" imgW="393480" imgH="203040" progId="Equation.DSMT4">
                  <p:embed/>
                  <p:pic>
                    <p:nvPicPr>
                      <p:cNvPr id="72" name="Об'єкт 71">
                        <a:extLst>
                          <a:ext uri="{FF2B5EF4-FFF2-40B4-BE49-F238E27FC236}">
                            <a16:creationId xmlns:a16="http://schemas.microsoft.com/office/drawing/2014/main" id="{F40D5DFB-6F4B-8702-838B-2493A2091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104956" y="4912182"/>
                        <a:ext cx="1018530" cy="525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'єкт 73">
            <a:extLst>
              <a:ext uri="{FF2B5EF4-FFF2-40B4-BE49-F238E27FC236}">
                <a16:creationId xmlns:a16="http://schemas.microsoft.com/office/drawing/2014/main" id="{6203659A-B9EF-DE16-84A0-1D928ED12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31804"/>
              </p:ext>
            </p:extLst>
          </p:nvPr>
        </p:nvGraphicFramePr>
        <p:xfrm>
          <a:off x="5748877" y="1846263"/>
          <a:ext cx="8763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304560" imgH="215640" progId="Equation.DSMT4">
                  <p:embed/>
                </p:oleObj>
              </mc:Choice>
              <mc:Fallback>
                <p:oleObj name="Equation" r:id="rId29" imgW="304560" imgH="215640" progId="Equation.DSMT4">
                  <p:embed/>
                  <p:pic>
                    <p:nvPicPr>
                      <p:cNvPr id="71" name="Об'єкт 70">
                        <a:extLst>
                          <a:ext uri="{FF2B5EF4-FFF2-40B4-BE49-F238E27FC236}">
                            <a16:creationId xmlns:a16="http://schemas.microsoft.com/office/drawing/2014/main" id="{953B1ED6-72CA-9F9E-4F0B-FC42864FF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748877" y="1846263"/>
                        <a:ext cx="876300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Об'єкт 74">
            <a:extLst>
              <a:ext uri="{FF2B5EF4-FFF2-40B4-BE49-F238E27FC236}">
                <a16:creationId xmlns:a16="http://schemas.microsoft.com/office/drawing/2014/main" id="{42DE4257-22A6-32D8-1E01-9A5DD52DB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77270"/>
              </p:ext>
            </p:extLst>
          </p:nvPr>
        </p:nvGraphicFramePr>
        <p:xfrm>
          <a:off x="7235541" y="2488229"/>
          <a:ext cx="5476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90440" imgH="228600" progId="Equation.DSMT4">
                  <p:embed/>
                </p:oleObj>
              </mc:Choice>
              <mc:Fallback>
                <p:oleObj name="Equation" r:id="rId31" imgW="190440" imgH="228600" progId="Equation.DSMT4">
                  <p:embed/>
                  <p:pic>
                    <p:nvPicPr>
                      <p:cNvPr id="72" name="Об'єкт 71">
                        <a:extLst>
                          <a:ext uri="{FF2B5EF4-FFF2-40B4-BE49-F238E27FC236}">
                            <a16:creationId xmlns:a16="http://schemas.microsoft.com/office/drawing/2014/main" id="{F40D5DFB-6F4B-8702-838B-2493A2091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235541" y="2488229"/>
                        <a:ext cx="547688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'єкт 75">
            <a:extLst>
              <a:ext uri="{FF2B5EF4-FFF2-40B4-BE49-F238E27FC236}">
                <a16:creationId xmlns:a16="http://schemas.microsoft.com/office/drawing/2014/main" id="{0BB84D42-5CB4-0204-3576-4A5A61208D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28593"/>
              </p:ext>
            </p:extLst>
          </p:nvPr>
        </p:nvGraphicFramePr>
        <p:xfrm>
          <a:off x="9638394" y="4143507"/>
          <a:ext cx="4381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52280" imgH="164880" progId="Equation.DSMT4">
                  <p:embed/>
                </p:oleObj>
              </mc:Choice>
              <mc:Fallback>
                <p:oleObj name="Equation" r:id="rId33" imgW="152280" imgH="164880" progId="Equation.DSMT4">
                  <p:embed/>
                  <p:pic>
                    <p:nvPicPr>
                      <p:cNvPr id="75" name="Об'єкт 74">
                        <a:extLst>
                          <a:ext uri="{FF2B5EF4-FFF2-40B4-BE49-F238E27FC236}">
                            <a16:creationId xmlns:a16="http://schemas.microsoft.com/office/drawing/2014/main" id="{42DE4257-22A6-32D8-1E01-9A5DD52DB1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9638394" y="4143507"/>
                        <a:ext cx="438150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A174A256-E53A-F6C3-C00D-0FD86916CCE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77" y="3329151"/>
            <a:ext cx="962559" cy="44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022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66</Words>
  <Application>Microsoft Office PowerPoint</Application>
  <PresentationFormat>Широкий екран</PresentationFormat>
  <Paragraphs>35</Paragraphs>
  <Slides>2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MathType 7.0 Equation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я</cp:lastModifiedBy>
  <cp:revision>23</cp:revision>
  <dcterms:created xsi:type="dcterms:W3CDTF">2023-04-07T17:53:37Z</dcterms:created>
  <dcterms:modified xsi:type="dcterms:W3CDTF">2024-03-29T19:20:24Z</dcterms:modified>
</cp:coreProperties>
</file>