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96"/>
    <a:srgbClr val="99C8C7"/>
    <a:srgbClr val="D3E7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6AD56-48F5-FFA8-F034-FD43EAB1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51577D-CED0-23A3-F7FD-90E51E3A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E8BABA0-9B45-CFEF-90D4-A15C4C93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D2AED0-4A06-6CFE-4F6C-30BAD621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1C7A271-1659-8C78-70A7-99695E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9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56283-D33F-394C-8034-F032443D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F80E86B-5FFF-630D-2AFF-FDFC5E19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C68DC8A-5311-DB8C-9BA9-52FA9783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1956FB3-547B-5F3A-F25E-B064F1B3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042FAB-F0D2-2BD5-E009-B532759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16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C3F87D5-E852-9404-A251-53E61A4F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4702EEA-1EEA-4191-3C18-EB7D30E2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2CFA32F-19DA-6F70-B274-EC15336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BDD0A48-727D-B713-5B9D-77D641E5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A5ED97-E073-2558-6F6D-F0FEE5C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114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0B992-4FDA-1B06-8108-5BACEB7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FCC0E1-DE76-12B9-0EA5-9EE5105B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6C11F9-27D4-5A2B-FCBF-1F91145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C9CFD22-B66F-C0C5-9E9C-F1C92702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9F0BAB4-E7C4-ABAC-E876-E156DDA9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2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B4ADC-2005-E41F-E46B-28B97934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8D08896-820A-9571-8A7D-056BAC4F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D161464-0906-9062-A49E-3CF99AC4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3731ABD-AB8E-7A1E-9385-D2EA85E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5AD9A4-9BF0-8B11-A6B4-EF83BAB1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1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10266-B568-3C92-8E82-D05CE92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74FDEC-F18A-CC16-BF8E-F9B1E411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F43F2E6-B9FF-E666-2FC1-9CC905C1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6516C91-C2BF-4C1D-49AA-1211B52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C62A33C-3B33-517E-BC87-660A3AC4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BB12978-6889-1AFE-261F-7F90119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37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5981F-89F5-216F-38EB-8377DE3C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E2F28C0-2507-6A8C-8871-77DAC6B7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3A3796D-A3EB-7A7F-B72A-039A3C7A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B304230-12CE-FAB8-5819-43250ED1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6997CEB-E19C-4429-2523-28051984E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1C04A87-14A9-2E82-9FBA-CC42850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EBB29A6-83AD-F7F6-3C2B-DB2449B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6144002-DF9B-EA76-8BD6-A40B027A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64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F2336-626F-5B2F-763D-524E4941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9CA53D9-0BBE-68C5-0DC9-8227FF50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85ACA3B-31CF-813D-987D-989B5C4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365B245-80B1-A9E1-EA06-3914040B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11DB66F-DB51-EF70-053D-D538FCC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FF8E213-7088-D0BB-554C-F39BD27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5DB46CD-8903-D1B7-62D8-311138F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4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77600-4D6F-20E1-27BD-FA25E9B5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9596581-8BE4-4485-B912-565D325A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9F70ADB-516C-1D52-9455-7F0C2E3D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3DBDD67-64EB-AD7E-4A0A-A6888E86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F86AA81-A33F-D4B5-DF46-DB67E79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365E7A9-4F1B-5640-0229-A0B2B19E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4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BFD03-3544-1FF1-44A2-361EECC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35E5C56-DF33-C9B7-1FB3-03EF5D33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EDF771B-9CDE-C890-2021-D44CA33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58D9B7F-D9C4-9BFC-3024-76544DAB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C59070A-DB03-8DC5-C923-BD8B3582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9BE849D-C45A-0B16-F524-B64B1EFA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4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B1D54B4-E45D-3AC8-1E53-0A5E2895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B7805E3-1830-47E6-406F-F8376869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DAE9652-CF24-F2B4-6AAF-6A8E7F52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89AE-C22F-441C-9066-4B337D1D094C}" type="datetimeFigureOut">
              <a:rPr lang="uk-UA" smtClean="0"/>
              <a:t>09.07.2025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1DB6610-B3A0-966C-62C8-53CE1D6B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E2F08E-84D8-0A6F-80E7-A08258BB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8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просто неба, будівля, червоний, дерево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B4A25E3B-CE28-88FE-FB54-4598642C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0" y="2529615"/>
            <a:ext cx="4827104" cy="2937258"/>
          </a:xfrm>
          <a:prstGeom prst="rect">
            <a:avLst/>
          </a:prstGeom>
        </p:spPr>
      </p:pic>
      <p:sp>
        <p:nvSpPr>
          <p:cNvPr id="6" name="Google Shape;1609;p1">
            <a:extLst>
              <a:ext uri="{FF2B5EF4-FFF2-40B4-BE49-F238E27FC236}">
                <a16:creationId xmlns:a16="http://schemas.microsoft.com/office/drawing/2014/main" id="{0DD7931C-741C-10C0-E417-675984A79B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97" y="-27419"/>
            <a:ext cx="11029599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305"/>
              <a:buNone/>
            </a:pPr>
            <a:r>
              <a:rPr lang="uk-UA" sz="28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КИЇВСЬКИЙ НАЦІОНАЛЬНИЙ УНІВЕРСИТЕТ</a:t>
            </a:r>
            <a:r>
              <a:rPr lang="en-US" sz="28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uk-UA" sz="28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 ІМЕНІ ТАРАСА ШЕВЧЕНКА</a:t>
            </a:r>
            <a:endParaRPr sz="2800" dirty="0">
              <a:solidFill>
                <a:srgbClr val="5298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" name="Google Shape;1617;p2">
            <a:extLst>
              <a:ext uri="{FF2B5EF4-FFF2-40B4-BE49-F238E27FC236}">
                <a16:creationId xmlns:a16="http://schemas.microsoft.com/office/drawing/2014/main" id="{C859FB6B-CBF1-B948-23F5-DC7346D138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687" y="2529615"/>
            <a:ext cx="5266296" cy="293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14;p2">
            <a:extLst>
              <a:ext uri="{FF2B5EF4-FFF2-40B4-BE49-F238E27FC236}">
                <a16:creationId xmlns:a16="http://schemas.microsoft.com/office/drawing/2014/main" id="{849AC227-E29F-DF1E-966C-5FEC4DF58DA8}"/>
              </a:ext>
            </a:extLst>
          </p:cNvPr>
          <p:cNvSpPr txBox="1">
            <a:spLocks/>
          </p:cNvSpPr>
          <p:nvPr/>
        </p:nvSpPr>
        <p:spPr>
          <a:xfrm>
            <a:off x="4040434" y="759190"/>
            <a:ext cx="4111123" cy="559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uk-UA" sz="28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ФІЗИЧНИЙ  ФАКУЛЬТЕТ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BF0C1-B40A-D9FD-8072-79238463E197}"/>
              </a:ext>
            </a:extLst>
          </p:cNvPr>
          <p:cNvSpPr txBox="1"/>
          <p:nvPr/>
        </p:nvSpPr>
        <p:spPr>
          <a:xfrm>
            <a:off x="3047995" y="131884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ФІЗИКА</a:t>
            </a:r>
            <a:endParaRPr lang="uk-UA" sz="4000" dirty="0">
              <a:solidFill>
                <a:srgbClr val="52989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78107-9682-E3DC-41E4-15FEAA4549CE}"/>
              </a:ext>
            </a:extLst>
          </p:cNvPr>
          <p:cNvSpPr txBox="1"/>
          <p:nvPr/>
        </p:nvSpPr>
        <p:spPr>
          <a:xfrm>
            <a:off x="581195" y="5560201"/>
            <a:ext cx="111959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b="1" dirty="0" err="1"/>
              <a:t>ОПП</a:t>
            </a:r>
            <a:r>
              <a:rPr lang="uk-UA" sz="1600" b="1" dirty="0"/>
              <a:t> </a:t>
            </a:r>
            <a:r>
              <a:rPr lang="uk-UA" sz="1600" b="1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«Фізика»</a:t>
            </a:r>
            <a:r>
              <a:rPr lang="uk-UA" sz="1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b="1" dirty="0"/>
              <a:t>(бакалавр) — </a:t>
            </a:r>
            <a:r>
              <a:rPr lang="uk-UA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 можливість здобути фундаментальну освіту, що поєднує класичну фізику, сучасні експериментальні методи та математичні інструменти. Програма для тих, хто хоче розуміти природу, мислити аналітично й бути готовим до викликів науки, технологій та інженерії майбутнього.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вас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захоплює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енергії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матерії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руху,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хвиль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світла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простору </a:t>
            </a:r>
            <a:r>
              <a:rPr lang="ru-RU" sz="16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часу —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ця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програма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саме</a:t>
            </a:r>
            <a:r>
              <a:rPr lang="ru-RU" sz="1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вас!</a:t>
            </a:r>
            <a:endParaRPr lang="uk-UA" sz="16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FD87DF-7FB6-6CE8-1D06-7E9B72732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6" y="759190"/>
            <a:ext cx="1611399" cy="16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2AFBBE0B-15F6-9685-62B3-F1FE93827FA9}"/>
              </a:ext>
            </a:extLst>
          </p:cNvPr>
          <p:cNvSpPr/>
          <p:nvPr/>
        </p:nvSpPr>
        <p:spPr>
          <a:xfrm>
            <a:off x="283842" y="2200801"/>
            <a:ext cx="6522476" cy="4536417"/>
          </a:xfrm>
          <a:prstGeom prst="roundRect">
            <a:avLst>
              <a:gd name="adj" fmla="val 4754"/>
            </a:avLst>
          </a:prstGeom>
          <a:noFill/>
          <a:ln>
            <a:solidFill>
              <a:srgbClr val="529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EDA8157-9EE8-262F-8C9A-A32E3BF24D4E}"/>
              </a:ext>
            </a:extLst>
          </p:cNvPr>
          <p:cNvSpPr/>
          <p:nvPr/>
        </p:nvSpPr>
        <p:spPr>
          <a:xfrm>
            <a:off x="7068710" y="2139795"/>
            <a:ext cx="4907096" cy="4597423"/>
          </a:xfrm>
          <a:prstGeom prst="roundRect">
            <a:avLst>
              <a:gd name="adj" fmla="val 4416"/>
            </a:avLst>
          </a:prstGeom>
          <a:noFill/>
          <a:ln>
            <a:solidFill>
              <a:srgbClr val="529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9E953-8D8F-F377-1242-CF46D4D1E5A4}"/>
              </a:ext>
            </a:extLst>
          </p:cNvPr>
          <p:cNvSpPr txBox="1"/>
          <p:nvPr/>
        </p:nvSpPr>
        <p:spPr>
          <a:xfrm>
            <a:off x="283842" y="2682255"/>
            <a:ext cx="646681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v"/>
            </a:pPr>
            <a:r>
              <a:rPr lang="uk-UA" sz="1600" b="1" dirty="0"/>
              <a:t>Програма готує фахівців із глибокими знаннями сучасної фізики та навичками застосування математичних моделей і цифрових технологій для вирішення складних задач.</a:t>
            </a:r>
            <a:endParaRPr lang="ru-RU" sz="1600" b="1" dirty="0"/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v"/>
            </a:pPr>
            <a:r>
              <a:rPr lang="uk-UA" sz="1600" dirty="0"/>
              <a:t>Навчальний план поєднує фундаментальні курси з фізики й математики з сучасними інструментами для чисельного моделювання та обробки наукових даних, формуючи аналітичне мислення й наукову гнучкість.</a:t>
            </a:r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v"/>
            </a:pPr>
            <a:r>
              <a:rPr lang="uk-UA" sz="1600" b="1" dirty="0"/>
              <a:t>Студенти здобувають експериментальні навички під час роботи в лабораторіях із сучасним обладнанням.</a:t>
            </a:r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v"/>
            </a:pPr>
            <a:r>
              <a:rPr lang="uk-UA" sz="1600" dirty="0"/>
              <a:t>Широкий вибір спеціалізованих блоків охоплює всі напрями сучасної фізики — від нанотехнологій до астрофізики, забезпечуючи гнучкість і можливість індивідуалізації навчання.</a:t>
            </a:r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v"/>
            </a:pPr>
            <a:r>
              <a:rPr lang="uk-UA" sz="1600" b="1" dirty="0"/>
              <a:t>Викладачі — активні дослідники-практики, які навчають сучасним підходам і підтримують студентів у стажуваннях та наукових </a:t>
            </a:r>
            <a:r>
              <a:rPr lang="uk-UA" sz="1600" b="1" dirty="0" err="1"/>
              <a:t>проєктах</a:t>
            </a:r>
            <a:r>
              <a:rPr lang="uk-UA" sz="1600" b="1" dirty="0"/>
              <a:t>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4DAA-0956-5DB9-9BE4-E677D50450BE}"/>
              </a:ext>
            </a:extLst>
          </p:cNvPr>
          <p:cNvSpPr txBox="1"/>
          <p:nvPr/>
        </p:nvSpPr>
        <p:spPr>
          <a:xfrm>
            <a:off x="7606776" y="2268291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Ключові навички випускника: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BC05A-3173-97BA-635C-37E3406F3141}"/>
              </a:ext>
            </a:extLst>
          </p:cNvPr>
          <p:cNvSpPr txBox="1"/>
          <p:nvPr/>
        </p:nvSpPr>
        <p:spPr>
          <a:xfrm>
            <a:off x="3673977" y="50548"/>
            <a:ext cx="7685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2800" cap="all" spc="2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Для кого ця програма?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78EB-00A5-ED45-C688-4BDB623630D7}"/>
              </a:ext>
            </a:extLst>
          </p:cNvPr>
          <p:cNvSpPr txBox="1"/>
          <p:nvPr/>
        </p:nvSpPr>
        <p:spPr>
          <a:xfrm>
            <a:off x="2721150" y="655417"/>
            <a:ext cx="939219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прагне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зрозуміти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як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влаштований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Всесвіт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елементарних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частинок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космічних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масштабів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любить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розв’язувати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складні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задачі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мислити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логічно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й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бачити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суть речей.</a:t>
            </a:r>
          </a:p>
          <a:p>
            <a:pPr marL="285750" indent="-285750" algn="just">
              <a:spcAft>
                <a:spcPts val="600"/>
              </a:spcAft>
              <a:buClr>
                <a:srgbClr val="529896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бачить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себе в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науці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освіті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ІТ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високотехнологічному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виробництві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B521F-31FC-B163-C69C-792737A5C88F}"/>
              </a:ext>
            </a:extLst>
          </p:cNvPr>
          <p:cNvSpPr txBox="1"/>
          <p:nvPr/>
        </p:nvSpPr>
        <p:spPr>
          <a:xfrm>
            <a:off x="1507889" y="2242566"/>
            <a:ext cx="4018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FF6600"/>
              </a:buClr>
            </a:pPr>
            <a:r>
              <a:rPr lang="uk-UA" b="1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 програму: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28DCAE-A562-A922-3870-23E06E06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2" y="508618"/>
            <a:ext cx="2344263" cy="147732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33AFBA8B-6CA8-2A89-9B47-22B87361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2611898"/>
            <a:ext cx="460251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b="1" dirty="0"/>
              <a:t>Розуміє фізичні закони та вміє застосовувати їх у реальному світі.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dirty="0"/>
              <a:t>Створює та аналізує фізичні моделі.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b="1" dirty="0"/>
              <a:t>Обробляє експериментальні й чисельні дані, використовує </a:t>
            </a:r>
            <a:r>
              <a:rPr lang="uk-UA" altLang="uk-UA" sz="1600" b="1" dirty="0" err="1"/>
              <a:t>ШІ</a:t>
            </a:r>
            <a:endParaRPr lang="uk-UA" altLang="uk-UA" sz="1600" b="1" dirty="0"/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dirty="0"/>
              <a:t>Працює над новітніми матеріалами й технологіями.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b="1" dirty="0"/>
              <a:t>Виконує наукові дослідження в лабораторіях та комп’ютерних середовищах.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dirty="0"/>
              <a:t>Вміє працювати в команді та в міжнародному середовищі.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29896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uk-UA" altLang="uk-UA" sz="1600" b="1" dirty="0"/>
              <a:t>Високоякісно презентує результати досліджень.</a:t>
            </a:r>
          </a:p>
        </p:txBody>
      </p:sp>
    </p:spTree>
    <p:extLst>
      <p:ext uri="{BB962C8B-B14F-4D97-AF65-F5344CB8AC3E}">
        <p14:creationId xmlns:p14="http://schemas.microsoft.com/office/powerpoint/2010/main" val="24993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AC14C5-B231-614A-3F8E-A1F7A7841CD8}"/>
              </a:ext>
            </a:extLst>
          </p:cNvPr>
          <p:cNvSpPr txBox="1"/>
          <p:nvPr/>
        </p:nvSpPr>
        <p:spPr>
          <a:xfrm>
            <a:off x="4488635" y="118829"/>
            <a:ext cx="3214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i="0" cap="all" spc="200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Варіанти кар'єри</a:t>
            </a:r>
            <a:endParaRPr lang="uk-UA" sz="2400" cap="all" spc="200" dirty="0">
              <a:solidFill>
                <a:srgbClr val="5298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49E0-DAFF-2BB0-B794-10CDCF025296}"/>
              </a:ext>
            </a:extLst>
          </p:cNvPr>
          <p:cNvSpPr txBox="1"/>
          <p:nvPr/>
        </p:nvSpPr>
        <p:spPr>
          <a:xfrm>
            <a:off x="1754867" y="786924"/>
            <a:ext cx="4341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dirty="0"/>
              <a:t>🔬 </a:t>
            </a:r>
            <a:r>
              <a:rPr lang="uk-UA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Науковець-дослідник.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наукових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установах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університетах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досліджує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фундаментальні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прикладні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фізичні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процеси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DAB8C-052B-08A6-0C40-CDD0812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8" y="854457"/>
            <a:ext cx="1109201" cy="942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A423-4749-B966-5ED6-41441937A359}"/>
              </a:ext>
            </a:extLst>
          </p:cNvPr>
          <p:cNvSpPr txBox="1"/>
          <p:nvPr/>
        </p:nvSpPr>
        <p:spPr>
          <a:xfrm>
            <a:off x="7703365" y="719391"/>
            <a:ext cx="4341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⚙️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Інженер-дослідник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Розробляє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нові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технології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прилади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матеріали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науково-технічних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лабораторіях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R&amp;D-відділах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компаній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327474-F9D9-FFBE-2AD9-55086683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64" y="789025"/>
            <a:ext cx="972001" cy="937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A0D4A6-5387-85F7-5888-E6DFAFC6837F}"/>
              </a:ext>
            </a:extLst>
          </p:cNvPr>
          <p:cNvSpPr txBox="1"/>
          <p:nvPr/>
        </p:nvSpPr>
        <p:spPr>
          <a:xfrm>
            <a:off x="1754866" y="2597396"/>
            <a:ext cx="4341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dirty="0"/>
              <a:t>💻 </a:t>
            </a:r>
            <a:r>
              <a:rPr lang="uk-UA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Фахівець з обчислювального моделювання.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Моделює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фізичні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явища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складних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системах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наноматеріалів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кліматичних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процесів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CDF880C-4ECA-47DE-637A-F96B0CC1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02" y="2706586"/>
            <a:ext cx="1321087" cy="11050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F8BA7B-8FFB-57C8-FD82-25DE4AA68FAA}"/>
              </a:ext>
            </a:extLst>
          </p:cNvPr>
          <p:cNvSpPr txBox="1"/>
          <p:nvPr/>
        </p:nvSpPr>
        <p:spPr>
          <a:xfrm>
            <a:off x="7703364" y="2600860"/>
            <a:ext cx="4341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b="1" dirty="0"/>
              <a:t>🧠 </a:t>
            </a:r>
            <a:r>
              <a:rPr lang="uk-UA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Аналітик даних / </a:t>
            </a:r>
            <a:r>
              <a:rPr lang="en-GB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  <a:r>
              <a:rPr lang="uk-UA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Аналізує великі обсяги наукових або промислових даних, застосовує машинне навчання, математичні моделі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глибокі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знаннями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фізичних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процесів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3425429-C397-C623-0E91-302FDC620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02" y="2824209"/>
            <a:ext cx="1274663" cy="9508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20E4ED-0314-43CA-E572-DACB78AB5E2B}"/>
              </a:ext>
            </a:extLst>
          </p:cNvPr>
          <p:cNvSpPr txBox="1"/>
          <p:nvPr/>
        </p:nvSpPr>
        <p:spPr>
          <a:xfrm>
            <a:off x="1754866" y="4732748"/>
            <a:ext cx="4341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📚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Викладач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освітній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консультант.</a:t>
            </a: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Передає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знання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наступним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поколінням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у школах,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коледжах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займається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науково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-популярною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діяльністю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00C988F-7E83-039B-75E8-6F7059474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96" y="4837420"/>
            <a:ext cx="1400093" cy="961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A43CD1-A84B-B688-DA37-6FB6B061B441}"/>
              </a:ext>
            </a:extLst>
          </p:cNvPr>
          <p:cNvSpPr txBox="1"/>
          <p:nvPr/>
        </p:nvSpPr>
        <p:spPr>
          <a:xfrm>
            <a:off x="7703363" y="4486527"/>
            <a:ext cx="4341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🛰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Фахівець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високотехнологічних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проєктах</a:t>
            </a:r>
            <a:r>
              <a:rPr lang="ru-RU" sz="1600" b="1" dirty="0">
                <a:solidFill>
                  <a:srgbClr val="5298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Бере участь 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міжнародних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наукових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інженерних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колабораціях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у сферах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високих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технологій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зокрема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космосу,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енергетики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біомедицини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6CBD4F9-3457-7C8B-A97E-6EC0FC2AA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700" y="4635019"/>
            <a:ext cx="1274663" cy="116382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A267FF3-6675-04C5-53FB-441D4BB10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923" y="0"/>
            <a:ext cx="816077" cy="4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3D7748CB-6C25-544C-5695-F0F6CC3D2399}"/>
              </a:ext>
            </a:extLst>
          </p:cNvPr>
          <p:cNvSpPr/>
          <p:nvPr/>
        </p:nvSpPr>
        <p:spPr>
          <a:xfrm>
            <a:off x="2547771" y="61595"/>
            <a:ext cx="6633845" cy="345440"/>
          </a:xfrm>
          <a:prstGeom prst="roundRect">
            <a:avLst/>
          </a:prstGeom>
          <a:noFill/>
          <a:ln>
            <a:solidFill>
              <a:srgbClr val="52989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9" name="Поле 1">
            <a:extLst>
              <a:ext uri="{FF2B5EF4-FFF2-40B4-BE49-F238E27FC236}">
                <a16:creationId xmlns:a16="http://schemas.microsoft.com/office/drawing/2014/main" id="{D4F1426A-7ADC-F9A6-7C62-B89BA4868D81}"/>
              </a:ext>
            </a:extLst>
          </p:cNvPr>
          <p:cNvSpPr txBox="1"/>
          <p:nvPr/>
        </p:nvSpPr>
        <p:spPr>
          <a:xfrm>
            <a:off x="2764477" y="127118"/>
            <a:ext cx="5931648" cy="262393"/>
          </a:xfrm>
          <a:prstGeom prst="rect">
            <a:avLst/>
          </a:prstGeom>
          <a:noFill/>
          <a:ln w="6350">
            <a:noFill/>
            <a:round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6350"/>
          </a:sp3d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uk-UA" sz="1600" b="1" kern="5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Навчальний план </a:t>
            </a:r>
            <a:r>
              <a:rPr lang="uk-UA" sz="1600" b="1" kern="50" spc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ОПП</a:t>
            </a:r>
            <a:r>
              <a:rPr lang="uk-UA" sz="1600" b="1" kern="5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«Фізика»</a:t>
            </a:r>
            <a:endParaRPr lang="uk-U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2966BC91-AF33-51B8-D688-F7413584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15A4347A-335A-30F2-AA3F-EDA3F1AB9333}"/>
              </a:ext>
            </a:extLst>
          </p:cNvPr>
          <p:cNvSpPr/>
          <p:nvPr/>
        </p:nvSpPr>
        <p:spPr>
          <a:xfrm>
            <a:off x="379977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семестр</a:t>
            </a: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E6CFC805-C564-05E7-69E4-354A0125E6B4}"/>
              </a:ext>
            </a:extLst>
          </p:cNvPr>
          <p:cNvSpPr/>
          <p:nvPr/>
        </p:nvSpPr>
        <p:spPr>
          <a:xfrm>
            <a:off x="1860931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семестр</a:t>
            </a: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5E8BED29-8FB8-38A7-C52F-FA8591FB017A}"/>
              </a:ext>
            </a:extLst>
          </p:cNvPr>
          <p:cNvSpPr/>
          <p:nvPr/>
        </p:nvSpPr>
        <p:spPr>
          <a:xfrm>
            <a:off x="3341885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семестр</a:t>
            </a:r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3BEB51EC-653C-30F6-323B-63B58F8BCE4A}"/>
              </a:ext>
            </a:extLst>
          </p:cNvPr>
          <p:cNvSpPr/>
          <p:nvPr/>
        </p:nvSpPr>
        <p:spPr>
          <a:xfrm>
            <a:off x="4822839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семестр</a:t>
            </a:r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7E5AD7D2-B376-5B5D-E283-42134F73B144}"/>
              </a:ext>
            </a:extLst>
          </p:cNvPr>
          <p:cNvSpPr/>
          <p:nvPr/>
        </p:nvSpPr>
        <p:spPr>
          <a:xfrm>
            <a:off x="6303793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семестр</a:t>
            </a: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1501D3C5-D727-EC35-2FC9-7F0CA853F021}"/>
              </a:ext>
            </a:extLst>
          </p:cNvPr>
          <p:cNvSpPr/>
          <p:nvPr/>
        </p:nvSpPr>
        <p:spPr>
          <a:xfrm>
            <a:off x="7784747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семестр</a:t>
            </a:r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E22F8B1C-6FC1-9D5C-0E5C-8DABEBBCA968}"/>
              </a:ext>
            </a:extLst>
          </p:cNvPr>
          <p:cNvSpPr/>
          <p:nvPr/>
        </p:nvSpPr>
        <p:spPr>
          <a:xfrm>
            <a:off x="9265701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семестр</a:t>
            </a:r>
          </a:p>
        </p:txBody>
      </p:sp>
      <p:sp>
        <p:nvSpPr>
          <p:cNvPr id="61" name="Прямокутник: округлені кути 60">
            <a:extLst>
              <a:ext uri="{FF2B5EF4-FFF2-40B4-BE49-F238E27FC236}">
                <a16:creationId xmlns:a16="http://schemas.microsoft.com/office/drawing/2014/main" id="{7C47DBD5-7BD9-63D9-3154-EE0BE692C346}"/>
              </a:ext>
            </a:extLst>
          </p:cNvPr>
          <p:cNvSpPr/>
          <p:nvPr/>
        </p:nvSpPr>
        <p:spPr>
          <a:xfrm>
            <a:off x="10746657" y="621885"/>
            <a:ext cx="1065366" cy="3146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семестр</a:t>
            </a:r>
          </a:p>
        </p:txBody>
      </p:sp>
      <p:cxnSp>
        <p:nvCxnSpPr>
          <p:cNvPr id="69" name="Пряма сполучна лінія 68">
            <a:extLst>
              <a:ext uri="{FF2B5EF4-FFF2-40B4-BE49-F238E27FC236}">
                <a16:creationId xmlns:a16="http://schemas.microsoft.com/office/drawing/2014/main" id="{8D57261E-85A4-9016-99B7-8BF05B0F8D63}"/>
              </a:ext>
            </a:extLst>
          </p:cNvPr>
          <p:cNvCxnSpPr>
            <a:cxnSpLocks/>
          </p:cNvCxnSpPr>
          <p:nvPr/>
        </p:nvCxnSpPr>
        <p:spPr>
          <a:xfrm>
            <a:off x="1653137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 сполучна лінія 69">
            <a:extLst>
              <a:ext uri="{FF2B5EF4-FFF2-40B4-BE49-F238E27FC236}">
                <a16:creationId xmlns:a16="http://schemas.microsoft.com/office/drawing/2014/main" id="{36067A0F-061D-E367-926E-90E34FDB68B6}"/>
              </a:ext>
            </a:extLst>
          </p:cNvPr>
          <p:cNvCxnSpPr>
            <a:cxnSpLocks/>
          </p:cNvCxnSpPr>
          <p:nvPr/>
        </p:nvCxnSpPr>
        <p:spPr>
          <a:xfrm>
            <a:off x="3134091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 сполучна лінія 70">
            <a:extLst>
              <a:ext uri="{FF2B5EF4-FFF2-40B4-BE49-F238E27FC236}">
                <a16:creationId xmlns:a16="http://schemas.microsoft.com/office/drawing/2014/main" id="{FDF2DEAA-CDE2-1826-FCA3-BCFE56FDB56D}"/>
              </a:ext>
            </a:extLst>
          </p:cNvPr>
          <p:cNvCxnSpPr>
            <a:cxnSpLocks/>
          </p:cNvCxnSpPr>
          <p:nvPr/>
        </p:nvCxnSpPr>
        <p:spPr>
          <a:xfrm>
            <a:off x="4615045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 сполучна лінія 71">
            <a:extLst>
              <a:ext uri="{FF2B5EF4-FFF2-40B4-BE49-F238E27FC236}">
                <a16:creationId xmlns:a16="http://schemas.microsoft.com/office/drawing/2014/main" id="{BD81D7ED-5586-3A57-F1E3-391F28397360}"/>
              </a:ext>
            </a:extLst>
          </p:cNvPr>
          <p:cNvCxnSpPr>
            <a:cxnSpLocks/>
          </p:cNvCxnSpPr>
          <p:nvPr/>
        </p:nvCxnSpPr>
        <p:spPr>
          <a:xfrm>
            <a:off x="6095999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 сполучна лінія 72">
            <a:extLst>
              <a:ext uri="{FF2B5EF4-FFF2-40B4-BE49-F238E27FC236}">
                <a16:creationId xmlns:a16="http://schemas.microsoft.com/office/drawing/2014/main" id="{00CFA0AE-3B5B-39E0-4486-BE4F8F519C20}"/>
              </a:ext>
            </a:extLst>
          </p:cNvPr>
          <p:cNvCxnSpPr>
            <a:cxnSpLocks/>
          </p:cNvCxnSpPr>
          <p:nvPr/>
        </p:nvCxnSpPr>
        <p:spPr>
          <a:xfrm>
            <a:off x="7576953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 сполучна лінія 73">
            <a:extLst>
              <a:ext uri="{FF2B5EF4-FFF2-40B4-BE49-F238E27FC236}">
                <a16:creationId xmlns:a16="http://schemas.microsoft.com/office/drawing/2014/main" id="{CF2DFE9A-EBF1-2EAE-AA1B-ACAA36998BF8}"/>
              </a:ext>
            </a:extLst>
          </p:cNvPr>
          <p:cNvCxnSpPr>
            <a:cxnSpLocks/>
          </p:cNvCxnSpPr>
          <p:nvPr/>
        </p:nvCxnSpPr>
        <p:spPr>
          <a:xfrm>
            <a:off x="9057907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 сполучна лінія 74">
            <a:extLst>
              <a:ext uri="{FF2B5EF4-FFF2-40B4-BE49-F238E27FC236}">
                <a16:creationId xmlns:a16="http://schemas.microsoft.com/office/drawing/2014/main" id="{35B3C5C2-9EE7-0D2C-473A-692B603C7CD7}"/>
              </a:ext>
            </a:extLst>
          </p:cNvPr>
          <p:cNvCxnSpPr>
            <a:cxnSpLocks/>
          </p:cNvCxnSpPr>
          <p:nvPr/>
        </p:nvCxnSpPr>
        <p:spPr>
          <a:xfrm>
            <a:off x="10538862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Прямокутник: округлені кути 77">
            <a:extLst>
              <a:ext uri="{FF2B5EF4-FFF2-40B4-BE49-F238E27FC236}">
                <a16:creationId xmlns:a16="http://schemas.microsoft.com/office/drawing/2014/main" id="{E16190B4-55AF-A571-4B1F-6C0DEE9CF4D8}"/>
              </a:ext>
            </a:extLst>
          </p:cNvPr>
          <p:cNvSpPr/>
          <p:nvPr/>
        </p:nvSpPr>
        <p:spPr>
          <a:xfrm>
            <a:off x="10746657" y="5653674"/>
            <a:ext cx="1296000" cy="352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cs typeface="Arial" panose="020B0604020202020204" pitchFamily="34" charset="0"/>
              </a:rPr>
              <a:t>Вибрані розділи трудового права</a:t>
            </a:r>
          </a:p>
        </p:txBody>
      </p:sp>
      <p:sp>
        <p:nvSpPr>
          <p:cNvPr id="79" name="Прямокутник: округлені кути 78">
            <a:extLst>
              <a:ext uri="{FF2B5EF4-FFF2-40B4-BE49-F238E27FC236}">
                <a16:creationId xmlns:a16="http://schemas.microsoft.com/office/drawing/2014/main" id="{7A13128A-2CEC-27A1-4F0A-41CB8555A62A}"/>
              </a:ext>
            </a:extLst>
          </p:cNvPr>
          <p:cNvSpPr/>
          <p:nvPr/>
        </p:nvSpPr>
        <p:spPr>
          <a:xfrm>
            <a:off x="4706430" y="6141987"/>
            <a:ext cx="1298184" cy="39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cs typeface="Arial" panose="020B0604020202020204" pitchFamily="34" charset="0"/>
              </a:rPr>
              <a:t>Базова військова підготовка</a:t>
            </a:r>
          </a:p>
        </p:txBody>
      </p:sp>
      <p:sp>
        <p:nvSpPr>
          <p:cNvPr id="80" name="Прямокутник: округлені кути 79">
            <a:extLst>
              <a:ext uri="{FF2B5EF4-FFF2-40B4-BE49-F238E27FC236}">
                <a16:creationId xmlns:a16="http://schemas.microsoft.com/office/drawing/2014/main" id="{E80D7E1F-CF34-68FA-685C-665C80F6B093}"/>
              </a:ext>
            </a:extLst>
          </p:cNvPr>
          <p:cNvSpPr/>
          <p:nvPr/>
        </p:nvSpPr>
        <p:spPr>
          <a:xfrm>
            <a:off x="7703330" y="6178602"/>
            <a:ext cx="1296000" cy="368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Безпека життєдіяльності 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1" name="Прямокутник: округлені кути 80">
            <a:extLst>
              <a:ext uri="{FF2B5EF4-FFF2-40B4-BE49-F238E27FC236}">
                <a16:creationId xmlns:a16="http://schemas.microsoft.com/office/drawing/2014/main" id="{0A17FB86-F212-98CF-7D7F-D82111E67426}"/>
              </a:ext>
            </a:extLst>
          </p:cNvPr>
          <p:cNvSpPr/>
          <p:nvPr/>
        </p:nvSpPr>
        <p:spPr>
          <a:xfrm>
            <a:off x="1738614" y="6153101"/>
            <a:ext cx="1296000" cy="3825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Вступ до </a:t>
            </a:r>
            <a:r>
              <a:rPr lang="uk-UA" altLang="uk-UA" sz="1100" b="1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університ</a:t>
            </a:r>
            <a:r>
              <a:rPr lang="uk-UA" altLang="uk-UA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студій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2" name="Прямокутник: округлені кути 81">
            <a:extLst>
              <a:ext uri="{FF2B5EF4-FFF2-40B4-BE49-F238E27FC236}">
                <a16:creationId xmlns:a16="http://schemas.microsoft.com/office/drawing/2014/main" id="{20036A14-A14B-9AB9-7F65-0BFD16C088FC}"/>
              </a:ext>
            </a:extLst>
          </p:cNvPr>
          <p:cNvSpPr/>
          <p:nvPr/>
        </p:nvSpPr>
        <p:spPr>
          <a:xfrm>
            <a:off x="207636" y="5691136"/>
            <a:ext cx="10252068" cy="3146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cs typeface="Arial" panose="020B0604020202020204" pitchFamily="34" charset="0"/>
              </a:rPr>
              <a:t>Іноземна мова</a:t>
            </a:r>
          </a:p>
        </p:txBody>
      </p:sp>
      <p:sp>
        <p:nvSpPr>
          <p:cNvPr id="83" name="Прямокутник: округлені кути 82">
            <a:extLst>
              <a:ext uri="{FF2B5EF4-FFF2-40B4-BE49-F238E27FC236}">
                <a16:creationId xmlns:a16="http://schemas.microsoft.com/office/drawing/2014/main" id="{CA14BBEA-7CCC-A7B5-76A8-CFB78DCA8968}"/>
              </a:ext>
            </a:extLst>
          </p:cNvPr>
          <p:cNvSpPr/>
          <p:nvPr/>
        </p:nvSpPr>
        <p:spPr>
          <a:xfrm>
            <a:off x="9125706" y="5258001"/>
            <a:ext cx="1296000" cy="3329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Соціально-політичні студії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4" name="Прямокутник: округлені кути 83">
            <a:extLst>
              <a:ext uri="{FF2B5EF4-FFF2-40B4-BE49-F238E27FC236}">
                <a16:creationId xmlns:a16="http://schemas.microsoft.com/office/drawing/2014/main" id="{859011EB-5CC7-6D7D-60DA-8678C18AD4B2}"/>
              </a:ext>
            </a:extLst>
          </p:cNvPr>
          <p:cNvSpPr/>
          <p:nvPr/>
        </p:nvSpPr>
        <p:spPr>
          <a:xfrm>
            <a:off x="3234181" y="6178602"/>
            <a:ext cx="1296000" cy="3825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 err="1">
                <a:solidFill>
                  <a:srgbClr val="000000"/>
                </a:solidFill>
                <a:cs typeface="Arial" panose="020B0604020202020204" pitchFamily="34" charset="0"/>
              </a:rPr>
              <a:t>Укр</a:t>
            </a: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. та зарубіжна культура 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5" name="Прямокутник: округлені кути 84">
            <a:extLst>
              <a:ext uri="{FF2B5EF4-FFF2-40B4-BE49-F238E27FC236}">
                <a16:creationId xmlns:a16="http://schemas.microsoft.com/office/drawing/2014/main" id="{F415CDFA-1363-5881-DAA6-743C2F5D64A9}"/>
              </a:ext>
            </a:extLst>
          </p:cNvPr>
          <p:cNvSpPr/>
          <p:nvPr/>
        </p:nvSpPr>
        <p:spPr>
          <a:xfrm>
            <a:off x="9157386" y="6200724"/>
            <a:ext cx="1296000" cy="276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Філософія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6" name="Прямокутник: округлені кути 85">
            <a:extLst>
              <a:ext uri="{FF2B5EF4-FFF2-40B4-BE49-F238E27FC236}">
                <a16:creationId xmlns:a16="http://schemas.microsoft.com/office/drawing/2014/main" id="{6BE49776-FB47-6F53-1650-19701698FAA1}"/>
              </a:ext>
            </a:extLst>
          </p:cNvPr>
          <p:cNvSpPr/>
          <p:nvPr/>
        </p:nvSpPr>
        <p:spPr>
          <a:xfrm>
            <a:off x="1722812" y="1241822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Молекулярна фізика</a:t>
            </a:r>
          </a:p>
        </p:txBody>
      </p:sp>
      <p:sp>
        <p:nvSpPr>
          <p:cNvPr id="87" name="Прямокутник: округлені кути 86">
            <a:extLst>
              <a:ext uri="{FF2B5EF4-FFF2-40B4-BE49-F238E27FC236}">
                <a16:creationId xmlns:a16="http://schemas.microsoft.com/office/drawing/2014/main" id="{A7FECBB4-2149-E0E9-622C-59067041AC54}"/>
              </a:ext>
            </a:extLst>
          </p:cNvPr>
          <p:cNvSpPr/>
          <p:nvPr/>
        </p:nvSpPr>
        <p:spPr>
          <a:xfrm>
            <a:off x="207636" y="1241821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Механіка</a:t>
            </a:r>
          </a:p>
        </p:txBody>
      </p:sp>
      <p:sp>
        <p:nvSpPr>
          <p:cNvPr id="88" name="Прямокутник: округлені кути 87">
            <a:extLst>
              <a:ext uri="{FF2B5EF4-FFF2-40B4-BE49-F238E27FC236}">
                <a16:creationId xmlns:a16="http://schemas.microsoft.com/office/drawing/2014/main" id="{99E21D41-E16E-AE1D-5CED-4F360D6D648B}"/>
              </a:ext>
            </a:extLst>
          </p:cNvPr>
          <p:cNvSpPr/>
          <p:nvPr/>
        </p:nvSpPr>
        <p:spPr>
          <a:xfrm>
            <a:off x="3203766" y="1241821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Електрика та магнетизм</a:t>
            </a:r>
          </a:p>
        </p:txBody>
      </p:sp>
      <p:sp>
        <p:nvSpPr>
          <p:cNvPr id="91" name="Прямокутник: округлені кути 90">
            <a:extLst>
              <a:ext uri="{FF2B5EF4-FFF2-40B4-BE49-F238E27FC236}">
                <a16:creationId xmlns:a16="http://schemas.microsoft.com/office/drawing/2014/main" id="{C68F94BA-9CF9-45D1-9332-F67757CDB5BB}"/>
              </a:ext>
            </a:extLst>
          </p:cNvPr>
          <p:cNvSpPr/>
          <p:nvPr/>
        </p:nvSpPr>
        <p:spPr>
          <a:xfrm>
            <a:off x="4684720" y="1241821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Оптика</a:t>
            </a:r>
          </a:p>
        </p:txBody>
      </p:sp>
      <p:sp>
        <p:nvSpPr>
          <p:cNvPr id="92" name="Прямокутник: округлені кути 91">
            <a:extLst>
              <a:ext uri="{FF2B5EF4-FFF2-40B4-BE49-F238E27FC236}">
                <a16:creationId xmlns:a16="http://schemas.microsoft.com/office/drawing/2014/main" id="{C8A94975-AD0F-FF8B-C876-E162762AAE73}"/>
              </a:ext>
            </a:extLst>
          </p:cNvPr>
          <p:cNvSpPr/>
          <p:nvPr/>
        </p:nvSpPr>
        <p:spPr>
          <a:xfrm>
            <a:off x="6165673" y="1258517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Атомна фізика</a:t>
            </a:r>
          </a:p>
        </p:txBody>
      </p:sp>
      <p:sp>
        <p:nvSpPr>
          <p:cNvPr id="93" name="Прямокутник: округлені кути 92">
            <a:extLst>
              <a:ext uri="{FF2B5EF4-FFF2-40B4-BE49-F238E27FC236}">
                <a16:creationId xmlns:a16="http://schemas.microsoft.com/office/drawing/2014/main" id="{B6939D29-8175-9124-A926-D5BEECAF6BF2}"/>
              </a:ext>
            </a:extLst>
          </p:cNvPr>
          <p:cNvSpPr/>
          <p:nvPr/>
        </p:nvSpPr>
        <p:spPr>
          <a:xfrm>
            <a:off x="7646628" y="1281141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Фізика ядра та елемент. частинок</a:t>
            </a:r>
          </a:p>
        </p:txBody>
      </p:sp>
      <p:sp>
        <p:nvSpPr>
          <p:cNvPr id="94" name="Прямокутник: округлені кути 93">
            <a:extLst>
              <a:ext uri="{FF2B5EF4-FFF2-40B4-BE49-F238E27FC236}">
                <a16:creationId xmlns:a16="http://schemas.microsoft.com/office/drawing/2014/main" id="{B51C99C5-5365-8475-0B4B-9150A0A7A7AB}"/>
              </a:ext>
            </a:extLst>
          </p:cNvPr>
          <p:cNvSpPr/>
          <p:nvPr/>
        </p:nvSpPr>
        <p:spPr>
          <a:xfrm>
            <a:off x="4684720" y="1628230"/>
            <a:ext cx="1341604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Астрономія</a:t>
            </a: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8D537869-8F04-D318-6247-7B8EAD931522}"/>
              </a:ext>
            </a:extLst>
          </p:cNvPr>
          <p:cNvSpPr/>
          <p:nvPr/>
        </p:nvSpPr>
        <p:spPr>
          <a:xfrm>
            <a:off x="1800093" y="2048029"/>
            <a:ext cx="2745276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Класична механіка</a:t>
            </a:r>
          </a:p>
        </p:txBody>
      </p:sp>
      <p:sp>
        <p:nvSpPr>
          <p:cNvPr id="96" name="Прямокутник: округлені кути 95">
            <a:extLst>
              <a:ext uri="{FF2B5EF4-FFF2-40B4-BE49-F238E27FC236}">
                <a16:creationId xmlns:a16="http://schemas.microsoft.com/office/drawing/2014/main" id="{ED13FDDE-3608-8FB0-8D65-9B840E0CE8B3}"/>
              </a:ext>
            </a:extLst>
          </p:cNvPr>
          <p:cNvSpPr/>
          <p:nvPr/>
        </p:nvSpPr>
        <p:spPr>
          <a:xfrm>
            <a:off x="4723361" y="2059836"/>
            <a:ext cx="2745276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Квантова механіка</a:t>
            </a:r>
          </a:p>
        </p:txBody>
      </p:sp>
      <p:sp>
        <p:nvSpPr>
          <p:cNvPr id="97" name="Прямокутник: округлені кути 96">
            <a:extLst>
              <a:ext uri="{FF2B5EF4-FFF2-40B4-BE49-F238E27FC236}">
                <a16:creationId xmlns:a16="http://schemas.microsoft.com/office/drawing/2014/main" id="{14986591-8B86-34C6-CB9F-DC16687C42DD}"/>
              </a:ext>
            </a:extLst>
          </p:cNvPr>
          <p:cNvSpPr/>
          <p:nvPr/>
        </p:nvSpPr>
        <p:spPr>
          <a:xfrm>
            <a:off x="3242407" y="2441310"/>
            <a:ext cx="2745276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Електродинаміка</a:t>
            </a:r>
          </a:p>
        </p:txBody>
      </p:sp>
      <p:sp>
        <p:nvSpPr>
          <p:cNvPr id="98" name="Прямокутник: округлені кути 97">
            <a:extLst>
              <a:ext uri="{FF2B5EF4-FFF2-40B4-BE49-F238E27FC236}">
                <a16:creationId xmlns:a16="http://schemas.microsoft.com/office/drawing/2014/main" id="{31CFA4FD-B776-7E5B-511D-5D6DDC19CAB1}"/>
              </a:ext>
            </a:extLst>
          </p:cNvPr>
          <p:cNvSpPr/>
          <p:nvPr/>
        </p:nvSpPr>
        <p:spPr>
          <a:xfrm>
            <a:off x="6195477" y="2434391"/>
            <a:ext cx="2745276" cy="314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Термодинаміка та статистична фізика</a:t>
            </a:r>
          </a:p>
        </p:txBody>
      </p:sp>
      <p:sp>
        <p:nvSpPr>
          <p:cNvPr id="99" name="Прямокутник: округлені кути 98">
            <a:extLst>
              <a:ext uri="{FF2B5EF4-FFF2-40B4-BE49-F238E27FC236}">
                <a16:creationId xmlns:a16="http://schemas.microsoft.com/office/drawing/2014/main" id="{17049CC7-66CE-F6B6-AAAB-7474BF9E8F4B}"/>
              </a:ext>
            </a:extLst>
          </p:cNvPr>
          <p:cNvSpPr/>
          <p:nvPr/>
        </p:nvSpPr>
        <p:spPr>
          <a:xfrm>
            <a:off x="1733802" y="3727903"/>
            <a:ext cx="1296000" cy="392113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Диференційні рівняння</a:t>
            </a:r>
          </a:p>
        </p:txBody>
      </p: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9641CF1-560F-7907-8595-C88E5CA76D02}"/>
              </a:ext>
            </a:extLst>
          </p:cNvPr>
          <p:cNvSpPr/>
          <p:nvPr/>
        </p:nvSpPr>
        <p:spPr>
          <a:xfrm>
            <a:off x="225750" y="3270432"/>
            <a:ext cx="2838666" cy="390525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Лінійна алгебра та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аналіт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геометрія</a:t>
            </a:r>
          </a:p>
        </p:txBody>
      </p:sp>
      <p:sp>
        <p:nvSpPr>
          <p:cNvPr id="101" name="Прямокутник: округлені кути 100">
            <a:extLst>
              <a:ext uri="{FF2B5EF4-FFF2-40B4-BE49-F238E27FC236}">
                <a16:creationId xmlns:a16="http://schemas.microsoft.com/office/drawing/2014/main" id="{48C20732-0AB5-3408-41B8-25106D639524}"/>
              </a:ext>
            </a:extLst>
          </p:cNvPr>
          <p:cNvSpPr/>
          <p:nvPr/>
        </p:nvSpPr>
        <p:spPr>
          <a:xfrm>
            <a:off x="4665341" y="2813276"/>
            <a:ext cx="2841931" cy="392113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Математична фізика</a:t>
            </a:r>
          </a:p>
        </p:txBody>
      </p:sp>
      <p:sp>
        <p:nvSpPr>
          <p:cNvPr id="102" name="Прямокутник: округлені кути 101">
            <a:extLst>
              <a:ext uri="{FF2B5EF4-FFF2-40B4-BE49-F238E27FC236}">
                <a16:creationId xmlns:a16="http://schemas.microsoft.com/office/drawing/2014/main" id="{E84BF0EB-0EE6-B1D4-B589-A73F2F9A11D8}"/>
              </a:ext>
            </a:extLst>
          </p:cNvPr>
          <p:cNvSpPr/>
          <p:nvPr/>
        </p:nvSpPr>
        <p:spPr>
          <a:xfrm>
            <a:off x="222479" y="2803532"/>
            <a:ext cx="4293088" cy="390525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Математичний аналіз</a:t>
            </a:r>
          </a:p>
        </p:txBody>
      </p:sp>
      <p:sp>
        <p:nvSpPr>
          <p:cNvPr id="103" name="Прямокутник: округлені кути 102">
            <a:extLst>
              <a:ext uri="{FF2B5EF4-FFF2-40B4-BE49-F238E27FC236}">
                <a16:creationId xmlns:a16="http://schemas.microsoft.com/office/drawing/2014/main" id="{F34F6E67-FF69-9960-3F7E-FCCFAFA76392}"/>
              </a:ext>
            </a:extLst>
          </p:cNvPr>
          <p:cNvSpPr/>
          <p:nvPr/>
        </p:nvSpPr>
        <p:spPr>
          <a:xfrm>
            <a:off x="3219567" y="3735848"/>
            <a:ext cx="1296000" cy="577850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Основи векторного та тензор. аналізу</a:t>
            </a:r>
          </a:p>
        </p:txBody>
      </p:sp>
      <p:sp>
        <p:nvSpPr>
          <p:cNvPr id="105" name="Прямокутник: округлені кути 104">
            <a:extLst>
              <a:ext uri="{FF2B5EF4-FFF2-40B4-BE49-F238E27FC236}">
                <a16:creationId xmlns:a16="http://schemas.microsoft.com/office/drawing/2014/main" id="{BA5593AC-17AB-ECC1-CA62-761CDC34DC06}"/>
              </a:ext>
            </a:extLst>
          </p:cNvPr>
          <p:cNvSpPr/>
          <p:nvPr/>
        </p:nvSpPr>
        <p:spPr>
          <a:xfrm>
            <a:off x="4706430" y="3298604"/>
            <a:ext cx="1296000" cy="392112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Теорія ймовірності</a:t>
            </a:r>
          </a:p>
        </p:txBody>
      </p:sp>
      <p:sp>
        <p:nvSpPr>
          <p:cNvPr id="106" name="Прямокутник: округлені кути 105">
            <a:extLst>
              <a:ext uri="{FF2B5EF4-FFF2-40B4-BE49-F238E27FC236}">
                <a16:creationId xmlns:a16="http://schemas.microsoft.com/office/drawing/2014/main" id="{C8874089-F21E-201B-1C37-C65D62B982EE}"/>
              </a:ext>
            </a:extLst>
          </p:cNvPr>
          <p:cNvSpPr/>
          <p:nvPr/>
        </p:nvSpPr>
        <p:spPr>
          <a:xfrm>
            <a:off x="3213249" y="3273250"/>
            <a:ext cx="1296000" cy="390525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Теорія функцій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змінної</a:t>
            </a:r>
          </a:p>
        </p:txBody>
      </p:sp>
      <p:sp>
        <p:nvSpPr>
          <p:cNvPr id="107" name="Прямокутник: округлені кути 106">
            <a:extLst>
              <a:ext uri="{FF2B5EF4-FFF2-40B4-BE49-F238E27FC236}">
                <a16:creationId xmlns:a16="http://schemas.microsoft.com/office/drawing/2014/main" id="{A4A7D7FB-9AA2-B10E-0770-E732E098B1F1}"/>
              </a:ext>
            </a:extLst>
          </p:cNvPr>
          <p:cNvSpPr/>
          <p:nvPr/>
        </p:nvSpPr>
        <p:spPr>
          <a:xfrm>
            <a:off x="1732295" y="4220233"/>
            <a:ext cx="1296000" cy="392113"/>
          </a:xfrm>
          <a:prstGeom prst="roundRect">
            <a:avLst/>
          </a:prstGeom>
          <a:solidFill>
            <a:srgbClr val="DBF9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 обчислень</a:t>
            </a:r>
          </a:p>
        </p:txBody>
      </p:sp>
      <p:sp>
        <p:nvSpPr>
          <p:cNvPr id="108" name="Прямокутник: округлені кути 107">
            <a:extLst>
              <a:ext uri="{FF2B5EF4-FFF2-40B4-BE49-F238E27FC236}">
                <a16:creationId xmlns:a16="http://schemas.microsoft.com/office/drawing/2014/main" id="{67580F6A-8863-92E1-3CC8-9D089692F36C}"/>
              </a:ext>
            </a:extLst>
          </p:cNvPr>
          <p:cNvSpPr/>
          <p:nvPr/>
        </p:nvSpPr>
        <p:spPr>
          <a:xfrm>
            <a:off x="207634" y="2015303"/>
            <a:ext cx="1341605" cy="314633"/>
          </a:xfrm>
          <a:prstGeom prst="roundRect">
            <a:avLst/>
          </a:prstGeom>
          <a:solidFill>
            <a:srgbClr val="EDE2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Програмування</a:t>
            </a:r>
          </a:p>
        </p:txBody>
      </p:sp>
      <p:sp>
        <p:nvSpPr>
          <p:cNvPr id="109" name="Прямокутник: округлені кути 108">
            <a:extLst>
              <a:ext uri="{FF2B5EF4-FFF2-40B4-BE49-F238E27FC236}">
                <a16:creationId xmlns:a16="http://schemas.microsoft.com/office/drawing/2014/main" id="{E5E197DB-66C6-FAF3-02B9-C8E4902A1EFD}"/>
              </a:ext>
            </a:extLst>
          </p:cNvPr>
          <p:cNvSpPr/>
          <p:nvPr/>
        </p:nvSpPr>
        <p:spPr>
          <a:xfrm>
            <a:off x="4694203" y="3840524"/>
            <a:ext cx="1341605" cy="392112"/>
          </a:xfrm>
          <a:prstGeom prst="roundRect">
            <a:avLst/>
          </a:prstGeom>
          <a:solidFill>
            <a:srgbClr val="EDE2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Основи електроніки</a:t>
            </a:r>
          </a:p>
        </p:txBody>
      </p:sp>
      <p:sp>
        <p:nvSpPr>
          <p:cNvPr id="110" name="Прямокутник: округлені кути 109">
            <a:extLst>
              <a:ext uri="{FF2B5EF4-FFF2-40B4-BE49-F238E27FC236}">
                <a16:creationId xmlns:a16="http://schemas.microsoft.com/office/drawing/2014/main" id="{B5614346-BD65-3424-0D0F-1AA0223BC9EA}"/>
              </a:ext>
            </a:extLst>
          </p:cNvPr>
          <p:cNvSpPr/>
          <p:nvPr/>
        </p:nvSpPr>
        <p:spPr>
          <a:xfrm>
            <a:off x="6312185" y="3254593"/>
            <a:ext cx="5738862" cy="17644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ВИБІРКОВІ БЛОКИ</a:t>
            </a:r>
          </a:p>
          <a:p>
            <a:r>
              <a:rPr lang="uk-UA" sz="1300" b="1" i="1" dirty="0">
                <a:solidFill>
                  <a:schemeClr val="tx1"/>
                </a:solidFill>
              </a:rPr>
              <a:t>"Квантова теорія поля та </a:t>
            </a:r>
            <a:r>
              <a:rPr lang="uk-UA" sz="1300" b="1" i="1" dirty="0" err="1">
                <a:solidFill>
                  <a:schemeClr val="tx1"/>
                </a:solidFill>
              </a:rPr>
              <a:t>космомікрофізика</a:t>
            </a:r>
            <a:r>
              <a:rPr lang="uk-UA" sz="1300" b="1" i="1" dirty="0">
                <a:solidFill>
                  <a:schemeClr val="tx1"/>
                </a:solidFill>
              </a:rPr>
              <a:t>"; "Квантові комп’ютери, обчислення та інформація" ; "Комп’ютерна фізика матеріалів"; "Молекулярна фізика"; "Теоретична фізика"; "Фізика високих енергій"; "Фізика космосу"; "Фізика металів";  "Фізика </a:t>
            </a:r>
            <a:r>
              <a:rPr lang="uk-UA" sz="1300" b="1" i="1" dirty="0" err="1">
                <a:solidFill>
                  <a:schemeClr val="tx1"/>
                </a:solidFill>
              </a:rPr>
              <a:t>наносистем</a:t>
            </a:r>
            <a:r>
              <a:rPr lang="uk-UA" sz="1300" b="1" i="1" dirty="0">
                <a:solidFill>
                  <a:schemeClr val="tx1"/>
                </a:solidFill>
              </a:rPr>
              <a:t>"; "Фізичне матеріалознавство" ; "Фотоніка, </a:t>
            </a:r>
            <a:r>
              <a:rPr lang="uk-UA" sz="1300" b="1" i="1" dirty="0" err="1">
                <a:solidFill>
                  <a:schemeClr val="tx1"/>
                </a:solidFill>
              </a:rPr>
              <a:t>нано</a:t>
            </a:r>
            <a:r>
              <a:rPr lang="uk-UA" sz="1300" b="1" i="1" dirty="0">
                <a:solidFill>
                  <a:schemeClr val="tx1"/>
                </a:solidFill>
              </a:rPr>
              <a:t>- та </a:t>
            </a:r>
            <a:r>
              <a:rPr lang="uk-UA" sz="1300" b="1" i="1" dirty="0" err="1">
                <a:solidFill>
                  <a:schemeClr val="tx1"/>
                </a:solidFill>
              </a:rPr>
              <a:t>біофотоніка</a:t>
            </a:r>
            <a:r>
              <a:rPr lang="uk-UA" sz="1300" b="1" i="1" dirty="0">
                <a:solidFill>
                  <a:schemeClr val="tx1"/>
                </a:solidFill>
              </a:rPr>
              <a:t>"; "Фундаментальна медична фізика"; "Ядерна енергетика"</a:t>
            </a:r>
            <a:endParaRPr lang="uk-UA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Прямокутник: округлені кути 111">
            <a:extLst>
              <a:ext uri="{FF2B5EF4-FFF2-40B4-BE49-F238E27FC236}">
                <a16:creationId xmlns:a16="http://schemas.microsoft.com/office/drawing/2014/main" id="{806A69BC-74BF-B325-7956-C16B39EB7D29}"/>
              </a:ext>
            </a:extLst>
          </p:cNvPr>
          <p:cNvSpPr/>
          <p:nvPr/>
        </p:nvSpPr>
        <p:spPr>
          <a:xfrm>
            <a:off x="7669430" y="5065532"/>
            <a:ext cx="1296000" cy="5326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Навчальна практика за фахом</a:t>
            </a:r>
          </a:p>
        </p:txBody>
      </p:sp>
      <p:sp>
        <p:nvSpPr>
          <p:cNvPr id="113" name="Прямокутник: округлені кути 112">
            <a:extLst>
              <a:ext uri="{FF2B5EF4-FFF2-40B4-BE49-F238E27FC236}">
                <a16:creationId xmlns:a16="http://schemas.microsoft.com/office/drawing/2014/main" id="{9D85A297-070A-606C-B9D9-ECD85A20D189}"/>
              </a:ext>
            </a:extLst>
          </p:cNvPr>
          <p:cNvSpPr/>
          <p:nvPr/>
        </p:nvSpPr>
        <p:spPr>
          <a:xfrm>
            <a:off x="10723817" y="2374469"/>
            <a:ext cx="1296000" cy="522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Кваліфікаційна робота бакалавра</a:t>
            </a:r>
          </a:p>
        </p:txBody>
      </p: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21E512B-9FA8-ABFA-C6BB-6755A1814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"/>
            <a:ext cx="816077" cy="4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79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607</Words>
  <Application>Microsoft Office PowerPoint</Application>
  <PresentationFormat>Широкий екран</PresentationFormat>
  <Paragraphs>72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Impact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Андрій Місюра</dc:creator>
  <cp:lastModifiedBy>oleg</cp:lastModifiedBy>
  <cp:revision>11</cp:revision>
  <dcterms:created xsi:type="dcterms:W3CDTF">2025-07-08T14:46:56Z</dcterms:created>
  <dcterms:modified xsi:type="dcterms:W3CDTF">2025-07-09T16:09:54Z</dcterms:modified>
</cp:coreProperties>
</file>