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68" r:id="rId2"/>
    <p:sldId id="257" r:id="rId3"/>
    <p:sldId id="269" r:id="rId4"/>
    <p:sldId id="259" r:id="rId5"/>
    <p:sldId id="274" r:id="rId6"/>
    <p:sldId id="270" r:id="rId7"/>
    <p:sldId id="275" r:id="rId8"/>
    <p:sldId id="271" r:id="rId9"/>
    <p:sldId id="272" r:id="rId10"/>
    <p:sldId id="273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Светлый стиль 1 — акцент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E8034E78-7F5D-4C2E-B375-FC64B27BC917}" styleName="Темный стиль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>
        <p:scale>
          <a:sx n="90" d="100"/>
          <a:sy n="90" d="100"/>
        </p:scale>
        <p:origin x="307" y="-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CAF318-B59E-4BCC-A9DE-1D7CC0FFFAC0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5734F9-2D2A-4864-B9B2-F8677A59B0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202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734F9-2D2A-4864-B9B2-F8677A59B0D5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42202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25C708-0FF7-E080-F06A-B357CE37B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BBE115C7-1D57-80BB-ECA8-8907F36EF6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532FB830-2440-BEBD-90C2-44506FDB9B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D7622C0-B71E-E75E-8752-81CD3E9B61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D5734F9-2D2A-4864-B9B2-F8677A59B0D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61469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F56B21-B179-4BC3-3D19-0B7C91803EB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F556A0B-0A28-C112-001E-392C6336B2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E35933F-64C3-FDF1-AAED-C13AD27E5C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87CBF92-0B56-1EF0-63B3-708EE7BA8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5AE0850-87D0-C22C-E855-CA0D1D7CF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55721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C97B493-F438-BFB1-2450-DC3165918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3E67D8-F22E-23D9-9093-346650A515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885DFF-EFDB-2F4C-3024-EE2898FF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FD1273-6C34-631B-5C10-AAB9F2EBC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96F11E8-610A-7179-E80C-9C8B120B6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828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F06FD527-C53F-8648-4E1F-4AD27F25E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3C18D79-200A-AD7A-A37E-70298A22EB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9316FE7-2E47-C3E4-02C7-639009181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046848C-9D79-04B2-2865-C55DEC74B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28C4402-B12A-C882-3531-5215722A0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55637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F5AEF9-7391-0737-73C7-0C1AB5F1B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1E18649-DE93-41B6-1C7D-7DC8EF52E0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2C914FD-D1C3-C630-A5A1-E960727630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56D3588-62E1-FC8A-02F8-BD5753A56E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BEDD72B-A857-34FB-055B-F6D237C4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4900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D8C53DB-22D4-CBEA-FA90-5DE9E1ED97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174974-6AFA-25CA-CEAE-01BC19B5F6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3635A9-B3AD-38A8-D50C-2C68F05EA3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266CE4E-F5B3-75D6-97E8-5EEBBD63F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C63AB2A-95B6-13FD-2083-4E11539C0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6460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26AD41E-9C1C-2377-2D99-4DC89BFA6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DC91778-019A-580F-E584-4550F21EF7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98E283F-07A3-D7BE-2F17-E5C1EBC954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31F5385B-009A-FD24-E677-AE1AB6590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FA5FD32-3F64-D693-E745-EDAAA44DA5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7C92E5B-0BD8-1DF8-9DCC-3A7594D0F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2622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3A721CA-7E8A-315F-31E7-00D6D85BEA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DC079B4-DA10-924B-3E54-B764F8E32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0512B6-D822-8E89-289F-308F4E3D8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D7F67E1-35D1-E2D9-5D33-F88B797581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F4C72396-990A-25FA-3C5A-450A2E27B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31283209-8472-E9D3-391E-6F6367304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672ED94-F83B-E905-51BD-4AF9EB6AC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4A4A5A0-B59C-BBC0-AF41-4E8BE492C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79578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E4D99C-45E4-4012-06B2-9CC1F09FF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4A2A421-3B40-A8D8-D149-DAAF51805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9D4357C-E831-08DE-ECD6-7E62BD2C2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0BE10ECE-DDD8-8D10-25FC-051E0D69A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25348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A30B6ABF-1EE8-EE8D-0D2E-4ADA492B2D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9294C82-1E83-A844-92AE-E698A9F8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6E07908-7BCF-19CC-ED3F-F486F4E6B8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838993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16A04F-87AE-2775-6AFB-6A3455C18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D075ED2-B0E6-78E5-3569-AC5C76F271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163B46D-1A4A-A85B-0B5E-8745B45C39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F73E24D-3B52-B24A-17BC-9D749C352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29D45EC-9584-422A-91E0-11208F8AB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CFF530F-476B-FD40-8C80-9CA933D65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03724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014EDC-BADE-8C90-47AF-863AC8178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80C95F09-AA30-E59C-0211-018CE579D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230EBD4-A96F-8DB3-C060-26E120D48D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CDE7C3E-1BA6-C4E3-D073-85B1A9F0A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62F09-D574-49A8-B3BA-2D723A4AB65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725A5BEB-A669-6203-E1AF-46E3FC101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E78145D-9BDB-6332-7536-4E9645D99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4707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6DEE942-1B25-6229-CFF5-09442AEBA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96135E-FBD7-D285-07A2-9D5BCFC2E5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FDEAD28-908C-7606-424E-0AC7A82179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C62F09-D574-49A8-B3BA-2D723A4AB652}" type="datetimeFigureOut">
              <a:rPr lang="ru-RU" smtClean="0"/>
              <a:t>14.05.2025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23003B-38EC-2699-5927-5672BBEBAE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2089ED4-14D8-82E7-418F-7193221496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172D6F-031E-408D-8796-AA0C173A0AA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23593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image" Target="../media/image30.png"/><Relationship Id="rId7" Type="http://schemas.openxmlformats.org/officeDocument/2006/relationships/image" Target="../media/image34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10" Type="http://schemas.openxmlformats.org/officeDocument/2006/relationships/image" Target="../media/image37.png"/><Relationship Id="rId4" Type="http://schemas.openxmlformats.org/officeDocument/2006/relationships/image" Target="../media/image31.png"/><Relationship Id="rId9" Type="http://schemas.openxmlformats.org/officeDocument/2006/relationships/image" Target="../media/image3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49560" y="588292"/>
            <a:ext cx="826731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Українська наукова конференція з фізики напівпровідників</a:t>
            </a:r>
          </a:p>
          <a:p>
            <a:pPr algn="ctr">
              <a:lnSpc>
                <a:spcPct val="150000"/>
              </a:lnSpc>
            </a:pP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травня, 202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Ужгород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50000"/>
              </a:lnSpc>
            </a:pP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130" y="4675276"/>
            <a:ext cx="1856556" cy="1856556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9560" y="4675276"/>
            <a:ext cx="1856556" cy="1856556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94974" y="2104287"/>
            <a:ext cx="11820294" cy="23790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5000"/>
              </a:lnSpc>
              <a:spcAft>
                <a:spcPts val="1000"/>
              </a:spcAft>
            </a:pPr>
            <a:r>
              <a:rPr lang="uk-UA" sz="4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Застосування моделей комп’ютерного зору до оцінки концентрації заліза у кремнієвих сонячних елементах</a:t>
            </a:r>
            <a:endParaRPr lang="ru-RU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19141" y="4483336"/>
            <a:ext cx="51719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Завгородній Олексій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uk-UA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Оліх</a:t>
            </a:r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Олег</a:t>
            </a:r>
            <a:endParaRPr lang="ru-RU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707" y="267231"/>
            <a:ext cx="1415168" cy="1893138"/>
          </a:xfrm>
          <a:prstGeom prst="rect">
            <a:avLst/>
          </a:prstGeom>
        </p:spPr>
      </p:pic>
      <p:pic>
        <p:nvPicPr>
          <p:cNvPr id="10" name="Рисунок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99560" y="290129"/>
            <a:ext cx="1856556" cy="187024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988392" y="5069379"/>
            <a:ext cx="823346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Київський національний університет імені Тараса Шевченка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Україна, 01601, місто Київ, вул. Володимирська, 64/13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nevermor464@gmail.com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olegolikh@knu.ua 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316308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A3901AE-0DA2-0B1B-5BB9-954D62301605}"/>
              </a:ext>
            </a:extLst>
          </p:cNvPr>
          <p:cNvSpPr txBox="1"/>
          <p:nvPr/>
        </p:nvSpPr>
        <p:spPr>
          <a:xfrm>
            <a:off x="11680371" y="6317255"/>
            <a:ext cx="5579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018803-2318-0C30-34B4-B7CA6A97BB32}"/>
                  </a:ext>
                </a:extLst>
              </p:cNvPr>
              <p:cNvSpPr txBox="1"/>
              <p:nvPr/>
            </p:nvSpPr>
            <p:spPr>
              <a:xfrm>
                <a:off x="571216" y="963105"/>
                <a:ext cx="11315984" cy="1204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15</m:t>
                            </m:r>
                          </m:sup>
                        </m:s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sSup>
                          <m:sSup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5.623</m:t>
                            </m:r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×</m:t>
                            </m:r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uk-UA" sz="2400" b="0" i="1" smtClean="0">
                                <a:effectLst/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5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a:rPr lang="uk-UA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см</m:t>
                        </m:r>
                      </m:e>
                      <m:sup>
                        <m:r>
                          <a:rPr lang="uk-UA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</m:oMath>
                </a14:m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отримано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високі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значення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коефіцієнта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детермінації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0.902–0.976) 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та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низькі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середні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абсолютні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відносні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b="0" i="0" dirty="0" err="1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похибки</a:t>
                </a:r>
                <a:r>
                  <a:rPr lang="ru-RU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</a:t>
                </a:r>
                <a:r>
                  <a:rPr lang="en-US" sz="2400" b="0" i="0" dirty="0">
                    <a:effectLst/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MAPE = 14–27 %). 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9018803-2318-0C30-34B4-B7CA6A97BB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16" y="963105"/>
                <a:ext cx="11315984" cy="1204497"/>
              </a:xfrm>
              <a:prstGeom prst="rect">
                <a:avLst/>
              </a:prstGeom>
              <a:blipFill>
                <a:blip r:embed="rId2"/>
                <a:stretch>
                  <a:fillRect l="-862" t="-3535" r="-808" b="-106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A48AE8-5DE4-5427-0C11-89A82420A29F}"/>
                  </a:ext>
                </a:extLst>
              </p:cNvPr>
              <p:cNvSpPr txBox="1"/>
              <p:nvPr/>
            </p:nvSpPr>
            <p:spPr>
              <a:xfrm>
                <a:off x="6096000" y="2528744"/>
                <a:ext cx="5918257" cy="415498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Для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16</m:t>
                        </m:r>
                      </m:sup>
                    </m:sSup>
                    <m:sSup>
                      <m:sSup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uk-UA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см</m:t>
                        </m:r>
                      </m:e>
                      <m:sup>
                        <m:r>
                          <a:rPr lang="uk-UA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−3</m:t>
                        </m:r>
                      </m:sup>
                    </m:sSup>
                    <m:r>
                      <a:rPr lang="uk-UA" sz="2400" b="0" i="1" smtClean="0">
                        <a:effectLst/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спостерігається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різке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погіршення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якості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прогнозу: 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MAPE </a:t>
                </a:r>
                <a:r>
                  <a:rPr lang="ru-RU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зростає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до 69.2%, 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зменшується до 0.735. 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Даний результат корелює з нашим попереднім дослідженням і пов’язаний зі слабкою залежністю струму короткого замикання від зміни концентрації заліза: </a:t>
                </a:r>
              </a:p>
              <a:p>
                <a:pPr algn="just"/>
                <a:endParaRPr lang="uk-UA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O. </a:t>
                </a: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Olikh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O. </a:t>
                </a: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Zavhorodnii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Mater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Sci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</a:t>
                </a:r>
                <a:r>
                  <a:rPr lang="uk-UA" sz="24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Eng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B. </a:t>
                </a:r>
                <a:r>
                  <a:rPr lang="uk-UA" sz="24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317</a:t>
                </a:r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118192 (2025)</a:t>
                </a:r>
                <a:r>
                  <a:rPr 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]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5DA48AE8-5DE4-5427-0C11-89A82420A2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528744"/>
                <a:ext cx="5918257" cy="4154984"/>
              </a:xfrm>
              <a:prstGeom prst="rect">
                <a:avLst/>
              </a:prstGeom>
              <a:blipFill>
                <a:blip r:embed="rId3"/>
                <a:stretch>
                  <a:fillRect l="-1545" t="-1175" r="-154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A16D1FE3-D2B7-9C85-5B27-54F9222613AB}"/>
              </a:ext>
            </a:extLst>
          </p:cNvPr>
          <p:cNvSpPr/>
          <p:nvPr/>
        </p:nvSpPr>
        <p:spPr>
          <a:xfrm>
            <a:off x="5261571" y="78743"/>
            <a:ext cx="1763485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Висновки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D7A3051F-6629-75CA-D211-ADE78DC2C0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6295" y="2417457"/>
            <a:ext cx="5483267" cy="4161408"/>
          </a:xfrm>
          <a:prstGeom prst="rect">
            <a:avLst/>
          </a:prstGeom>
        </p:spPr>
      </p:pic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4DEFA924-8873-F9E1-F742-F8AB5C0CBE2F}"/>
              </a:ext>
            </a:extLst>
          </p:cNvPr>
          <p:cNvSpPr/>
          <p:nvPr/>
        </p:nvSpPr>
        <p:spPr>
          <a:xfrm>
            <a:off x="571216" y="2417457"/>
            <a:ext cx="615327" cy="53257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13635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24548" y="133350"/>
            <a:ext cx="1219674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МЕТА</a:t>
            </a:r>
            <a:endParaRPr lang="ru-RU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Прямая соединительная линия 10"/>
          <p:cNvCxnSpPr/>
          <p:nvPr/>
        </p:nvCxnSpPr>
        <p:spPr>
          <a:xfrm flipH="1">
            <a:off x="6292839" y="727513"/>
            <a:ext cx="14048" cy="5665490"/>
          </a:xfrm>
          <a:prstGeom prst="line">
            <a:avLst/>
          </a:prstGeom>
          <a:ln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8279265" y="133350"/>
            <a:ext cx="1883966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uk-UA" sz="28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НОВИЗНА</a:t>
            </a:r>
            <a:endParaRPr lang="ru-RU" sz="2800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Прямоугольник с двумя скругленными противолежащими углами 17"/>
          <p:cNvSpPr/>
          <p:nvPr/>
        </p:nvSpPr>
        <p:spPr>
          <a:xfrm>
            <a:off x="792505" y="814700"/>
            <a:ext cx="4683760" cy="1205496"/>
          </a:xfrm>
          <a:prstGeom prst="round2DiagRect">
            <a:avLst/>
          </a:prstGeom>
          <a:solidFill>
            <a:srgbClr val="7030A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Характеризація</a:t>
            </a:r>
            <a:r>
              <a:rPr lang="uk-UA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дефектного складу сонячних елементів</a:t>
            </a:r>
            <a:endParaRPr lang="ru-RU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Прямоугольник с двумя скругленными противолежащими углами 20"/>
          <p:cNvSpPr/>
          <p:nvPr/>
        </p:nvSpPr>
        <p:spPr>
          <a:xfrm>
            <a:off x="561978" y="5099933"/>
            <a:ext cx="5144813" cy="1128033"/>
          </a:xfrm>
          <a:prstGeom prst="round2DiagRect">
            <a:avLst/>
          </a:prstGeom>
          <a:solidFill>
            <a:srgbClr val="C0000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 концентрації заліза з використанням ШІ та кінетики струму короткого замикання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Стрелка углом вверх 39"/>
          <p:cNvSpPr/>
          <p:nvPr/>
        </p:nvSpPr>
        <p:spPr>
          <a:xfrm flipH="1" flipV="1">
            <a:off x="1331064" y="2306308"/>
            <a:ext cx="1704686" cy="860149"/>
          </a:xfrm>
          <a:prstGeom prst="bent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Стрелка вниз 40"/>
          <p:cNvSpPr/>
          <p:nvPr/>
        </p:nvSpPr>
        <p:spPr>
          <a:xfrm>
            <a:off x="2919264" y="2020196"/>
            <a:ext cx="430242" cy="3080124"/>
          </a:xfrm>
          <a:prstGeom prst="down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Прямоугольник с двумя скругленными противолежащими углами 41"/>
          <p:cNvSpPr/>
          <p:nvPr/>
        </p:nvSpPr>
        <p:spPr>
          <a:xfrm>
            <a:off x="3399617" y="3166457"/>
            <a:ext cx="2719103" cy="1128033"/>
          </a:xfrm>
          <a:prstGeom prst="round2DiagRect">
            <a:avLst/>
          </a:prstGeom>
          <a:solidFill>
            <a:srgbClr val="00B05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Підвищення ефективності та довговічності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Прямоугольник с двумя скругленными противолежащими углами 42"/>
          <p:cNvSpPr/>
          <p:nvPr/>
        </p:nvSpPr>
        <p:spPr>
          <a:xfrm flipH="1">
            <a:off x="155907" y="3172677"/>
            <a:ext cx="2719103" cy="1128033"/>
          </a:xfrm>
          <a:prstGeom prst="round2DiagRect">
            <a:avLst/>
          </a:prstGeom>
          <a:solidFill>
            <a:srgbClr val="00B0F0">
              <a:alpha val="50000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uk-UA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Оптимізація виробництва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Скругленный прямоугольник 44"/>
          <p:cNvSpPr/>
          <p:nvPr/>
        </p:nvSpPr>
        <p:spPr>
          <a:xfrm>
            <a:off x="6552638" y="2188421"/>
            <a:ext cx="5439109" cy="10600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вейвлет-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перетворення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побуди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залежності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ru-RU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(t) у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вигляді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зображення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Скругленный прямоугольник 46"/>
          <p:cNvSpPr/>
          <p:nvPr/>
        </p:nvSpPr>
        <p:spPr>
          <a:xfrm>
            <a:off x="6552639" y="814700"/>
            <a:ext cx="5439109" cy="1205496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Transfer Learning для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задачі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визначення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концентрації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Fe у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кремнієвих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сонячних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елементах</a:t>
            </a: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Стрелка углом вверх 18"/>
          <p:cNvSpPr/>
          <p:nvPr/>
        </p:nvSpPr>
        <p:spPr>
          <a:xfrm flipV="1">
            <a:off x="3238876" y="2306308"/>
            <a:ext cx="1704686" cy="860149"/>
          </a:xfrm>
          <a:prstGeom prst="bentUpArrow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Скругленный прямоугольник 44">
            <a:extLst>
              <a:ext uri="{FF2B5EF4-FFF2-40B4-BE49-F238E27FC236}">
                <a16:creationId xmlns:a16="http://schemas.microsoft.com/office/drawing/2014/main" id="{2DE07475-1F18-BF3D-CF8C-2DE79CA4E9F3}"/>
              </a:ext>
            </a:extLst>
          </p:cNvPr>
          <p:cNvSpPr/>
          <p:nvPr/>
        </p:nvSpPr>
        <p:spPr>
          <a:xfrm>
            <a:off x="6575150" y="3434991"/>
            <a:ext cx="5439109" cy="1060017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Можливість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роботи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з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малими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тренувальними</a:t>
            </a:r>
            <a:r>
              <a:rPr lang="ru-RU" sz="2400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b="1" i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вибірками</a:t>
            </a:r>
            <a:endParaRPr lang="ru-RU" sz="2400" b="1" i="0" dirty="0"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signal processing - Multiresolution Discrete Wavelet 3D Plot in Matlab -  Stack Overflow">
            <a:extLst>
              <a:ext uri="{FF2B5EF4-FFF2-40B4-BE49-F238E27FC236}">
                <a16:creationId xmlns:a16="http://schemas.microsoft.com/office/drawing/2014/main" id="{8CE008E8-746D-4B43-66A1-D64CF3A973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9317" y="4495008"/>
            <a:ext cx="4830773" cy="2362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A30ABCA-2F99-326A-3BE2-001EE53E6276}"/>
              </a:ext>
            </a:extLst>
          </p:cNvPr>
          <p:cNvSpPr txBox="1"/>
          <p:nvPr/>
        </p:nvSpPr>
        <p:spPr>
          <a:xfrm>
            <a:off x="11790222" y="6317255"/>
            <a:ext cx="4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7734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9F81F168-3C65-C2CD-7CE8-09ABFF57F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3816" y="738025"/>
            <a:ext cx="5534025" cy="2981325"/>
          </a:xfrm>
          <a:prstGeom prst="rect">
            <a:avLst/>
          </a:prstGeom>
        </p:spPr>
      </p:pic>
      <p:sp>
        <p:nvSpPr>
          <p:cNvPr id="19" name="Прямоугольник: скругленные углы 18">
            <a:extLst>
              <a:ext uri="{FF2B5EF4-FFF2-40B4-BE49-F238E27FC236}">
                <a16:creationId xmlns:a16="http://schemas.microsoft.com/office/drawing/2014/main" id="{06C1D1B5-4121-59C4-FE94-060D4A900406}"/>
              </a:ext>
            </a:extLst>
          </p:cNvPr>
          <p:cNvSpPr/>
          <p:nvPr/>
        </p:nvSpPr>
        <p:spPr>
          <a:xfrm>
            <a:off x="1589661" y="54739"/>
            <a:ext cx="8925939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CB7D605-DE8A-31D7-550C-5D1A331065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8351" y="3717495"/>
            <a:ext cx="4293135" cy="3030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F0530EF6-7CF1-6882-4F12-34A3248B553D}"/>
              </a:ext>
            </a:extLst>
          </p:cNvPr>
          <p:cNvSpPr txBox="1"/>
          <p:nvPr/>
        </p:nvSpPr>
        <p:spPr>
          <a:xfrm>
            <a:off x="11790222" y="6317255"/>
            <a:ext cx="4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4C9C77-E0DD-399F-F75D-2E6D4F0EC31E}"/>
                  </a:ext>
                </a:extLst>
              </p:cNvPr>
              <p:cNvSpPr txBox="1"/>
              <p:nvPr/>
            </p:nvSpPr>
            <p:spPr>
              <a:xfrm>
                <a:off x="411504" y="4365681"/>
                <a:ext cx="5930929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</a:t>
                </a:r>
                <a:r>
                  <a:rPr lang="uk-UA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При інтенсивному освітлення пари </a:t>
                </a:r>
                <a:r>
                  <a:rPr lang="en-US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FeB</a:t>
                </a:r>
                <a:r>
                  <a:rPr lang="en-US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в сонячному елементі дисоціюють </a:t>
                </a:r>
                <a14:m>
                  <m:oMath xmlns:m="http://schemas.openxmlformats.org/officeDocument/2006/math">
                    <m:r>
                      <a:rPr lang="uk-UA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uk-UA" b="1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ru-RU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струм короткого </a:t>
                </a:r>
                <a:r>
                  <a:rPr lang="ru-RU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замикання</a:t>
                </a:r>
                <a:r>
                  <a:rPr lang="ru-RU" b="1" dirty="0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1" dirty="0" err="1">
                    <a:solidFill>
                      <a:srgbClr val="7030A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зменшується</a:t>
                </a:r>
                <a:endPara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74C9C77-E0DD-399F-F75D-2E6D4F0EC3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04" y="4365681"/>
                <a:ext cx="5930929" cy="923330"/>
              </a:xfrm>
              <a:prstGeom prst="rect">
                <a:avLst/>
              </a:prstGeom>
              <a:blipFill>
                <a:blip r:embed="rId4"/>
                <a:stretch>
                  <a:fillRect l="-926" t="-3289" b="-92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687829-99FB-CF74-8FA3-40D91D2BDC51}"/>
                  </a:ext>
                </a:extLst>
              </p:cNvPr>
              <p:cNvSpPr txBox="1"/>
              <p:nvPr/>
            </p:nvSpPr>
            <p:spPr>
              <a:xfrm>
                <a:off x="411506" y="3996349"/>
                <a:ext cx="59309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</a:t>
                </a:r>
                <a:r>
                  <a:rPr lang="uk-UA" b="1" dirty="0">
                    <a:solidFill>
                      <a:srgbClr val="0070C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Моделювання структури типу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uk-UA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𝒑</m:t>
                    </m:r>
                    <m:r>
                      <a:rPr lang="en-US" b="1" i="1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endPara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9687829-99FB-CF74-8FA3-40D91D2BD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06" y="3996349"/>
                <a:ext cx="5930927" cy="369332"/>
              </a:xfrm>
              <a:prstGeom prst="rect">
                <a:avLst/>
              </a:prstGeom>
              <a:blipFill>
                <a:blip r:embed="rId5"/>
                <a:stretch>
                  <a:fillRect l="-926" t="-10000" b="-26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457AE3-CFDD-E533-C3F4-4B42D7F78140}"/>
                  </a:ext>
                </a:extLst>
              </p:cNvPr>
              <p:cNvSpPr txBox="1"/>
              <p:nvPr/>
            </p:nvSpPr>
            <p:spPr>
              <a:xfrm>
                <a:off x="411505" y="5286203"/>
                <a:ext cx="584338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• </a:t>
                </a:r>
                <a:r>
                  <a:rPr lang="uk-UA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 темряві пари </a:t>
                </a:r>
                <a:r>
                  <a:rPr lang="en-US" b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FeB</a:t>
                </a:r>
                <a:r>
                  <a:rPr lang="en-US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uk-UA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утворюються знову</a:t>
                </a:r>
                <a:r>
                  <a:rPr lang="en-US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uk-UA" b="1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uk-UA" b="1" i="1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ru-RU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струм короткого </a:t>
                </a:r>
                <a:r>
                  <a:rPr lang="ru-RU" b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замикання</a:t>
                </a:r>
                <a:r>
                  <a:rPr lang="ru-RU" b="1" dirty="0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ru-RU" b="1" dirty="0" err="1">
                    <a:solidFill>
                      <a:srgbClr val="00B05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збільшується</a:t>
                </a:r>
                <a:endParaRPr lang="ru-RU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C457AE3-CFDD-E533-C3F4-4B42D7F78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505" y="5286203"/>
                <a:ext cx="5843380" cy="646331"/>
              </a:xfrm>
              <a:prstGeom prst="rect">
                <a:avLst/>
              </a:prstGeom>
              <a:blipFill>
                <a:blip r:embed="rId6"/>
                <a:stretch>
                  <a:fillRect l="-939" t="-4717" r="-835" b="-1415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4149BB5D-EA0B-BFE6-0D38-B9BA0293FDD7}"/>
              </a:ext>
            </a:extLst>
          </p:cNvPr>
          <p:cNvSpPr txBox="1"/>
          <p:nvPr/>
        </p:nvSpPr>
        <p:spPr>
          <a:xfrm>
            <a:off x="411505" y="5932534"/>
            <a:ext cx="5558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</a:t>
            </a:r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Кінетика релаксації струму короткого замикання залежить від </a:t>
            </a:r>
            <a:r>
              <a:rPr lang="uk-UA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концентарції</a:t>
            </a:r>
            <a:r>
              <a:rPr lang="uk-UA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домішкового</a:t>
            </a:r>
            <a:r>
              <a:rPr lang="uk-UA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заліза</a:t>
            </a:r>
            <a:endParaRPr lang="ru-RU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Стрелка: вправо 24">
            <a:extLst>
              <a:ext uri="{FF2B5EF4-FFF2-40B4-BE49-F238E27FC236}">
                <a16:creationId xmlns:a16="http://schemas.microsoft.com/office/drawing/2014/main" id="{95293B71-6D12-85BD-2E19-002908EEB32E}"/>
              </a:ext>
            </a:extLst>
          </p:cNvPr>
          <p:cNvSpPr/>
          <p:nvPr/>
        </p:nvSpPr>
        <p:spPr>
          <a:xfrm rot="20247544">
            <a:off x="5902276" y="5987144"/>
            <a:ext cx="1093230" cy="26566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6" name="Таблица 25">
                <a:extLst>
                  <a:ext uri="{FF2B5EF4-FFF2-40B4-BE49-F238E27FC236}">
                    <a16:creationId xmlns:a16="http://schemas.microsoft.com/office/drawing/2014/main" id="{48999B53-7C6D-85FB-4CD2-A4C69E5FEC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8476367"/>
                  </p:ext>
                </p:extLst>
              </p:nvPr>
            </p:nvGraphicFramePr>
            <p:xfrm>
              <a:off x="6321707" y="1160069"/>
              <a:ext cx="5446477" cy="17246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7996">
                      <a:extLst>
                        <a:ext uri="{9D8B030D-6E8A-4147-A177-3AD203B41FA5}">
                          <a16:colId xmlns:a16="http://schemas.microsoft.com/office/drawing/2014/main" val="3224131039"/>
                        </a:ext>
                      </a:extLst>
                    </a:gridCol>
                    <a:gridCol w="1828481">
                      <a:extLst>
                        <a:ext uri="{9D8B030D-6E8A-4147-A177-3AD203B41FA5}">
                          <a16:colId xmlns:a16="http://schemas.microsoft.com/office/drawing/2014/main" val="2237993241"/>
                        </a:ext>
                      </a:extLst>
                    </a:gridCol>
                  </a:tblGrid>
                  <a:tr h="44139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uk-UA" dirty="0"/>
                            <a:t>Параметри, що варіювалися під час моделювання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7065364"/>
                      </a:ext>
                    </a:extLst>
                  </a:tr>
                  <a:tr h="441399">
                    <a:tc>
                      <a:txBody>
                        <a:bodyPr/>
                        <a:lstStyle/>
                        <a:p>
                          <a:r>
                            <a:rPr lang="uk-UA" dirty="0"/>
                            <a:t>Концентарція бору </a:t>
                          </a:r>
                          <a14:m>
                            <m:oMath xmlns:m="http://schemas.openxmlformats.org/officeDocument/2006/math">
                              <m:r>
                                <a:rPr lang="uk-UA" sz="1800" b="0" i="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uk-UA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uk-UA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𝐵</m:t>
                                  </m:r>
                                </m:sub>
                              </m:sSub>
                              <m:r>
                                <a:rPr lang="uk-UA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  <m:r>
                                <a:rPr lang="uk-UA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uk-UA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см</m:t>
                                  </m:r>
                                </m:e>
                                <m:sup>
                                  <m:r>
                                    <a:rPr lang="uk-UA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uk-UA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uk-UA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15</m:t>
                                  </m:r>
                                </m:sup>
                              </m:sSup>
                              <m:r>
                                <a:rPr lang="uk-UA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÷</m:t>
                              </m:r>
                              <m:sSup>
                                <m:sSup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uk-UA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uk-UA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17</m:t>
                                  </m:r>
                                </m:sup>
                              </m:sSup>
                            </m:oMath>
                          </a14:m>
                          <a:r>
                            <a:rPr lang="ru-RU" dirty="0"/>
                            <a:t> </a:t>
                          </a:r>
                        </a:p>
                        <a:p>
                          <a:pPr algn="ctr"/>
                          <a:r>
                            <a:rPr lang="ru-RU" dirty="0"/>
                            <a:t>(9 </a:t>
                          </a:r>
                          <a:r>
                            <a:rPr lang="ru-RU" dirty="0" err="1"/>
                            <a:t>значень</a:t>
                          </a:r>
                          <a:r>
                            <a:rPr lang="ru-RU" dirty="0"/>
                            <a:t>)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13440264"/>
                      </a:ext>
                    </a:extLst>
                  </a:tr>
                  <a:tr h="441399">
                    <a:tc>
                      <a:txBody>
                        <a:bodyPr/>
                        <a:lstStyle/>
                        <a:p>
                          <a:r>
                            <a:rPr lang="uk-UA" dirty="0"/>
                            <a:t>Концентарція заліза </a:t>
                          </a:r>
                          <a14:m>
                            <m:oMath xmlns:m="http://schemas.openxmlformats.org/officeDocument/2006/math">
                              <m:r>
                                <a:rPr lang="uk-UA" sz="1800" b="0" i="0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bPr>
                                <m:e>
                                  <m:r>
                                    <a:rPr lang="uk-UA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uk-UA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𝐹𝑒</m:t>
                                  </m:r>
                                </m:sub>
                              </m:sSub>
                              <m:r>
                                <a:rPr lang="uk-UA" sz="1800" b="0" i="1" kern="1200" smtClean="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)</m:t>
                              </m:r>
                              <m:r>
                                <a:rPr lang="uk-UA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, </m:t>
                              </m:r>
                              <m:sSup>
                                <m:sSup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uk-UA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см</m:t>
                                  </m:r>
                                </m:e>
                                <m:sup>
                                  <m:r>
                                    <a:rPr lang="uk-UA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−3</m:t>
                                  </m:r>
                                </m:sup>
                              </m:sSup>
                            </m:oMath>
                          </a14:m>
                          <a:endParaRPr lang="ru-RU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800" i="1" kern="1200" smtClean="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uk-UA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uk-UA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sup>
                              </m:sSup>
                              <m:r>
                                <a:rPr lang="uk-UA" sz="1800" i="1" kern="1200">
                                  <a:solidFill>
                                    <a:schemeClr val="dk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+mn-ea"/>
                                  <a:cs typeface="+mn-cs"/>
                                </a:rPr>
                                <m:t>÷</m:t>
                              </m:r>
                            </m:oMath>
                          </a14:m>
                          <a:r>
                            <a:rPr lang="uk-UA" sz="1800" kern="1200" dirty="0">
                              <a:solidFill>
                                <a:schemeClr val="dk1"/>
                              </a:solidFill>
                              <a:effectLst/>
                              <a:latin typeface="Times New Roman" panose="02020603050405020304" pitchFamily="18" charset="0"/>
                              <a:ea typeface="+mn-ea"/>
                              <a:cs typeface="Times New Roman" panose="02020603050405020304" pitchFamily="18" charset="0"/>
                            </a:rPr>
                            <a:t> 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ru-RU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</m:ctrlPr>
                                </m:sSupPr>
                                <m:e>
                                  <m:r>
                                    <a:rPr lang="uk-UA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uk-UA" sz="1800" i="1" kern="1200">
                                      <a:solidFill>
                                        <a:schemeClr val="dk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+mn-ea"/>
                                      <a:cs typeface="+mn-cs"/>
                                    </a:rPr>
                                    <m:t>14</m:t>
                                  </m:r>
                                </m:sup>
                              </m:sSup>
                            </m:oMath>
                          </a14:m>
                          <a:r>
                            <a:rPr lang="uk-UA" dirty="0"/>
                            <a:t> </a:t>
                          </a:r>
                        </a:p>
                        <a:p>
                          <a:pPr algn="ctr"/>
                          <a:r>
                            <a:rPr lang="uk-UA" dirty="0"/>
                            <a:t>(25</a:t>
                          </a:r>
                          <a:r>
                            <a:rPr lang="uk-UA" baseline="0" dirty="0"/>
                            <a:t> значень)</a:t>
                          </a:r>
                          <a:endParaRPr lang="uk-UA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4019321198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6" name="Таблица 25">
                <a:extLst>
                  <a:ext uri="{FF2B5EF4-FFF2-40B4-BE49-F238E27FC236}">
                    <a16:creationId xmlns:a16="http://schemas.microsoft.com/office/drawing/2014/main" id="{48999B53-7C6D-85FB-4CD2-A4C69E5FECB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78476367"/>
                  </p:ext>
                </p:extLst>
              </p:nvPr>
            </p:nvGraphicFramePr>
            <p:xfrm>
              <a:off x="6321707" y="1160069"/>
              <a:ext cx="5446477" cy="1724607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3617996">
                      <a:extLst>
                        <a:ext uri="{9D8B030D-6E8A-4147-A177-3AD203B41FA5}">
                          <a16:colId xmlns:a16="http://schemas.microsoft.com/office/drawing/2014/main" val="3224131039"/>
                        </a:ext>
                      </a:extLst>
                    </a:gridCol>
                    <a:gridCol w="1828481">
                      <a:extLst>
                        <a:ext uri="{9D8B030D-6E8A-4147-A177-3AD203B41FA5}">
                          <a16:colId xmlns:a16="http://schemas.microsoft.com/office/drawing/2014/main" val="2237993241"/>
                        </a:ext>
                      </a:extLst>
                    </a:gridCol>
                  </a:tblGrid>
                  <a:tr h="441399"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uk-UA" dirty="0"/>
                            <a:t>Параметри, що варіювалися під час моделювання</a:t>
                          </a:r>
                          <a:endParaRPr lang="ru-RU" dirty="0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ru-RU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87065364"/>
                      </a:ext>
                    </a:extLst>
                  </a:tr>
                  <a:tr h="643128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337" t="-73585" r="-51178" b="-11320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198667" t="-73585" r="-1333" b="-11320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1344026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337" t="-175238" r="-51178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>
                        <a:blipFill>
                          <a:blip r:embed="rId7"/>
                          <a:stretch>
                            <a:fillRect l="-198667" t="-175238" r="-1333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01932119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F012AA-578C-8A77-D483-E296F9D0234A}"/>
                  </a:ext>
                </a:extLst>
              </p:cNvPr>
              <p:cNvSpPr txBox="1"/>
              <p:nvPr/>
            </p:nvSpPr>
            <p:spPr>
              <a:xfrm>
                <a:off x="2526307" y="3111737"/>
                <a:ext cx="16137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𝐅𝐞𝐁</m:t>
                      </m:r>
                      <m:r>
                        <a:rPr lang="en-US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b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𝐅𝐞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b="1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</m:sub>
                      </m:sSub>
                    </m:oMath>
                  </m:oMathPara>
                </a14:m>
                <a:endParaRPr lang="ru-RU" b="1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DF012AA-578C-8A77-D483-E296F9D02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6307" y="3111737"/>
                <a:ext cx="1613775" cy="276999"/>
              </a:xfrm>
              <a:prstGeom prst="rect">
                <a:avLst/>
              </a:prstGeom>
              <a:blipFill>
                <a:blip r:embed="rId8"/>
                <a:stretch>
                  <a:fillRect l="-3396" r="-755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F6B267-5E14-8F60-4FA8-CC2D43611D52}"/>
                  </a:ext>
                </a:extLst>
              </p:cNvPr>
              <p:cNvSpPr txBox="1"/>
              <p:nvPr/>
            </p:nvSpPr>
            <p:spPr>
              <a:xfrm>
                <a:off x="1546189" y="1370883"/>
                <a:ext cx="183077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𝐅𝐞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𝐢</m:t>
                          </m:r>
                        </m:sub>
                      </m:sSub>
                      <m:r>
                        <a:rPr lang="en-US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𝐬</m:t>
                          </m:r>
                        </m:sub>
                      </m:sSub>
                      <m:r>
                        <a:rPr lang="en-US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r>
                        <a:rPr lang="en-US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𝐅𝐞𝐁</m:t>
                      </m:r>
                    </m:oMath>
                  </m:oMathPara>
                </a14:m>
                <a:endParaRPr lang="ru-RU" dirty="0">
                  <a:solidFill>
                    <a:srgbClr val="00B05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ABF6B267-5E14-8F60-4FA8-CC2D43611D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6189" y="1370883"/>
                <a:ext cx="1830779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BA5A56AD-FAF4-43A4-9E66-472A582CB431}"/>
              </a:ext>
            </a:extLst>
          </p:cNvPr>
          <p:cNvSpPr/>
          <p:nvPr/>
        </p:nvSpPr>
        <p:spPr>
          <a:xfrm>
            <a:off x="7393021" y="3219855"/>
            <a:ext cx="408562" cy="4994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7B0EE9-EB6B-FE3D-F249-A450B399E7A6}"/>
                  </a:ext>
                </a:extLst>
              </p:cNvPr>
              <p:cNvSpPr txBox="1"/>
              <p:nvPr/>
            </p:nvSpPr>
            <p:spPr>
              <a:xfrm>
                <a:off x="1809345" y="780184"/>
                <a:ext cx="217899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dirty="0"/>
                  <a:t>940 нм (</a:t>
                </a:r>
                <a14:m>
                  <m:oMath xmlns:m="http://schemas.openxmlformats.org/officeDocument/2006/math">
                    <m:r>
                      <a:rPr lang="uk-UA" b="0" i="1" smtClean="0">
                        <a:latin typeface="Cambria Math" panose="02040503050406030204" pitchFamily="18" charset="0"/>
                      </a:rPr>
                      <m:t>5</m:t>
                    </m:r>
                    <m:f>
                      <m:fPr>
                        <m:type m:val="lin"/>
                        <m:ctrlPr>
                          <a:rPr lang="uk-UA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uk-UA" b="0" i="1" smtClean="0">
                            <a:latin typeface="Cambria Math" panose="02040503050406030204" pitchFamily="18" charset="0"/>
                          </a:rPr>
                          <m:t>Вт</m:t>
                        </m:r>
                      </m:num>
                      <m:den>
                        <m:sSup>
                          <m:sSupPr>
                            <m:ctrlPr>
                              <a:rPr lang="uk-UA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м</m:t>
                            </m:r>
                          </m:e>
                          <m:sup>
                            <m:r>
                              <a:rPr lang="uk-UA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ru-RU" dirty="0"/>
                  <a:t>)</a:t>
                </a:r>
              </a:p>
            </p:txBody>
          </p:sp>
        </mc:Choice>
        <mc:Fallback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3E7B0EE9-EB6B-FE3D-F249-A450B399E7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345" y="780184"/>
                <a:ext cx="2178995" cy="369332"/>
              </a:xfrm>
              <a:prstGeom prst="rect">
                <a:avLst/>
              </a:prstGeom>
              <a:blipFill>
                <a:blip r:embed="rId10"/>
                <a:stretch>
                  <a:fillRect l="-2521" t="-116393" b="-17541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TextBox 36">
            <a:extLst>
              <a:ext uri="{FF2B5EF4-FFF2-40B4-BE49-F238E27FC236}">
                <a16:creationId xmlns:a16="http://schemas.microsoft.com/office/drawing/2014/main" id="{DD23E45E-7EF3-6304-AAE5-CE5D1C6B81F0}"/>
              </a:ext>
            </a:extLst>
          </p:cNvPr>
          <p:cNvSpPr txBox="1"/>
          <p:nvPr/>
        </p:nvSpPr>
        <p:spPr>
          <a:xfrm>
            <a:off x="1589661" y="54739"/>
            <a:ext cx="9012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Моделювання кінетики струму короткого замикання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Isc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FF60B309-635D-1127-0463-96DABC8F19C8}"/>
              </a:ext>
            </a:extLst>
          </p:cNvPr>
          <p:cNvSpPr/>
          <p:nvPr/>
        </p:nvSpPr>
        <p:spPr>
          <a:xfrm>
            <a:off x="7684851" y="3836436"/>
            <a:ext cx="330740" cy="3659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0547F0A-E44E-B376-E80A-5BFE9069782E}"/>
                  </a:ext>
                </a:extLst>
              </p:cNvPr>
              <p:cNvSpPr txBox="1"/>
              <p:nvPr/>
            </p:nvSpPr>
            <p:spPr>
              <a:xfrm>
                <a:off x="6217999" y="2967212"/>
                <a:ext cx="5653891" cy="6677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uk-UA" dirty="0"/>
                  <a:t>Товщина бази (</a:t>
                </a:r>
                <a:r>
                  <a:rPr lang="en-US" dirty="0"/>
                  <a:t>p-</a:t>
                </a:r>
                <a:r>
                  <a:rPr lang="uk-UA" dirty="0"/>
                  <a:t>шар) та температура були постійними:</a:t>
                </a:r>
              </a:p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ru-RU" sz="1800" i="1" kern="1200" smtClean="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</m:ctrlPr>
                      </m:sSubPr>
                      <m:e>
                        <m:r>
                          <a:rPr lang="uk-UA" sz="18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𝑑</m:t>
                        </m:r>
                      </m:e>
                      <m:sub>
                        <m:r>
                          <a:rPr lang="uk-UA" sz="1800" i="1" kern="1200">
                            <a:solidFill>
                              <a:schemeClr val="dk1"/>
                            </a:solidFill>
                            <a:effectLst/>
                            <a:latin typeface="Cambria Math" panose="02040503050406030204" pitchFamily="18" charset="0"/>
                            <a:ea typeface="+mn-ea"/>
                            <a:cs typeface="+mn-cs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ru-RU" dirty="0"/>
                  <a:t>= 380 мкм та </a:t>
                </a:r>
                <a14:m>
                  <m:oMath xmlns:m="http://schemas.openxmlformats.org/officeDocument/2006/math">
                    <m:r>
                      <a:rPr lang="uk-UA" i="1">
                        <a:solidFill>
                          <a:schemeClr val="dk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= 340 K</a:t>
                </a:r>
                <a:r>
                  <a:rPr lang="uk-UA" dirty="0"/>
                  <a:t>, відповідно</a:t>
                </a:r>
                <a:endParaRPr lang="ru-RU" dirty="0"/>
              </a:p>
            </p:txBody>
          </p:sp>
        </mc:Choice>
        <mc:Fallback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30547F0A-E44E-B376-E80A-5BFE906978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7999" y="2967212"/>
                <a:ext cx="5653891" cy="667747"/>
              </a:xfrm>
              <a:prstGeom prst="rect">
                <a:avLst/>
              </a:prstGeom>
              <a:blipFill>
                <a:blip r:embed="rId11"/>
                <a:stretch>
                  <a:fillRect l="-647" t="-5505" r="-647" b="-119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FF58F891-CDFC-3432-C7D3-D248F289CB3C}"/>
              </a:ext>
            </a:extLst>
          </p:cNvPr>
          <p:cNvCxnSpPr/>
          <p:nvPr/>
        </p:nvCxnSpPr>
        <p:spPr>
          <a:xfrm flipV="1">
            <a:off x="601132" y="1615847"/>
            <a:ext cx="0" cy="618067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37BCC4-E0B6-7E2E-1EAA-DC549C0E8632}"/>
                  </a:ext>
                </a:extLst>
              </p:cNvPr>
              <p:cNvSpPr txBox="1"/>
              <p:nvPr/>
            </p:nvSpPr>
            <p:spPr>
              <a:xfrm>
                <a:off x="558700" y="1740215"/>
                <a:ext cx="44873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𝑆𝐶</m:t>
                          </m:r>
                        </m:sub>
                      </m:sSub>
                    </m:oMath>
                  </m:oMathPara>
                </a14:m>
                <a:endParaRPr lang="ru-RU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937BCC4-E0B6-7E2E-1EAA-DC549C0E86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00" y="1740215"/>
                <a:ext cx="448733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Прямая со стрелкой 42">
            <a:extLst>
              <a:ext uri="{FF2B5EF4-FFF2-40B4-BE49-F238E27FC236}">
                <a16:creationId xmlns:a16="http://schemas.microsoft.com/office/drawing/2014/main" id="{CBB2D059-ED33-4A7C-6CAE-6B5F32C1A569}"/>
              </a:ext>
            </a:extLst>
          </p:cNvPr>
          <p:cNvCxnSpPr>
            <a:cxnSpLocks/>
          </p:cNvCxnSpPr>
          <p:nvPr/>
        </p:nvCxnSpPr>
        <p:spPr>
          <a:xfrm>
            <a:off x="5088465" y="3559269"/>
            <a:ext cx="643468" cy="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EA71AB3E-6339-274B-14BC-5553536C9A76}"/>
              </a:ext>
            </a:extLst>
          </p:cNvPr>
          <p:cNvSpPr txBox="1"/>
          <p:nvPr/>
        </p:nvSpPr>
        <p:spPr>
          <a:xfrm>
            <a:off x="5088465" y="3204070"/>
            <a:ext cx="7012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8227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08190" y="828248"/>
            <a:ext cx="8478611" cy="5493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Додатково враховані температурні та концентраційні залежності:</a:t>
            </a:r>
          </a:p>
          <a:p>
            <a:pPr marL="87313" lvl="1" indent="4763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719138" algn="l"/>
              </a:tabLst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коефіцієнту поглинання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AIP Advances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067168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313" lvl="1" indent="4763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719138" algn="l"/>
              </a:tabLst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ефективних мас вільних носіїв </a:t>
            </a:r>
          </a:p>
          <a:p>
            <a:pPr marL="87313" lvl="1">
              <a:lnSpc>
                <a:spcPct val="150000"/>
              </a:lnSpc>
              <a:tabLst>
                <a:tab pos="719138" algn="l"/>
              </a:tabLst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O’Mara Handbook of semiconductor silicon technology 1990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313" lvl="1" indent="4763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719138" algn="l"/>
              </a:tabLst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теплових швидкостей носіїв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67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2944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87313" lvl="1" indent="4763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719138" algn="l"/>
              </a:tabLst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ширини забороненої зони за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Пасслером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66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085201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313" lvl="1" indent="4763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719138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коефіцієнта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міжзонної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випромінювальної рекомбінації </a:t>
            </a:r>
          </a:p>
          <a:p>
            <a:pPr marL="87313" lvl="1">
              <a:lnSpc>
                <a:spcPct val="150000"/>
              </a:lnSpc>
              <a:tabLst>
                <a:tab pos="719138" algn="l"/>
              </a:tabLst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Sol. Energy Mater. Sol. Cells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235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111467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uk-UA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313" lvl="1" indent="4763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719138" algn="l"/>
              </a:tabLst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коефіцієнтів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Оже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-рекомбінації 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Sol. Energy Mater. Sol. Cells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234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111428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];</a:t>
            </a:r>
          </a:p>
          <a:p>
            <a:pPr marL="87313" lvl="1" indent="4763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719138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звуження забороненої зони внаслідок легування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116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194505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313" lvl="1" indent="4763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719138" algn="l"/>
              </a:tabLst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густини станів поблизу границь дозволених зон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J.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Appl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Phys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115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093705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313" lvl="1" indent="4763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719138" algn="l"/>
              </a:tabLst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рухливості електронів та дірок за теорією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Классена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Solid-State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Electron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35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953];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7313" lvl="1" indent="4763">
              <a:lnSpc>
                <a:spcPct val="150000"/>
              </a:lnSpc>
              <a:buFont typeface="Wingdings" panose="05000000000000000000" pitchFamily="2" charset="2"/>
              <a:buChar char="q"/>
              <a:tabLst>
                <a:tab pos="719138" algn="l"/>
              </a:tabLst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параметрів дефектних рівнів [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Sol. Energy Mater. Sol. Cells.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187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263–272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].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7287" y="1731453"/>
            <a:ext cx="4025204" cy="275408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6759" y="1023567"/>
            <a:ext cx="31662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SCAPS 3.3.1</a:t>
            </a:r>
            <a:r>
              <a:rPr lang="uk-UA" sz="4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ru-R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BEA4A6-50B6-6E91-5E90-18831504F8BA}"/>
              </a:ext>
            </a:extLst>
          </p:cNvPr>
          <p:cNvSpPr txBox="1"/>
          <p:nvPr/>
        </p:nvSpPr>
        <p:spPr>
          <a:xfrm>
            <a:off x="11790222" y="6317255"/>
            <a:ext cx="4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6C0F004-E9F5-52FC-2518-8B549DC32C91}"/>
              </a:ext>
            </a:extLst>
          </p:cNvPr>
          <p:cNvSpPr txBox="1"/>
          <p:nvPr/>
        </p:nvSpPr>
        <p:spPr>
          <a:xfrm>
            <a:off x="757135" y="54739"/>
            <a:ext cx="10732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</a:t>
            </a:r>
            <a:r>
              <a:rPr lang="uk-UA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залежностей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Isc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створення вейвлет-спектрограм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FD77D718-D21E-7058-73E4-76AB0EFAB04A}"/>
              </a:ext>
            </a:extLst>
          </p:cNvPr>
          <p:cNvSpPr/>
          <p:nvPr/>
        </p:nvSpPr>
        <p:spPr>
          <a:xfrm>
            <a:off x="1589661" y="54739"/>
            <a:ext cx="9012678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1B6D5F7-ED61-9A1C-C03F-535E1E44005C}"/>
              </a:ext>
            </a:extLst>
          </p:cNvPr>
          <p:cNvSpPr txBox="1"/>
          <p:nvPr/>
        </p:nvSpPr>
        <p:spPr>
          <a:xfrm>
            <a:off x="1589661" y="54739"/>
            <a:ext cx="90126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Моделювання кінетики струму короткого замикання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Isc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9563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E28DB-1EDA-3C40-0627-455904CE0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63AD8CE1-43EC-848E-6992-9A42D6719B3F}"/>
              </a:ext>
            </a:extLst>
          </p:cNvPr>
          <p:cNvSpPr/>
          <p:nvPr/>
        </p:nvSpPr>
        <p:spPr>
          <a:xfrm>
            <a:off x="757136" y="54739"/>
            <a:ext cx="10732852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0203E24B-D07A-EC6B-A3F3-E13B465297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4311" y="974769"/>
            <a:ext cx="2887313" cy="218090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BB1CEB7-BDA6-02FD-9542-DF3026E7C4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52558" y="974768"/>
            <a:ext cx="2887314" cy="2180903"/>
          </a:xfrm>
          <a:prstGeom prst="rect">
            <a:avLst/>
          </a:prstGeom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0CF54A7F-7587-E51A-1ED4-01E411936D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2013" y="3610846"/>
            <a:ext cx="4899221" cy="31051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3095408-34C2-E0AD-B8B4-B1AF84A91319}"/>
              </a:ext>
            </a:extLst>
          </p:cNvPr>
          <p:cNvSpPr txBox="1"/>
          <p:nvPr/>
        </p:nvSpPr>
        <p:spPr>
          <a:xfrm>
            <a:off x="11790222" y="6317255"/>
            <a:ext cx="4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B86E151-4565-DA37-36A5-BEA0E0B5A9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2128" y="1020934"/>
            <a:ext cx="4345883" cy="362156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529D4D-F364-EE5B-75C6-CD64E7FB03F8}"/>
              </a:ext>
            </a:extLst>
          </p:cNvPr>
          <p:cNvSpPr txBox="1"/>
          <p:nvPr/>
        </p:nvSpPr>
        <p:spPr>
          <a:xfrm>
            <a:off x="553087" y="4847142"/>
            <a:ext cx="4437202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Обраний фіксований масштаб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(scale)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27</a:t>
            </a:r>
          </a:p>
          <a:p>
            <a:pPr>
              <a:lnSpc>
                <a:spcPct val="15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Обраний частотний зсув 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w)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2</a:t>
            </a:r>
          </a:p>
          <a:p>
            <a:pPr>
              <a:lnSpc>
                <a:spcPct val="150000"/>
              </a:lnSpc>
            </a:pP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Обраний крок масштабування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(s)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1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1C765D-AA2A-2913-3DDA-98A8B548B04B}"/>
                  </a:ext>
                </a:extLst>
              </p:cNvPr>
              <p:cNvSpPr txBox="1"/>
              <p:nvPr/>
            </p:nvSpPr>
            <p:spPr>
              <a:xfrm>
                <a:off x="6149214" y="697769"/>
                <a:ext cx="165750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см</m:t>
                          </m:r>
                        </m:e>
                        <m:sup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31C765D-AA2A-2913-3DDA-98A8B548B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9214" y="697769"/>
                <a:ext cx="1657505" cy="276999"/>
              </a:xfrm>
              <a:prstGeom prst="rect">
                <a:avLst/>
              </a:prstGeom>
              <a:blipFill>
                <a:blip r:embed="rId6"/>
                <a:stretch>
                  <a:fillRect l="-2941" t="-4348" r="-1103" b="-1521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3567DA-C746-EB8D-5BBB-AB9F5F9166C0}"/>
                  </a:ext>
                </a:extLst>
              </p:cNvPr>
              <p:cNvSpPr txBox="1"/>
              <p:nvPr/>
            </p:nvSpPr>
            <p:spPr>
              <a:xfrm>
                <a:off x="9258712" y="651602"/>
                <a:ext cx="187500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см</m:t>
                          </m:r>
                        </m:e>
                        <m:sup>
                          <m:r>
                            <a:rPr lang="uk-UA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sup>
                      </m:sSup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A73567DA-C746-EB8D-5BBB-AB9F5F9166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712" y="651602"/>
                <a:ext cx="187500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Стрелка: вниз 18">
            <a:extLst>
              <a:ext uri="{FF2B5EF4-FFF2-40B4-BE49-F238E27FC236}">
                <a16:creationId xmlns:a16="http://schemas.microsoft.com/office/drawing/2014/main" id="{C6233508-4DDA-56A4-7D4B-1FE6D4954F72}"/>
              </a:ext>
            </a:extLst>
          </p:cNvPr>
          <p:cNvSpPr/>
          <p:nvPr/>
        </p:nvSpPr>
        <p:spPr>
          <a:xfrm>
            <a:off x="8421818" y="3258766"/>
            <a:ext cx="330740" cy="352079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Стрелка: вправо 19">
            <a:extLst>
              <a:ext uri="{FF2B5EF4-FFF2-40B4-BE49-F238E27FC236}">
                <a16:creationId xmlns:a16="http://schemas.microsoft.com/office/drawing/2014/main" id="{8E828934-43CB-2D70-C452-0B1205A9A02A}"/>
              </a:ext>
            </a:extLst>
          </p:cNvPr>
          <p:cNvSpPr/>
          <p:nvPr/>
        </p:nvSpPr>
        <p:spPr>
          <a:xfrm>
            <a:off x="4990289" y="1838528"/>
            <a:ext cx="369651" cy="35019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8A89BAA-8BA1-F919-C19F-78355D1723EA}"/>
              </a:ext>
            </a:extLst>
          </p:cNvPr>
          <p:cNvSpPr txBox="1"/>
          <p:nvPr/>
        </p:nvSpPr>
        <p:spPr>
          <a:xfrm>
            <a:off x="782788" y="34456"/>
            <a:ext cx="107328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</a:t>
            </a:r>
            <a:r>
              <a:rPr lang="uk-UA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залежностей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Isc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</a:t>
            </a:r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для створення вейвлет-спектрограм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B412E623-B288-9018-6183-A1725BAD7A52}"/>
              </a:ext>
            </a:extLst>
          </p:cNvPr>
          <p:cNvSpPr/>
          <p:nvPr/>
        </p:nvSpPr>
        <p:spPr>
          <a:xfrm>
            <a:off x="6858000" y="3810000"/>
            <a:ext cx="409575" cy="5143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2058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2BEE4B8A-EB2C-C050-8918-6989F8FD97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966" y="741176"/>
            <a:ext cx="11680838" cy="5679219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5A0CE16F-8D4A-604D-2B86-0FB445083868}"/>
              </a:ext>
            </a:extLst>
          </p:cNvPr>
          <p:cNvSpPr/>
          <p:nvPr/>
        </p:nvSpPr>
        <p:spPr>
          <a:xfrm>
            <a:off x="1131938" y="54739"/>
            <a:ext cx="9996505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0596F3-8B44-93A9-4A50-95C3D6987A72}"/>
              </a:ext>
            </a:extLst>
          </p:cNvPr>
          <p:cNvSpPr txBox="1"/>
          <p:nvPr/>
        </p:nvSpPr>
        <p:spPr>
          <a:xfrm>
            <a:off x="1157590" y="34456"/>
            <a:ext cx="10358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</a:t>
            </a:r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аналізу вейвлет-спектрограм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31FB71-5333-7280-512E-F1784190B28B}"/>
                  </a:ext>
                </a:extLst>
              </p:cNvPr>
              <p:cNvSpPr txBox="1"/>
              <p:nvPr/>
            </p:nvSpPr>
            <p:spPr>
              <a:xfrm>
                <a:off x="1269642" y="4204971"/>
                <a:ext cx="1393650" cy="13150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uk-UA" b="0" i="1" smtClean="0">
                          <a:latin typeface="Cambria Math" panose="02040503050406030204" pitchFamily="18" charset="0"/>
                        </a:rPr>
                        <m:t>+ </m:t>
                      </m:r>
                      <m:d>
                        <m:dPr>
                          <m:ctrlPr>
                            <a:rPr lang="uk-U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uk-UA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uk-U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↔</m:t>
                                </m:r>
                              </m:e>
                            </m:mr>
                            <m:mr>
                              <m:e>
                                <m:r>
                                  <a:rPr lang="uk-UA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↑↓</m:t>
                                </m:r>
                              </m:e>
                            </m:mr>
                            <m:mr>
                              <m:e>
                                <m:eqArr>
                                  <m:eqArrPr>
                                    <m:ctrlP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</m:ctrlPr>
                                  </m:eqArrPr>
                                  <m:e>
                                    <m:r>
                                      <a:rPr lang="uk-UA" i="1">
                                        <a:latin typeface="Cambria Math" panose="02040503050406030204" pitchFamily="18" charset="0"/>
                                      </a:rPr>
                                      <m:t>⭮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 90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⭮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 180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e>
                                  <m:e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⭮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</a:rPr>
                                      <m:t> 270</m:t>
                                    </m:r>
                                    <m:r>
                                      <a:rPr lang="ru-RU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°</m:t>
                                    </m:r>
                                  </m:e>
                                </m:eqAr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131FB71-5333-7280-512E-F1784190B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9642" y="4204971"/>
                <a:ext cx="1393650" cy="13150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C36AD694-6F9B-3133-DE1B-C58802F43308}"/>
              </a:ext>
            </a:extLst>
          </p:cNvPr>
          <p:cNvSpPr txBox="1"/>
          <p:nvPr/>
        </p:nvSpPr>
        <p:spPr>
          <a:xfrm>
            <a:off x="11790222" y="6317255"/>
            <a:ext cx="4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1ACAF44-0F44-A6E5-F36F-E37A4969A4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46" y="4356912"/>
            <a:ext cx="595002" cy="44942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7E2A0A5-0336-A887-A877-8AAAD15DAB5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544" y="4938395"/>
            <a:ext cx="595004" cy="449430"/>
          </a:xfrm>
          <a:prstGeom prst="rect">
            <a:avLst/>
          </a:prstGeom>
        </p:spPr>
      </p:pic>
      <p:sp>
        <p:nvSpPr>
          <p:cNvPr id="18" name="Левая фигурная скобка 17">
            <a:extLst>
              <a:ext uri="{FF2B5EF4-FFF2-40B4-BE49-F238E27FC236}">
                <a16:creationId xmlns:a16="http://schemas.microsoft.com/office/drawing/2014/main" id="{35573D3E-E06D-720E-5720-93D3DB38921C}"/>
              </a:ext>
            </a:extLst>
          </p:cNvPr>
          <p:cNvSpPr/>
          <p:nvPr/>
        </p:nvSpPr>
        <p:spPr>
          <a:xfrm rot="16200000">
            <a:off x="728949" y="5410328"/>
            <a:ext cx="330741" cy="71367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Левая фигурная скобка 19">
            <a:extLst>
              <a:ext uri="{FF2B5EF4-FFF2-40B4-BE49-F238E27FC236}">
                <a16:creationId xmlns:a16="http://schemas.microsoft.com/office/drawing/2014/main" id="{AECB067B-A90B-C789-5316-4047FB6D329C}"/>
              </a:ext>
            </a:extLst>
          </p:cNvPr>
          <p:cNvSpPr/>
          <p:nvPr/>
        </p:nvSpPr>
        <p:spPr>
          <a:xfrm rot="16200000">
            <a:off x="1994413" y="5282746"/>
            <a:ext cx="330741" cy="100701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B5F5D1-8230-6140-3986-6EF79E3922A4}"/>
              </a:ext>
            </a:extLst>
          </p:cNvPr>
          <p:cNvSpPr txBox="1"/>
          <p:nvPr/>
        </p:nvSpPr>
        <p:spPr>
          <a:xfrm>
            <a:off x="121196" y="5932534"/>
            <a:ext cx="16353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           25</a:t>
            </a:r>
          </a:p>
          <a:p>
            <a:r>
              <a:rPr lang="uk-UA" dirty="0"/>
              <a:t>(оригінальних)</a:t>
            </a:r>
            <a:endParaRPr lang="ru-RU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BA3D799-6D6E-20F9-0FEA-E4062658962C}"/>
              </a:ext>
            </a:extLst>
          </p:cNvPr>
          <p:cNvSpPr txBox="1"/>
          <p:nvPr/>
        </p:nvSpPr>
        <p:spPr>
          <a:xfrm>
            <a:off x="1588179" y="5932534"/>
            <a:ext cx="24142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       125</a:t>
            </a:r>
          </a:p>
          <a:p>
            <a:r>
              <a:rPr lang="ru-RU" dirty="0"/>
              <a:t>(</a:t>
            </a:r>
            <a:r>
              <a:rPr lang="ru-RU" dirty="0" err="1"/>
              <a:t>аугментованих</a:t>
            </a:r>
            <a:r>
              <a:rPr lang="ru-RU" dirty="0"/>
              <a:t>)</a:t>
            </a:r>
          </a:p>
        </p:txBody>
      </p:sp>
      <p:sp>
        <p:nvSpPr>
          <p:cNvPr id="25" name="Правая фигурная скобка 24">
            <a:extLst>
              <a:ext uri="{FF2B5EF4-FFF2-40B4-BE49-F238E27FC236}">
                <a16:creationId xmlns:a16="http://schemas.microsoft.com/office/drawing/2014/main" id="{37EA1581-3B95-E253-C6F5-FB680D0C7D42}"/>
              </a:ext>
            </a:extLst>
          </p:cNvPr>
          <p:cNvSpPr/>
          <p:nvPr/>
        </p:nvSpPr>
        <p:spPr>
          <a:xfrm>
            <a:off x="10048672" y="741176"/>
            <a:ext cx="301558" cy="165182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666A1D6-C662-E4A5-EAC8-E0B53957C1B8}"/>
              </a:ext>
            </a:extLst>
          </p:cNvPr>
          <p:cNvSpPr txBox="1"/>
          <p:nvPr/>
        </p:nvSpPr>
        <p:spPr>
          <a:xfrm>
            <a:off x="10447506" y="1382424"/>
            <a:ext cx="13263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1000 класів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1856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04BCF-499C-D177-9609-1B085C4C01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FC6C6D8-ED52-2E98-8A9A-ABF5434AC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938" y="604924"/>
            <a:ext cx="9633765" cy="330962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D347243E-C558-E310-A545-4ECAB561B7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958" y="3504445"/>
            <a:ext cx="3418327" cy="2870299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4CB441B1-4870-5ED5-DEA3-6A26CCA7608A}"/>
              </a:ext>
            </a:extLst>
          </p:cNvPr>
          <p:cNvSpPr/>
          <p:nvPr/>
        </p:nvSpPr>
        <p:spPr>
          <a:xfrm>
            <a:off x="1131938" y="54739"/>
            <a:ext cx="9996505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8BFDDD-6C3E-DE29-CE36-EC37442BBF12}"/>
              </a:ext>
            </a:extLst>
          </p:cNvPr>
          <p:cNvSpPr txBox="1"/>
          <p:nvPr/>
        </p:nvSpPr>
        <p:spPr>
          <a:xfrm>
            <a:off x="1157590" y="34456"/>
            <a:ext cx="10358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Використання </a:t>
            </a:r>
            <a:r>
              <a:rPr 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Transfer learning </a:t>
            </a:r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аналізу вейвлет-спектрограм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046A56-E116-7CFB-7769-F2FFBFA5BFA1}"/>
              </a:ext>
            </a:extLst>
          </p:cNvPr>
          <p:cNvSpPr txBox="1"/>
          <p:nvPr/>
        </p:nvSpPr>
        <p:spPr>
          <a:xfrm>
            <a:off x="11790222" y="6317255"/>
            <a:ext cx="4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Левая фигурная скобка 6">
            <a:extLst>
              <a:ext uri="{FF2B5EF4-FFF2-40B4-BE49-F238E27FC236}">
                <a16:creationId xmlns:a16="http://schemas.microsoft.com/office/drawing/2014/main" id="{10E64CB8-2D19-A7D4-5C92-66DA8820BEB6}"/>
              </a:ext>
            </a:extLst>
          </p:cNvPr>
          <p:cNvSpPr/>
          <p:nvPr/>
        </p:nvSpPr>
        <p:spPr>
          <a:xfrm rot="16200000">
            <a:off x="8234467" y="2791839"/>
            <a:ext cx="330741" cy="1274320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34B8DB-9665-64E5-A689-309F2141BB08}"/>
              </a:ext>
            </a:extLst>
          </p:cNvPr>
          <p:cNvSpPr txBox="1"/>
          <p:nvPr/>
        </p:nvSpPr>
        <p:spPr>
          <a:xfrm>
            <a:off x="7431934" y="3594370"/>
            <a:ext cx="193580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/>
              <a:t>1000 значень, що відповідають 1000 класам</a:t>
            </a:r>
            <a:endParaRPr lang="ru-RU" dirty="0"/>
          </a:p>
        </p:txBody>
      </p:sp>
      <p:sp>
        <p:nvSpPr>
          <p:cNvPr id="16" name="Левая фигурная скобка 15">
            <a:extLst>
              <a:ext uri="{FF2B5EF4-FFF2-40B4-BE49-F238E27FC236}">
                <a16:creationId xmlns:a16="http://schemas.microsoft.com/office/drawing/2014/main" id="{CA67E56E-D06F-2126-8C04-8DF4DA470A54}"/>
              </a:ext>
            </a:extLst>
          </p:cNvPr>
          <p:cNvSpPr/>
          <p:nvPr/>
        </p:nvSpPr>
        <p:spPr>
          <a:xfrm rot="16200000">
            <a:off x="2289246" y="5482883"/>
            <a:ext cx="330741" cy="186122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F856420-B247-09DC-BAEC-BA4478FBBFA5}"/>
              </a:ext>
            </a:extLst>
          </p:cNvPr>
          <p:cNvSpPr txBox="1"/>
          <p:nvPr/>
        </p:nvSpPr>
        <p:spPr>
          <a:xfrm>
            <a:off x="1524004" y="6501364"/>
            <a:ext cx="23735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3 схованих шари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DA6B9D-4A50-3EE5-99E1-632D6DD189D8}"/>
                  </a:ext>
                </a:extLst>
              </p:cNvPr>
              <p:cNvSpPr txBox="1"/>
              <p:nvPr/>
            </p:nvSpPr>
            <p:spPr>
              <a:xfrm>
                <a:off x="3295650" y="4752603"/>
                <a:ext cx="718635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𝐹𝑒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ru-RU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8DA6B9D-4A50-3EE5-99E1-632D6DD18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5650" y="4752603"/>
                <a:ext cx="71863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2FF37973-4C16-6257-8C76-1560A0924253}"/>
              </a:ext>
            </a:extLst>
          </p:cNvPr>
          <p:cNvSpPr txBox="1"/>
          <p:nvPr/>
        </p:nvSpPr>
        <p:spPr>
          <a:xfrm>
            <a:off x="4464150" y="4744254"/>
            <a:ext cx="7051489" cy="12890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</a:t>
            </a:r>
            <a:r>
              <a:rPr lang="ru-RU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егресійної</a:t>
            </a:r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моделі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1000 – 128 – 64 – 32 – 1, </a:t>
            </a:r>
          </a:p>
          <a:p>
            <a:pPr algn="ctr">
              <a:lnSpc>
                <a:spcPct val="150000"/>
              </a:lnSpc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Функція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активації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всіх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схованих</a:t>
            </a: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шарах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lang="ru-RU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algn="ctr">
              <a:lnSpc>
                <a:spcPct val="150000"/>
              </a:lnSpc>
            </a:pPr>
            <a:r>
              <a:rPr lang="ru-RU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Оптимізатор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</a:t>
            </a:r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Adam, </a:t>
            </a:r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Для </a:t>
            </a:r>
            <a:r>
              <a:rPr lang="ru-RU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всіх</a:t>
            </a:r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</a:t>
            </a:r>
            <a:r>
              <a:rPr lang="ru-RU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під</a:t>
            </a:r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час </a:t>
            </a:r>
            <a:r>
              <a:rPr lang="ru-RU" b="1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навчання</a:t>
            </a:r>
            <a:r>
              <a:rPr lang="ru-RU" b="1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b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- 800 </a:t>
            </a:r>
            <a:r>
              <a:rPr lang="ru-RU" b="0" dirty="0" err="1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епох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Стрелка: влево 26">
            <a:extLst>
              <a:ext uri="{FF2B5EF4-FFF2-40B4-BE49-F238E27FC236}">
                <a16:creationId xmlns:a16="http://schemas.microsoft.com/office/drawing/2014/main" id="{666C637B-DE73-4CBD-BFC2-2B89BB4903D1}"/>
              </a:ext>
            </a:extLst>
          </p:cNvPr>
          <p:cNvSpPr/>
          <p:nvPr/>
        </p:nvSpPr>
        <p:spPr>
          <a:xfrm rot="323645">
            <a:off x="4324349" y="4871588"/>
            <a:ext cx="771525" cy="237321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881394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9E66265-66E1-0286-0F9A-744ED501A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837" y="708660"/>
            <a:ext cx="2622144" cy="2007579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17A92C1-F9B2-BB08-AC00-FDBCA333F0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56" y="708660"/>
            <a:ext cx="2622964" cy="2007579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969807B2-6EC9-E755-F14D-218C5D722B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08660"/>
            <a:ext cx="2622145" cy="2007579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9B187EE-2B51-794A-5575-26B67D5E658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7839" y="708659"/>
            <a:ext cx="2622146" cy="2007580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CE57A6-7524-1FA9-77FD-436AF6575F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15" y="2716239"/>
            <a:ext cx="2622143" cy="2007579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80540DD8-24F5-33C9-38A4-B7DFB2EF56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3856" y="2716239"/>
            <a:ext cx="2622145" cy="200757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892F0AE1-040C-DB78-1B77-9A7AAC79789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178" y="2716239"/>
            <a:ext cx="2622144" cy="2007579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4039E619-AF11-9C2E-98B6-D844EDDD64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6199" y="2716239"/>
            <a:ext cx="2622144" cy="2007579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558550E4-8EBA-0F45-D393-331BC7F16CF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015" y="4729072"/>
            <a:ext cx="2620199" cy="2006089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BB0602F-2F9F-D9F0-4186-35442F6DA3D3}"/>
              </a:ext>
            </a:extLst>
          </p:cNvPr>
          <p:cNvSpPr txBox="1"/>
          <p:nvPr/>
        </p:nvSpPr>
        <p:spPr>
          <a:xfrm>
            <a:off x="3587278" y="4956549"/>
            <a:ext cx="8202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Відповідність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між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істинними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та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передбаченими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концентраціями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заліза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різних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концентрацій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бору</a:t>
            </a:r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(середня лінія – лінія істинності)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3C7970-5D32-0381-CB19-DDC464BF9B39}"/>
              </a:ext>
            </a:extLst>
          </p:cNvPr>
          <p:cNvSpPr txBox="1"/>
          <p:nvPr/>
        </p:nvSpPr>
        <p:spPr>
          <a:xfrm>
            <a:off x="11790222" y="6317255"/>
            <a:ext cx="4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2B5AB39E-4EA1-75D4-D175-AE0FAD5997C0}"/>
              </a:ext>
            </a:extLst>
          </p:cNvPr>
          <p:cNvSpPr/>
          <p:nvPr/>
        </p:nvSpPr>
        <p:spPr>
          <a:xfrm>
            <a:off x="1726948" y="54739"/>
            <a:ext cx="8998202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C1535-3B07-5A8A-F36C-74C5D1E15388}"/>
              </a:ext>
            </a:extLst>
          </p:cNvPr>
          <p:cNvSpPr txBox="1"/>
          <p:nvPr/>
        </p:nvSpPr>
        <p:spPr>
          <a:xfrm>
            <a:off x="1726948" y="49485"/>
            <a:ext cx="97630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 тестування натренованих регресійних моделей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8B08E-C6D7-D48F-10A7-6F22C5D1A949}"/>
              </a:ext>
            </a:extLst>
          </p:cNvPr>
          <p:cNvSpPr txBox="1"/>
          <p:nvPr/>
        </p:nvSpPr>
        <p:spPr>
          <a:xfrm>
            <a:off x="3529746" y="5732116"/>
            <a:ext cx="82029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uk-UA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тестування мереж використовували 10 вейвлет-спектрограм з такими концентраціями заліза, що не використовувалися в тренувальному наборі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05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4C9D623D-7024-0215-A3C1-6D91CD350C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2708943"/>
                  </p:ext>
                </p:extLst>
              </p:nvPr>
            </p:nvGraphicFramePr>
            <p:xfrm>
              <a:off x="206973" y="982448"/>
              <a:ext cx="6498628" cy="414293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940108">
                      <a:extLst>
                        <a:ext uri="{9D8B030D-6E8A-4147-A177-3AD203B41FA5}">
                          <a16:colId xmlns:a16="http://schemas.microsoft.com/office/drawing/2014/main" val="1665264736"/>
                        </a:ext>
                      </a:extLst>
                    </a:gridCol>
                    <a:gridCol w="1443844">
                      <a:extLst>
                        <a:ext uri="{9D8B030D-6E8A-4147-A177-3AD203B41FA5}">
                          <a16:colId xmlns:a16="http://schemas.microsoft.com/office/drawing/2014/main" val="3137994096"/>
                        </a:ext>
                      </a:extLst>
                    </a:gridCol>
                    <a:gridCol w="1543050">
                      <a:extLst>
                        <a:ext uri="{9D8B030D-6E8A-4147-A177-3AD203B41FA5}">
                          <a16:colId xmlns:a16="http://schemas.microsoft.com/office/drawing/2014/main" val="3660891430"/>
                        </a:ext>
                      </a:extLst>
                    </a:gridCol>
                    <a:gridCol w="1571626">
                      <a:extLst>
                        <a:ext uri="{9D8B030D-6E8A-4147-A177-3AD203B41FA5}">
                          <a16:colId xmlns:a16="http://schemas.microsoft.com/office/drawing/2014/main" val="530019022"/>
                        </a:ext>
                      </a:extLst>
                    </a:gridCol>
                  </a:tblGrid>
                  <a:tr h="795898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</a:t>
                          </a: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Метрики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en-US" sz="2400" kern="1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, </a:t>
                          </a: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см</a:t>
                          </a:r>
                          <a:r>
                            <a:rPr lang="uk-UA" sz="24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MSE, </a:t>
                          </a:r>
                          <a:endParaRPr lang="uk-UA" sz="2400" kern="1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14:m>
                            <m:oMath xmlns:m="http://schemas.openxmlformats.org/officeDocument/2006/math">
                              <m:r>
                                <a:rPr lang="en-US" sz="2400" kern="100">
                                  <a:effectLst/>
                                  <a:latin typeface="Cambria Math" panose="02040503050406030204" pitchFamily="18" charset="0"/>
                                </a:rPr>
                                <m:t>× </m:t>
                              </m:r>
                            </m:oMath>
                          </a14:m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24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MAPE, </a:t>
                          </a:r>
                          <a:endParaRPr lang="uk-UA" sz="2400" kern="1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%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sz="24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24753501"/>
                      </a:ext>
                    </a:extLst>
                  </a:tr>
                  <a:tr h="338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24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4.3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14.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152870233"/>
                      </a:ext>
                    </a:extLst>
                  </a:tr>
                  <a:tr h="338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1.778 ⅹ 10</a:t>
                          </a:r>
                          <a:r>
                            <a:rPr lang="en-US" sz="24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20.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995076162"/>
                      </a:ext>
                    </a:extLst>
                  </a:tr>
                  <a:tr h="338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162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ⅹ 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5.0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0.967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4024080705"/>
                      </a:ext>
                    </a:extLst>
                  </a:tr>
                  <a:tr h="338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623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ⅹ 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21.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91925607"/>
                      </a:ext>
                    </a:extLst>
                  </a:tr>
                  <a:tr h="338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uk-UA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49.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69.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0.73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920169072"/>
                      </a:ext>
                    </a:extLst>
                  </a:tr>
                  <a:tr h="338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1.778 ⅹ 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73410316"/>
                      </a:ext>
                    </a:extLst>
                  </a:tr>
                  <a:tr h="338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162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ⅹ 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16.9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0.927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045989494"/>
                      </a:ext>
                    </a:extLst>
                  </a:tr>
                  <a:tr h="338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623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ⅹ 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15.9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0.90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799517151"/>
                      </a:ext>
                    </a:extLst>
                  </a:tr>
                  <a:tr h="338600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13.4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4.0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0.93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4119787821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Таблица 1">
                <a:extLst>
                  <a:ext uri="{FF2B5EF4-FFF2-40B4-BE49-F238E27FC236}">
                    <a16:creationId xmlns:a16="http://schemas.microsoft.com/office/drawing/2014/main" id="{4C9D623D-7024-0215-A3C1-6D91CD350C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2708943"/>
                  </p:ext>
                </p:extLst>
              </p:nvPr>
            </p:nvGraphicFramePr>
            <p:xfrm>
              <a:off x="206973" y="982448"/>
              <a:ext cx="6498628" cy="4142931"/>
            </p:xfrm>
            <a:graphic>
              <a:graphicData uri="http://schemas.openxmlformats.org/drawingml/2006/table">
                <a:tbl>
                  <a:tblPr firstRow="1" firstCol="1" bandRow="1">
                    <a:tableStyleId>{5940675A-B579-460E-94D1-54222C63F5DA}</a:tableStyleId>
                  </a:tblPr>
                  <a:tblGrid>
                    <a:gridCol w="1940108">
                      <a:extLst>
                        <a:ext uri="{9D8B030D-6E8A-4147-A177-3AD203B41FA5}">
                          <a16:colId xmlns:a16="http://schemas.microsoft.com/office/drawing/2014/main" val="1665264736"/>
                        </a:ext>
                      </a:extLst>
                    </a:gridCol>
                    <a:gridCol w="1443844">
                      <a:extLst>
                        <a:ext uri="{9D8B030D-6E8A-4147-A177-3AD203B41FA5}">
                          <a16:colId xmlns:a16="http://schemas.microsoft.com/office/drawing/2014/main" val="3137994096"/>
                        </a:ext>
                      </a:extLst>
                    </a:gridCol>
                    <a:gridCol w="1543050">
                      <a:extLst>
                        <a:ext uri="{9D8B030D-6E8A-4147-A177-3AD203B41FA5}">
                          <a16:colId xmlns:a16="http://schemas.microsoft.com/office/drawing/2014/main" val="3660891430"/>
                        </a:ext>
                      </a:extLst>
                    </a:gridCol>
                    <a:gridCol w="1571626">
                      <a:extLst>
                        <a:ext uri="{9D8B030D-6E8A-4147-A177-3AD203B41FA5}">
                          <a16:colId xmlns:a16="http://schemas.microsoft.com/office/drawing/2014/main" val="530019022"/>
                        </a:ext>
                      </a:extLst>
                    </a:gridCol>
                  </a:tblGrid>
                  <a:tr h="857949">
                    <a:tc>
                      <a:txBody>
                        <a:bodyPr/>
                        <a:lstStyle/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       </a:t>
                          </a: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Метрики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just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</a:t>
                          </a:r>
                          <a:r>
                            <a:rPr lang="en-US" sz="2400" kern="100" baseline="-25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B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, </a:t>
                          </a: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см</a:t>
                          </a:r>
                          <a:r>
                            <a:rPr lang="uk-UA" sz="24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-3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>
                        <a:lnTlToB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lToBr>
                      </a:tcPr>
                    </a:tc>
                    <a:tc>
                      <a:txBody>
                        <a:bodyPr/>
                        <a:lstStyle/>
                        <a:p>
                          <a:endParaRPr lang="ru-RU"/>
                        </a:p>
                      </a:txBody>
                      <a:tcPr marL="68580" marR="68580" marT="0" marB="0" anchor="ctr">
                        <a:blipFill>
                          <a:blip r:embed="rId2"/>
                          <a:stretch>
                            <a:fillRect l="-135021" t="-10638" r="-216878" b="-4035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MAPE, </a:t>
                          </a:r>
                          <a:endParaRPr lang="uk-UA" sz="2400" kern="100" dirty="0">
                            <a:effectLst/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%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sz="24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ctr"/>
                    </a:tc>
                    <a:extLst>
                      <a:ext uri="{0D108BD9-81ED-4DB2-BD59-A6C34878D82A}">
                        <a16:rowId xmlns:a16="http://schemas.microsoft.com/office/drawing/2014/main" val="2624753501"/>
                      </a:ext>
                    </a:extLst>
                  </a:tr>
                  <a:tr h="364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24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4.3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14.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0.976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152870233"/>
                      </a:ext>
                    </a:extLst>
                  </a:tr>
                  <a:tr h="364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1.778 ⅹ 10</a:t>
                          </a:r>
                          <a:r>
                            <a:rPr lang="en-US" sz="2400" kern="100" baseline="300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7.5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20.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995076162"/>
                      </a:ext>
                    </a:extLst>
                  </a:tr>
                  <a:tr h="364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162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ⅹ 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5.0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0.967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4024080705"/>
                      </a:ext>
                    </a:extLst>
                  </a:tr>
                  <a:tr h="364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623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ⅹ 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12.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9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21.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91925607"/>
                      </a:ext>
                    </a:extLst>
                  </a:tr>
                  <a:tr h="364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r>
                            <a:rPr lang="uk-UA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49.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69.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0.73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920169072"/>
                      </a:ext>
                    </a:extLst>
                  </a:tr>
                  <a:tr h="364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1.778 ⅹ 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26.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0.95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8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3573410316"/>
                      </a:ext>
                    </a:extLst>
                  </a:tr>
                  <a:tr h="364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3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162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ⅹ 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16.9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27.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0.927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1045989494"/>
                      </a:ext>
                    </a:extLst>
                  </a:tr>
                  <a:tr h="364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5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.</a:t>
                          </a: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623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ⅹ 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16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15.9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23.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0.90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2799517151"/>
                      </a:ext>
                    </a:extLst>
                  </a:tr>
                  <a:tr h="364998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10</a:t>
                          </a:r>
                          <a:r>
                            <a:rPr lang="en-US" sz="2400" kern="100" baseline="300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17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13.4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2400" kern="10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4.0</a:t>
                          </a:r>
                          <a:endParaRPr lang="ru-RU" sz="2400" kern="10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tc>
                      <a:txBody>
                        <a:bodyPr/>
                        <a:lstStyle/>
                        <a:p>
                          <a:pPr indent="59055" algn="ctr">
                            <a:lnSpc>
                              <a:spcPct val="107000"/>
                            </a:lnSpc>
                            <a:spcAft>
                              <a:spcPts val="800"/>
                            </a:spcAft>
                            <a:buNone/>
                          </a:pPr>
                          <a:r>
                            <a:rPr lang="uk-UA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0.93</a:t>
                          </a:r>
                          <a:r>
                            <a:rPr lang="en-US" sz="2400" kern="100" dirty="0">
                              <a:effectLst/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1</a:t>
                          </a:r>
                          <a:endParaRPr lang="ru-RU" sz="2400" kern="100" dirty="0">
                            <a:effectLst/>
                            <a:latin typeface="Times New Roman" panose="020206030504050203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endParaRPr>
                        </a:p>
                      </a:txBody>
                      <a:tcPr marL="68580" marR="68580" marT="0" marB="0" anchor="b"/>
                    </a:tc>
                    <a:extLst>
                      <a:ext uri="{0D108BD9-81ED-4DB2-BD59-A6C34878D82A}">
                        <a16:rowId xmlns:a16="http://schemas.microsoft.com/office/drawing/2014/main" val="4119787821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EC68D58B-3FB2-865E-968B-2BF6F1766984}"/>
              </a:ext>
            </a:extLst>
          </p:cNvPr>
          <p:cNvSpPr txBox="1"/>
          <p:nvPr/>
        </p:nvSpPr>
        <p:spPr>
          <a:xfrm>
            <a:off x="11790222" y="6317255"/>
            <a:ext cx="44807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Прямоугольник: скругленные углы 2">
            <a:extLst>
              <a:ext uri="{FF2B5EF4-FFF2-40B4-BE49-F238E27FC236}">
                <a16:creationId xmlns:a16="http://schemas.microsoft.com/office/drawing/2014/main" id="{5E16D51A-1ECA-B5AA-8D30-A968C677AAB0}"/>
              </a:ext>
            </a:extLst>
          </p:cNvPr>
          <p:cNvSpPr/>
          <p:nvPr/>
        </p:nvSpPr>
        <p:spPr>
          <a:xfrm>
            <a:off x="1726949" y="54739"/>
            <a:ext cx="9036302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9FCCFF-793B-E328-D280-89AF87C8E43F}"/>
              </a:ext>
            </a:extLst>
          </p:cNvPr>
          <p:cNvSpPr txBox="1"/>
          <p:nvPr/>
        </p:nvSpPr>
        <p:spPr>
          <a:xfrm>
            <a:off x="1726949" y="49485"/>
            <a:ext cx="90363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uk-UA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Результати тестування натренованих регресійних моделей</a:t>
            </a:r>
            <a:endParaRPr lang="ru-RU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BFB262-157E-B0BA-D905-ADDBDFC01FD5}"/>
                  </a:ext>
                </a:extLst>
              </p:cNvPr>
              <p:cNvSpPr txBox="1"/>
              <p:nvPr/>
            </p:nvSpPr>
            <p:spPr>
              <a:xfrm>
                <a:off x="6909975" y="1506608"/>
                <a:ext cx="5104282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𝐹𝑒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𝑇𝑅𝑈𝐸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𝐹𝑒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𝑃𝑅𝐸𝐷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2BFB262-157E-B0BA-D905-ADDBDFC01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9975" y="1506608"/>
                <a:ext cx="5104282" cy="103848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91B2AC-457F-5637-793D-E76D2BD21C22}"/>
                  </a:ext>
                </a:extLst>
              </p:cNvPr>
              <p:cNvSpPr txBox="1"/>
              <p:nvPr/>
            </p:nvSpPr>
            <p:spPr>
              <a:xfrm>
                <a:off x="2744811" y="5356307"/>
                <a:ext cx="6294415" cy="103848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𝑀𝐴𝑃𝐸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𝐹𝑒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𝑃𝑅𝐸𝐷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𝐹𝑒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 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𝑇𝑅𝑈𝐸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𝐹𝑒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𝑇𝑅𝑈𝐸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×100%</m:t>
                          </m:r>
                        </m:e>
                      </m:nary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6591B2AC-457F-5637-793D-E76D2BD21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4811" y="5356307"/>
                <a:ext cx="6294415" cy="10384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E79D11-CBD3-CD88-B405-5125D4038270}"/>
                  </a:ext>
                </a:extLst>
              </p:cNvPr>
              <p:cNvSpPr txBox="1"/>
              <p:nvPr/>
            </p:nvSpPr>
            <p:spPr>
              <a:xfrm>
                <a:off x="6787857" y="3053913"/>
                <a:ext cx="5348515" cy="10326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𝐹𝑒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𝑇𝑅𝑈𝐸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𝐹𝑒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𝑃𝑅𝐸𝐷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uk-UA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e>
                                        <m: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𝐹𝑒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 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𝑇𝑅𝑈𝐸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uk-UA" sz="24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d>
                                        <m:dPr>
                                          <m:begChr m:val="⟨"/>
                                          <m:endChr m:val="⟩"/>
                                          <m:ctrlPr>
                                            <a:rPr lang="uk-UA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𝐹𝑒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, </m:t>
                                              </m:r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𝑇𝑅𝑈𝐸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uk-UA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ru-RU" sz="24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E79D11-CBD3-CD88-B405-5125D40382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857" y="3053913"/>
                <a:ext cx="5348515" cy="103265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70F37B-60C0-BDD8-7307-C6EE8B0F4C8F}"/>
                  </a:ext>
                </a:extLst>
              </p:cNvPr>
              <p:cNvSpPr txBox="1"/>
              <p:nvPr/>
            </p:nvSpPr>
            <p:spPr>
              <a:xfrm>
                <a:off x="6915149" y="4341712"/>
                <a:ext cx="5276851" cy="5057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де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uk-UA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𝐹𝑒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𝑇𝑅𝑈𝐸</m:t>
                            </m:r>
                          </m:sub>
                        </m:sSub>
                      </m:e>
                    </m:d>
                  </m:oMath>
                </a14:m>
                <a:r>
                  <a:rPr lang="uk-UA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середнє з усіх істинних </a:t>
                </a:r>
                <a:endParaRPr lang="ru-RU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570F37B-60C0-BDD8-7307-C6EE8B0F4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5149" y="4341712"/>
                <a:ext cx="5276851" cy="505779"/>
              </a:xfrm>
              <a:prstGeom prst="rect">
                <a:avLst/>
              </a:prstGeom>
              <a:blipFill>
                <a:blip r:embed="rId6"/>
                <a:stretch>
                  <a:fillRect l="-1732" t="-4819" r="-1386" b="-22892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5194619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718</TotalTime>
  <Words>802</Words>
  <Application>Microsoft Office PowerPoint</Application>
  <PresentationFormat>Широкоэкранный</PresentationFormat>
  <Paragraphs>138</Paragraphs>
  <Slides>10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Cambria Math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Krokoz™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Олексій Завгородній</dc:creator>
  <cp:lastModifiedBy>Олексій Завгородній</cp:lastModifiedBy>
  <cp:revision>28</cp:revision>
  <dcterms:created xsi:type="dcterms:W3CDTF">2025-05-09T01:13:34Z</dcterms:created>
  <dcterms:modified xsi:type="dcterms:W3CDTF">2025-05-14T07:54:25Z</dcterms:modified>
</cp:coreProperties>
</file>