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Open Sans Bold" charset="1" panose="020B0806030504020204"/>
      <p:regular r:id="rId18"/>
    </p:embeddedFont>
    <p:embeddedFont>
      <p:font typeface="Open Sans" charset="1" panose="020B0606030504020204"/>
      <p:regular r:id="rId19"/>
    </p:embeddedFont>
    <p:embeddedFont>
      <p:font typeface="Open Sans Italics" charset="1" panose="020B060603050402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Relationship Id="rId4" Target="../media/image2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jpeg" Type="http://schemas.openxmlformats.org/officeDocument/2006/relationships/image"/><Relationship Id="rId4" Target="../media/image4.jpeg" Type="http://schemas.openxmlformats.org/officeDocument/2006/relationships/image"/><Relationship Id="rId5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7.jpeg" Type="http://schemas.openxmlformats.org/officeDocument/2006/relationships/image"/><Relationship Id="rId4" Target="../media/image8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10.jpeg" Type="http://schemas.openxmlformats.org/officeDocument/2006/relationships/image"/><Relationship Id="rId4" Target="../media/image1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Relationship Id="rId4" Target="../media/image2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847147"/>
            <a:ext cx="16230600" cy="2506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Open Sans Bold"/>
              </a:rPr>
              <a:t>ВПЛИВ УМОВ ВИГОТОВЛЕННЯ НА ЕЛЕКТРОФІЗИЧНІ ВЛАСТИВОСТІ СТРУКТУР КРЕМНІЙ-ПОЛІМЕР.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971550"/>
            <a:ext cx="16230600" cy="1308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"/>
              </a:rPr>
              <a:t>Київський національний університет імені Тараса Шевченка</a:t>
            </a:r>
          </a:p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"/>
              </a:rPr>
              <a:t>Фізичний факультет</a:t>
            </a:r>
          </a:p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"/>
              </a:rPr>
              <a:t>Кафедра загальної фізики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678047" y="8213725"/>
            <a:ext cx="4581253" cy="104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Open Sans"/>
              </a:rPr>
              <a:t>Кваліфікаційна робота бакалавра</a:t>
            </a:r>
          </a:p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Open Sans"/>
              </a:rPr>
              <a:t>студента 4 курсу</a:t>
            </a:r>
          </a:p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Open Sans"/>
              </a:rPr>
              <a:t>Денис КАЛЮЖНИЙ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705409"/>
            <a:ext cx="6648805" cy="4710246"/>
          </a:xfrm>
          <a:custGeom>
            <a:avLst/>
            <a:gdLst/>
            <a:ahLst/>
            <a:cxnLst/>
            <a:rect r="r" b="b" t="t" l="l"/>
            <a:pathLst>
              <a:path h="4710246" w="6648805">
                <a:moveTo>
                  <a:pt x="0" y="0"/>
                </a:moveTo>
                <a:lnTo>
                  <a:pt x="6648805" y="0"/>
                </a:lnTo>
                <a:lnTo>
                  <a:pt x="6648805" y="4710246"/>
                </a:lnTo>
                <a:lnTo>
                  <a:pt x="0" y="47102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995" t="-16399" r="-8713" b="-204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387080"/>
            <a:ext cx="5436036" cy="871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1699">
                <a:solidFill>
                  <a:srgbClr val="000000"/>
                </a:solidFill>
                <a:latin typeface="Open Sans Bold"/>
              </a:rPr>
              <a:t>Рис.3.15. Типові частотні залежності ємності для зразків серії D5-20 (квадрати)</a:t>
            </a:r>
          </a:p>
          <a:p>
            <a:pPr algn="ctr">
              <a:lnSpc>
                <a:spcPts val="2379"/>
              </a:lnSpc>
            </a:pPr>
            <a:r>
              <a:rPr lang="en-US" sz="1699">
                <a:solidFill>
                  <a:srgbClr val="000000"/>
                </a:solidFill>
                <a:latin typeface="Open Sans Bold"/>
              </a:rPr>
              <a:t>та D5-20u (кола).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17170"/>
            <a:ext cx="11419252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Open Sans Bold"/>
              </a:rPr>
              <a:t>ЧАСТОТНІ ЗАЛЕЖНОСТІ ЄМНОСТІ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842964" y="3275646"/>
            <a:ext cx="6643448" cy="1331610"/>
          </a:xfrm>
          <a:custGeom>
            <a:avLst/>
            <a:gdLst/>
            <a:ahLst/>
            <a:cxnLst/>
            <a:rect r="r" b="b" t="t" l="l"/>
            <a:pathLst>
              <a:path h="1331610" w="6643448">
                <a:moveTo>
                  <a:pt x="0" y="0"/>
                </a:moveTo>
                <a:lnTo>
                  <a:pt x="6643448" y="0"/>
                </a:lnTo>
                <a:lnTo>
                  <a:pt x="6643448" y="1331610"/>
                </a:lnTo>
                <a:lnTo>
                  <a:pt x="0" y="13316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515" t="-15500" r="-739" b="-18452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937576" y="4578681"/>
            <a:ext cx="561541" cy="28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9"/>
              </a:lnSpc>
            </a:pPr>
            <a:r>
              <a:rPr lang="en-US" sz="1699">
                <a:solidFill>
                  <a:srgbClr val="000000"/>
                </a:solidFill>
                <a:latin typeface="Open Sans Bold"/>
              </a:rPr>
              <a:t>(3.5)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1219558" y="6863601"/>
            <a:ext cx="5436036" cy="1721281"/>
          </a:xfrm>
          <a:custGeom>
            <a:avLst/>
            <a:gdLst/>
            <a:ahLst/>
            <a:cxnLst/>
            <a:rect r="r" b="b" t="t" l="l"/>
            <a:pathLst>
              <a:path h="1721281" w="5436036">
                <a:moveTo>
                  <a:pt x="0" y="0"/>
                </a:moveTo>
                <a:lnTo>
                  <a:pt x="5436036" y="0"/>
                </a:lnTo>
                <a:lnTo>
                  <a:pt x="5436036" y="1721281"/>
                </a:lnTo>
                <a:lnTo>
                  <a:pt x="0" y="17212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875" t="-18752" r="-848" b="-1393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710464" y="8556307"/>
            <a:ext cx="788652" cy="28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9"/>
              </a:lnSpc>
            </a:pPr>
            <a:r>
              <a:rPr lang="en-US" sz="1699">
                <a:solidFill>
                  <a:srgbClr val="000000"/>
                </a:solidFill>
                <a:latin typeface="Open Sans Bold"/>
              </a:rPr>
              <a:t>(3.7)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109529"/>
            <a:ext cx="9028672" cy="2462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ns"/>
              </a:rPr>
              <a:t>Як вже зазначалося раніше, в роботі також проводилися вимірювання час</a:t>
            </a:r>
            <a:r>
              <a:rPr lang="en-US" sz="2799">
                <a:solidFill>
                  <a:srgbClr val="000000"/>
                </a:solidFill>
                <a:latin typeface="Open Sans"/>
              </a:rPr>
              <a:t>тотних залежностей ємності створених діодних структур при різних напругах зміщення. Типові відповідні залежності представлені на рис.3.15.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6867" y="270828"/>
            <a:ext cx="13348053" cy="9387311"/>
          </a:xfrm>
          <a:custGeom>
            <a:avLst/>
            <a:gdLst/>
            <a:ahLst/>
            <a:cxnLst/>
            <a:rect r="r" b="b" t="t" l="l"/>
            <a:pathLst>
              <a:path h="9387311" w="13348053">
                <a:moveTo>
                  <a:pt x="0" y="0"/>
                </a:moveTo>
                <a:lnTo>
                  <a:pt x="13348053" y="0"/>
                </a:lnTo>
                <a:lnTo>
                  <a:pt x="13348053" y="9387310"/>
                </a:lnTo>
                <a:lnTo>
                  <a:pt x="0" y="93873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29" t="-1629" r="-716" b="-40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664920" y="242253"/>
            <a:ext cx="3507026" cy="2052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9"/>
              </a:lnSpc>
            </a:pPr>
            <a:r>
              <a:rPr lang="en-US" sz="1699">
                <a:solidFill>
                  <a:srgbClr val="000000"/>
                </a:solidFill>
                <a:latin typeface="Open Sans Bold"/>
              </a:rPr>
              <a:t>Рис.3.16. Розподіл густини станів пасток у досліджуваних зразках. Напруга змі</a:t>
            </a:r>
            <a:r>
              <a:rPr lang="en-US" sz="1699">
                <a:solidFill>
                  <a:srgbClr val="000000"/>
                </a:solidFill>
                <a:latin typeface="Open Sans Bold"/>
              </a:rPr>
              <a:t>щення, В: 0 (а, б), 0,4 В (в, г). Зразки серії D3-20 (криві 1), D3-20u (2), D3-20uR (3), D5-20 (4), D5-20u (5), D5-20uR (6), D5-60 (7), D5-60u (8).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17170"/>
            <a:ext cx="3572470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Open Sans Bold"/>
              </a:rPr>
              <a:t>ВИСНОВКИ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159510"/>
            <a:ext cx="16230600" cy="7910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ns Bold"/>
              </a:rPr>
              <a:t>1.</a:t>
            </a:r>
            <a:r>
              <a:rPr lang="en-US" sz="2799">
                <a:solidFill>
                  <a:srgbClr val="000000"/>
                </a:solidFill>
                <a:latin typeface="Open Sans"/>
              </a:rPr>
              <a:t> Проведено експериментальне дослідження впливу швидкості спінінгування, </a:t>
            </a:r>
            <a:r>
              <a:rPr lang="en-US" sz="2799">
                <a:solidFill>
                  <a:srgbClr val="000000"/>
                </a:solidFill>
                <a:latin typeface="Open Sans"/>
              </a:rPr>
              <a:t>часу ізотермічної витримки при кімнатній температурі та застосування ультразвукової обробки на електрофізичні параметри структур кремній-PEDOT:PSS.</a:t>
            </a: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ns Bold"/>
              </a:rPr>
              <a:t>2.</a:t>
            </a:r>
            <a:r>
              <a:rPr lang="en-US" sz="2799">
                <a:solidFill>
                  <a:srgbClr val="000000"/>
                </a:solidFill>
                <a:latin typeface="Open Sans"/>
              </a:rPr>
              <a:t> Виявлено, що збільшення швидкості спінінгування від 3000 об/хв до 5000 об/хв призводить до зменшення діелектричного прошарку, шунтуючого опору, зростання напруги ефективної інжекції дірок та концентрації більш глибоких пасток в околі границі розділу.</a:t>
            </a: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ns Bold"/>
              </a:rPr>
              <a:t>3.</a:t>
            </a:r>
            <a:r>
              <a:rPr lang="en-US" sz="2799">
                <a:solidFill>
                  <a:srgbClr val="000000"/>
                </a:solidFill>
                <a:latin typeface="Open Sans"/>
              </a:rPr>
              <a:t> Зростання часу ізотермічної витримки може викликати зменшення впливу діелектричного шару та концентрації мілких пасток, збільшення пікової напруги для</a:t>
            </a: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ns"/>
              </a:rPr>
              <a:t>ємності при прямому зміщенні, фактору неідеальності та послідовного опору</a:t>
            </a: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ns Bold"/>
              </a:rPr>
              <a:t>4.</a:t>
            </a:r>
            <a:r>
              <a:rPr lang="en-US" sz="2799">
                <a:solidFill>
                  <a:srgbClr val="000000"/>
                </a:solidFill>
                <a:latin typeface="Open Sans"/>
              </a:rPr>
              <a:t> Показано, що ультразвукова обробка більш ефективна у випадку структур з більш тонким полімерним шаром. Зокрема в цьому випадку використання акустичних хвиль може бути причиною зменшення висоти бар’єру, фактору неідеальності, шунтуючого опору, збільшення концентрації мілких пасток та їхню перебудову, а також (при застосуванні повздовжніх коливань) зменшення напруги ефективної інжекції дірок і зростання послідовного опору.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666010"/>
            <a:ext cx="7896261" cy="5727411"/>
          </a:xfrm>
          <a:custGeom>
            <a:avLst/>
            <a:gdLst/>
            <a:ahLst/>
            <a:cxnLst/>
            <a:rect r="r" b="b" t="t" l="l"/>
            <a:pathLst>
              <a:path h="5727411" w="7896261">
                <a:moveTo>
                  <a:pt x="0" y="0"/>
                </a:moveTo>
                <a:lnTo>
                  <a:pt x="7896261" y="0"/>
                </a:lnTo>
                <a:lnTo>
                  <a:pt x="7896261" y="5727411"/>
                </a:lnTo>
                <a:lnTo>
                  <a:pt x="0" y="57274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6503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710923"/>
            <a:ext cx="16359073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ns"/>
              </a:rPr>
              <a:t>Дослідження полягає у комплексному вивченні впливу умов виготовлення </a:t>
            </a:r>
            <a:r>
              <a:rPr lang="en-US" sz="2799">
                <a:solidFill>
                  <a:srgbClr val="000000"/>
                </a:solidFill>
                <a:latin typeface="Open Sans"/>
              </a:rPr>
              <a:t>на електрофізичні властивості структур кремній-полімер з використанням сучасних методів дослідження.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44000" y="2099996"/>
            <a:ext cx="8691964" cy="7415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ns"/>
              </a:rPr>
              <a:t>Популярність електронних структур з полімерними ша</a:t>
            </a:r>
            <a:r>
              <a:rPr lang="en-US" sz="2799">
                <a:solidFill>
                  <a:srgbClr val="000000"/>
                </a:solidFill>
                <a:latin typeface="Open Sans"/>
              </a:rPr>
              <a:t>рами обумовлена їх високою ефективністю, гнучкістю, легкістю, можливістю налаштування властивостей, екологічністю та широким спектром застосувань. Ці переваги роблять полімерні матеріали привабливими для інноваційних розробок у багатьох галузях сучасної електроніки. Водночас, їхні електрофізичні властивості значною мірою залежать від умов виготовлення. Розуміння впливу цих факторів на властивості структур кремній-полімер є ключовим для розробки нових та вдосконалення існуючих пристроїв з покращеними характеристиками та продук- тивністю.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5777406"/>
            <a:ext cx="4734268" cy="3480894"/>
          </a:xfrm>
          <a:custGeom>
            <a:avLst/>
            <a:gdLst/>
            <a:ahLst/>
            <a:cxnLst/>
            <a:rect r="r" b="b" t="t" l="l"/>
            <a:pathLst>
              <a:path h="3480894" w="4734268">
                <a:moveTo>
                  <a:pt x="0" y="0"/>
                </a:moveTo>
                <a:lnTo>
                  <a:pt x="4734268" y="0"/>
                </a:lnTo>
                <a:lnTo>
                  <a:pt x="4734268" y="3480894"/>
                </a:lnTo>
                <a:lnTo>
                  <a:pt x="0" y="34808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770" t="-82682" r="-12554" b="-4821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031392" y="5777406"/>
            <a:ext cx="4472823" cy="3480894"/>
          </a:xfrm>
          <a:custGeom>
            <a:avLst/>
            <a:gdLst/>
            <a:ahLst/>
            <a:cxnLst/>
            <a:rect r="r" b="b" t="t" l="l"/>
            <a:pathLst>
              <a:path h="3480894" w="4472823">
                <a:moveTo>
                  <a:pt x="0" y="0"/>
                </a:moveTo>
                <a:lnTo>
                  <a:pt x="4472824" y="0"/>
                </a:lnTo>
                <a:lnTo>
                  <a:pt x="4472824" y="3480894"/>
                </a:lnTo>
                <a:lnTo>
                  <a:pt x="0" y="34808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5278" t="-71164" r="-16423" b="-54477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772641" y="5777406"/>
            <a:ext cx="4486659" cy="3480894"/>
          </a:xfrm>
          <a:custGeom>
            <a:avLst/>
            <a:gdLst/>
            <a:ahLst/>
            <a:cxnLst/>
            <a:rect r="r" b="b" t="t" l="l"/>
            <a:pathLst>
              <a:path h="3480894" w="4486659">
                <a:moveTo>
                  <a:pt x="0" y="0"/>
                </a:moveTo>
                <a:lnTo>
                  <a:pt x="4486659" y="0"/>
                </a:lnTo>
                <a:lnTo>
                  <a:pt x="4486659" y="3480894"/>
                </a:lnTo>
                <a:lnTo>
                  <a:pt x="0" y="34808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2023" t="-57708" r="-11204" b="-71256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374546" y="1381460"/>
            <a:ext cx="2649536" cy="2002636"/>
          </a:xfrm>
          <a:custGeom>
            <a:avLst/>
            <a:gdLst/>
            <a:ahLst/>
            <a:cxnLst/>
            <a:rect r="r" b="b" t="t" l="l"/>
            <a:pathLst>
              <a:path h="2002636" w="2649536">
                <a:moveTo>
                  <a:pt x="0" y="0"/>
                </a:moveTo>
                <a:lnTo>
                  <a:pt x="2649536" y="0"/>
                </a:lnTo>
                <a:lnTo>
                  <a:pt x="2649536" y="2002636"/>
                </a:lnTo>
                <a:lnTo>
                  <a:pt x="0" y="20026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133656"/>
            <a:ext cx="13670614" cy="4443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Open Sans Bold"/>
              </a:rPr>
              <a:t>1.</a:t>
            </a:r>
            <a:r>
              <a:rPr lang="en-US" sz="2800">
                <a:solidFill>
                  <a:srgbClr val="000000"/>
                </a:solidFill>
                <a:latin typeface="Open Sans"/>
              </a:rPr>
              <a:t> Травлення кремнію в 30%-розчині HF протягом 15 c.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Open Sans Bold"/>
              </a:rPr>
              <a:t>2.</a:t>
            </a:r>
            <a:r>
              <a:rPr lang="en-US" sz="2800">
                <a:solidFill>
                  <a:srgbClr val="000000"/>
                </a:solidFill>
                <a:latin typeface="Open Sans"/>
              </a:rPr>
              <a:t> Промивання пластини в дистильованій воді.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Open Sans Bold"/>
              </a:rPr>
              <a:t>3.</a:t>
            </a:r>
            <a:r>
              <a:rPr lang="en-US" sz="2800">
                <a:solidFill>
                  <a:srgbClr val="000000"/>
                </a:solidFill>
                <a:latin typeface="Open Sans"/>
              </a:rPr>
              <a:t> Нанесення розчину PEDOT:PSS.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Open Sans Bold"/>
              </a:rPr>
              <a:t>4.</a:t>
            </a:r>
            <a:r>
              <a:rPr lang="en-US" sz="2800">
                <a:solidFill>
                  <a:srgbClr val="000000"/>
                </a:solidFill>
                <a:latin typeface="Open Sans"/>
              </a:rPr>
              <a:t> Спінінгування на протязі 30 с зі швидкістю обертання ω.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Open Sans Bold"/>
              </a:rPr>
              <a:t>5.</a:t>
            </a:r>
            <a:r>
              <a:rPr lang="en-US" sz="2800">
                <a:solidFill>
                  <a:srgbClr val="000000"/>
                </a:solidFill>
                <a:latin typeface="Open Sans"/>
              </a:rPr>
              <a:t> Витримка зразків при кімнатній температурі тривалістю td .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Open Sans Bold"/>
              </a:rPr>
              <a:t>6.</a:t>
            </a:r>
            <a:r>
              <a:rPr lang="en-US" sz="2800">
                <a:solidFill>
                  <a:srgbClr val="000000"/>
                </a:solidFill>
                <a:latin typeface="Open Sans"/>
                <a:ea typeface="Open Sans"/>
              </a:rPr>
              <a:t> Відпал при температурі 140 °С на протязі 15 хв.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Open Sans Bold"/>
              </a:rPr>
              <a:t>7.</a:t>
            </a:r>
            <a:r>
              <a:rPr lang="en-US" sz="2800">
                <a:solidFill>
                  <a:srgbClr val="000000"/>
                </a:solidFill>
                <a:latin typeface="Open Sans"/>
              </a:rPr>
              <a:t> Вакуумне напилення срібного контакту на полімерну плівку.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Open Sans Bold"/>
              </a:rPr>
              <a:t>8.</a:t>
            </a:r>
            <a:r>
              <a:rPr lang="en-US" sz="2800">
                <a:solidFill>
                  <a:srgbClr val="000000"/>
                </a:solidFill>
                <a:latin typeface="Open Sans"/>
              </a:rPr>
              <a:t> Відколювання запилених країв структур.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Open Sans Bold"/>
              </a:rPr>
              <a:t>9.</a:t>
            </a:r>
            <a:r>
              <a:rPr lang="en-US" sz="2800">
                <a:solidFill>
                  <a:srgbClr val="000000"/>
                </a:solidFill>
                <a:latin typeface="Open Sans"/>
              </a:rPr>
              <a:t> Втирання контакту ZnGa.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17170"/>
            <a:ext cx="9280655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Open Sans Bold"/>
              </a:rPr>
              <a:t>МЕТОДИКА ВИГОТОВЛЕННЯ: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813901" y="805515"/>
            <a:ext cx="3202070" cy="575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79"/>
              </a:lnSpc>
            </a:pPr>
            <a:r>
              <a:rPr lang="en-US" sz="1699">
                <a:solidFill>
                  <a:srgbClr val="000000"/>
                </a:solidFill>
                <a:latin typeface="Open Sans"/>
              </a:rPr>
              <a:t>Кількість тисяч </a:t>
            </a:r>
            <a:r>
              <a:rPr lang="en-US" sz="1699">
                <a:solidFill>
                  <a:srgbClr val="000000"/>
                </a:solidFill>
                <a:latin typeface="Open Sans"/>
              </a:rPr>
              <a:t>обертів за хвилину під час спінінгування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275860" y="3355521"/>
            <a:ext cx="2846909" cy="575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1699">
                <a:solidFill>
                  <a:srgbClr val="000000"/>
                </a:solidFill>
                <a:latin typeface="Open Sans"/>
              </a:rPr>
              <a:t>Час витримки зразків при кімнатній температурі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268923" y="1352885"/>
            <a:ext cx="2497187" cy="28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1699">
                <a:solidFill>
                  <a:srgbClr val="000000"/>
                </a:solidFill>
                <a:latin typeface="Open Sans"/>
              </a:rPr>
              <a:t>Ультразвукова обробка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858725" y="1941439"/>
            <a:ext cx="4400575" cy="1470262"/>
          </a:xfrm>
          <a:custGeom>
            <a:avLst/>
            <a:gdLst/>
            <a:ahLst/>
            <a:cxnLst/>
            <a:rect r="r" b="b" t="t" l="l"/>
            <a:pathLst>
              <a:path h="1470262" w="4400575">
                <a:moveTo>
                  <a:pt x="0" y="0"/>
                </a:moveTo>
                <a:lnTo>
                  <a:pt x="4400575" y="0"/>
                </a:lnTo>
                <a:lnTo>
                  <a:pt x="4400575" y="1470262"/>
                </a:lnTo>
                <a:lnTo>
                  <a:pt x="0" y="14702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25184"/>
            <a:ext cx="11213672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Open Sans Bold"/>
              </a:rPr>
              <a:t>ВОЛЬТ-ФАРАДНІ ХАРАКТЕРИСТИКИ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28700" y="936714"/>
            <a:ext cx="5561623" cy="4208131"/>
          </a:xfrm>
          <a:custGeom>
            <a:avLst/>
            <a:gdLst/>
            <a:ahLst/>
            <a:cxnLst/>
            <a:rect r="r" b="b" t="t" l="l"/>
            <a:pathLst>
              <a:path h="4208131" w="5561623">
                <a:moveTo>
                  <a:pt x="0" y="0"/>
                </a:moveTo>
                <a:lnTo>
                  <a:pt x="5561623" y="0"/>
                </a:lnTo>
                <a:lnTo>
                  <a:pt x="5561623" y="4208131"/>
                </a:lnTo>
                <a:lnTo>
                  <a:pt x="0" y="42081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741864" y="936714"/>
            <a:ext cx="5698920" cy="4154277"/>
          </a:xfrm>
          <a:custGeom>
            <a:avLst/>
            <a:gdLst/>
            <a:ahLst/>
            <a:cxnLst/>
            <a:rect r="r" b="b" t="t" l="l"/>
            <a:pathLst>
              <a:path h="4154277" w="5698920">
                <a:moveTo>
                  <a:pt x="0" y="0"/>
                </a:moveTo>
                <a:lnTo>
                  <a:pt x="5698920" y="0"/>
                </a:lnTo>
                <a:lnTo>
                  <a:pt x="5698920" y="4154277"/>
                </a:lnTo>
                <a:lnTo>
                  <a:pt x="0" y="41542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66679" y="5062416"/>
            <a:ext cx="11887346" cy="28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9"/>
              </a:lnSpc>
            </a:pPr>
            <a:r>
              <a:rPr lang="en-US" sz="1699">
                <a:solidFill>
                  <a:srgbClr val="000000"/>
                </a:solidFill>
                <a:latin typeface="Open Sans Bold"/>
              </a:rPr>
              <a:t>Рис.3.1. Типові вольт-фарадні характеристики досліджуваних структур. Зразки </a:t>
            </a:r>
            <a:r>
              <a:rPr lang="en-US" sz="1699">
                <a:solidFill>
                  <a:srgbClr val="000000"/>
                </a:solidFill>
                <a:latin typeface="Open Sans Bold"/>
              </a:rPr>
              <a:t>D3-20u (а) та D3-20 (б).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590014"/>
            <a:ext cx="15588218" cy="3948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ns"/>
              </a:rPr>
              <a:t>З рис.3.1 ви</a:t>
            </a:r>
            <a:r>
              <a:rPr lang="en-US" sz="2799">
                <a:solidFill>
                  <a:srgbClr val="000000"/>
                </a:solidFill>
                <a:latin typeface="Open Sans"/>
              </a:rPr>
              <a:t>дно, що ємність структури залежить від частоти вимірювання, особливо при прямому зміщенні. Відомо, що при зменшенні частоти внесок у ємність починають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ns"/>
              </a:rPr>
              <a:t>давати більш повільні енергетичні рівні.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ns"/>
              </a:rPr>
              <a:t>З літератури відомо, що доцільно окремо аналізувати прямі та зворотні ділянки подібних характеристик. Зокрема, при зворотному зміщенні ємність діодної структури С має визначатися концентрацією носіїв Ν та висотою бар’єру Vb. 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ns"/>
              </a:rPr>
              <a:t>Тобто, використовуючи зворотну вольт-фарадну характеристику (ВФХ) можна визначити профіль легування.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831901" y="3383126"/>
            <a:ext cx="622865" cy="28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9"/>
              </a:lnSpc>
            </a:pPr>
            <a:r>
              <a:rPr lang="en-US" sz="1699">
                <a:solidFill>
                  <a:srgbClr val="000000"/>
                </a:solidFill>
                <a:latin typeface="Open Sans Bold"/>
              </a:rPr>
              <a:t>(3.1)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5314" y="131423"/>
            <a:ext cx="6033435" cy="4439383"/>
          </a:xfrm>
          <a:custGeom>
            <a:avLst/>
            <a:gdLst/>
            <a:ahLst/>
            <a:cxnLst/>
            <a:rect r="r" b="b" t="t" l="l"/>
            <a:pathLst>
              <a:path h="4439383" w="6033435">
                <a:moveTo>
                  <a:pt x="0" y="0"/>
                </a:moveTo>
                <a:lnTo>
                  <a:pt x="6033435" y="0"/>
                </a:lnTo>
                <a:lnTo>
                  <a:pt x="6033435" y="4439383"/>
                </a:lnTo>
                <a:lnTo>
                  <a:pt x="0" y="44393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46" t="-771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05314" y="4567542"/>
            <a:ext cx="6033435" cy="575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1699">
                <a:solidFill>
                  <a:srgbClr val="000000"/>
                </a:solidFill>
                <a:latin typeface="Open Sans Bold"/>
              </a:rPr>
              <a:t>Рис.3.3. Залежності оберненої ємності від напруги зворотного зміщення.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405314" y="5332823"/>
            <a:ext cx="8501298" cy="4317974"/>
          </a:xfrm>
          <a:custGeom>
            <a:avLst/>
            <a:gdLst/>
            <a:ahLst/>
            <a:cxnLst/>
            <a:rect r="r" b="b" t="t" l="l"/>
            <a:pathLst>
              <a:path h="4317974" w="8501298">
                <a:moveTo>
                  <a:pt x="0" y="0"/>
                </a:moveTo>
                <a:lnTo>
                  <a:pt x="8501298" y="0"/>
                </a:lnTo>
                <a:lnTo>
                  <a:pt x="8501298" y="4317974"/>
                </a:lnTo>
                <a:lnTo>
                  <a:pt x="0" y="43179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630" t="-4069" r="-877" b="-1728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05314" y="9622222"/>
            <a:ext cx="8501298" cy="575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700">
                <a:solidFill>
                  <a:srgbClr val="000000"/>
                </a:solidFill>
                <a:latin typeface="Open Sans Bold"/>
              </a:rPr>
              <a:t>Рис.3.4. Величини висоти бар’єру, визначені з ВФХ при різних частотах для зра</a:t>
            </a:r>
            <a:r>
              <a:rPr lang="en-US" sz="1700">
                <a:solidFill>
                  <a:srgbClr val="000000"/>
                </a:solidFill>
                <a:latin typeface="Open Sans Bold"/>
              </a:rPr>
              <a:t>зків різних серій.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906612" y="5332823"/>
            <a:ext cx="8501298" cy="4317974"/>
          </a:xfrm>
          <a:custGeom>
            <a:avLst/>
            <a:gdLst/>
            <a:ahLst/>
            <a:cxnLst/>
            <a:rect r="r" b="b" t="t" l="l"/>
            <a:pathLst>
              <a:path h="4317974" w="8501298">
                <a:moveTo>
                  <a:pt x="0" y="0"/>
                </a:moveTo>
                <a:lnTo>
                  <a:pt x="8501299" y="0"/>
                </a:lnTo>
                <a:lnTo>
                  <a:pt x="8501299" y="4317974"/>
                </a:lnTo>
                <a:lnTo>
                  <a:pt x="0" y="43179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17" t="-1459" r="-370" b="-1216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906612" y="9622222"/>
            <a:ext cx="8610806" cy="575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9"/>
              </a:lnSpc>
            </a:pPr>
            <a:r>
              <a:rPr lang="en-US" sz="1699">
                <a:solidFill>
                  <a:srgbClr val="000000"/>
                </a:solidFill>
                <a:latin typeface="Open Sans Bold"/>
              </a:rPr>
              <a:t>Рис.3.5. Величини початку ефективної інжекції дірок, визначені з ВФХ при різ</a:t>
            </a:r>
            <a:r>
              <a:rPr lang="en-US" sz="1699">
                <a:solidFill>
                  <a:srgbClr val="000000"/>
                </a:solidFill>
                <a:latin typeface="Open Sans Bold"/>
              </a:rPr>
              <a:t>них частотах для зразків різних серій.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491161" y="262020"/>
            <a:ext cx="11703332" cy="4105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"/>
              </a:rPr>
              <a:t>Як видно з виразу (3.1), залежність величини, оберненої до квадрату ємності </a:t>
            </a:r>
            <a:r>
              <a:rPr lang="en-US" sz="2600">
                <a:solidFill>
                  <a:srgbClr val="000000"/>
                </a:solidFill>
                <a:latin typeface="Open Sans"/>
              </a:rPr>
              <a:t>від напруги має бути прямою, причому перетин відповідної апроксимуючої лінії з віссю напруг дозволяє оцінити висоту бар’єру. На рис.3.3 наведено подібні побудови для декількох зразків. Видно, що висота бар’єру залежить від 1) частоти вимірювального сигналу; 2) методу виготовлення структур. </a:t>
            </a:r>
            <a:r>
              <a:rPr lang="en-US" sz="2600">
                <a:solidFill>
                  <a:srgbClr val="000000"/>
                </a:solidFill>
                <a:latin typeface="Open Sans"/>
              </a:rPr>
              <a:t>На рис.3.4 видно, що вимірювання при частоті 1 МГц дають збільшенні значення висоти бар’єру. Як видно з наведених даних, на рис.3.5, частотна залежність Vp достатня слабка, хоча при збільшенні частоти ця величина зростає.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824061"/>
            <a:ext cx="5937961" cy="4273659"/>
          </a:xfrm>
          <a:custGeom>
            <a:avLst/>
            <a:gdLst/>
            <a:ahLst/>
            <a:cxnLst/>
            <a:rect r="r" b="b" t="t" l="l"/>
            <a:pathLst>
              <a:path h="4273659" w="5937961">
                <a:moveTo>
                  <a:pt x="0" y="0"/>
                </a:moveTo>
                <a:lnTo>
                  <a:pt x="5937961" y="0"/>
                </a:lnTo>
                <a:lnTo>
                  <a:pt x="5937961" y="4273659"/>
                </a:lnTo>
                <a:lnTo>
                  <a:pt x="0" y="42736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966661" y="1824061"/>
            <a:ext cx="5937961" cy="4273659"/>
          </a:xfrm>
          <a:custGeom>
            <a:avLst/>
            <a:gdLst/>
            <a:ahLst/>
            <a:cxnLst/>
            <a:rect r="r" b="b" t="t" l="l"/>
            <a:pathLst>
              <a:path h="4273659" w="5937961">
                <a:moveTo>
                  <a:pt x="0" y="0"/>
                </a:moveTo>
                <a:lnTo>
                  <a:pt x="5937962" y="0"/>
                </a:lnTo>
                <a:lnTo>
                  <a:pt x="5937962" y="4273659"/>
                </a:lnTo>
                <a:lnTo>
                  <a:pt x="0" y="42736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152" r="0" b="-2311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86267" y="6069145"/>
            <a:ext cx="11360789" cy="871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1699">
                <a:solidFill>
                  <a:srgbClr val="000000"/>
                </a:solidFill>
                <a:latin typeface="Open Sans Bold"/>
              </a:rPr>
              <a:t>Рис.3.11. Типові (а) частотні залежності дійсної та уявної частин комплексного </a:t>
            </a:r>
            <a:r>
              <a:rPr lang="en-US" sz="1699">
                <a:solidFill>
                  <a:srgbClr val="000000"/>
                </a:solidFill>
                <a:latin typeface="Open Sans Bold"/>
              </a:rPr>
              <a:t>опору (V=0) та (б) діаграми Найквіста при різних напругах зміщення (точкиексперимент, лінії – апроксимація відповідно до моделі на рис.3.12). Зразок D5-20.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040178" y="2004298"/>
            <a:ext cx="4476254" cy="3139202"/>
          </a:xfrm>
          <a:custGeom>
            <a:avLst/>
            <a:gdLst/>
            <a:ahLst/>
            <a:cxnLst/>
            <a:rect r="r" b="b" t="t" l="l"/>
            <a:pathLst>
              <a:path h="3139202" w="4476254">
                <a:moveTo>
                  <a:pt x="0" y="0"/>
                </a:moveTo>
                <a:lnTo>
                  <a:pt x="4476254" y="0"/>
                </a:lnTo>
                <a:lnTo>
                  <a:pt x="4476254" y="3139202"/>
                </a:lnTo>
                <a:lnTo>
                  <a:pt x="0" y="31392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279" t="-4068" r="-9047" b="-4746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586744" y="5114925"/>
            <a:ext cx="3383122" cy="1166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700">
                <a:solidFill>
                  <a:srgbClr val="000000"/>
                </a:solidFill>
                <a:latin typeface="Open Sans Bold"/>
              </a:rPr>
              <a:t>Рис.3.12. Еквівалентна схема, що використовувалася для апроксимації імпедан</a:t>
            </a:r>
            <a:r>
              <a:rPr lang="en-US" sz="1700">
                <a:solidFill>
                  <a:srgbClr val="000000"/>
                </a:solidFill>
                <a:latin typeface="Open Sans Bold"/>
              </a:rPr>
              <a:t>сних вимірів.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17170"/>
            <a:ext cx="11479608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Open Sans Bold"/>
              </a:rPr>
              <a:t>ЧАСТОТНІ ЗАЛЕЖНОСТІ ІМПЕДАНСУ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7332360"/>
            <a:ext cx="16230600" cy="2462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ns"/>
              </a:rPr>
              <a:t>В нашому випадку апроксимація була проведена в межах </a:t>
            </a:r>
            <a:r>
              <a:rPr lang="en-US" sz="2799">
                <a:solidFill>
                  <a:srgbClr val="000000"/>
                </a:solidFill>
                <a:latin typeface="Open Sans"/>
              </a:rPr>
              <a:t>моделі, яка зображена на рис. 3.12 та містить конденсатор і два опори: послідовний та паралельний. Вимірювання на визначення параметрів проводилися при різних величинах зворотньої напруги. Отримані величини ємності були використані для визначення висоти бар’єру відповідно до формули (3.1).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096351"/>
            <a:ext cx="10844344" cy="72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 Italics"/>
              </a:rPr>
              <a:t>Імпедансна спектроскопія передбачає вимірювання дійсної Z` та уявної Z`` </a:t>
            </a:r>
            <a:r>
              <a:rPr lang="en-US" sz="2100">
                <a:solidFill>
                  <a:srgbClr val="000000"/>
                </a:solidFill>
                <a:latin typeface="Open Sans Italics"/>
              </a:rPr>
              <a:t>частин повного опору Ζ від частоти.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418812"/>
            <a:ext cx="8427025" cy="4363231"/>
          </a:xfrm>
          <a:custGeom>
            <a:avLst/>
            <a:gdLst/>
            <a:ahLst/>
            <a:cxnLst/>
            <a:rect r="r" b="b" t="t" l="l"/>
            <a:pathLst>
              <a:path h="4363231" w="8427025">
                <a:moveTo>
                  <a:pt x="0" y="0"/>
                </a:moveTo>
                <a:lnTo>
                  <a:pt x="8427025" y="0"/>
                </a:lnTo>
                <a:lnTo>
                  <a:pt x="8427025" y="4363230"/>
                </a:lnTo>
                <a:lnTo>
                  <a:pt x="0" y="43632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30" t="-1935" r="-1502" b="-314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997680" y="4753467"/>
            <a:ext cx="6719665" cy="575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1699">
                <a:solidFill>
                  <a:srgbClr val="000000"/>
                </a:solidFill>
                <a:latin typeface="Open Sans Bold"/>
              </a:rPr>
              <a:t>Рис.3.14. Величини висоти бар’єру, визначені з частотно-імпедансних вимірів </a:t>
            </a:r>
            <a:r>
              <a:rPr lang="en-US" sz="1699">
                <a:solidFill>
                  <a:srgbClr val="000000"/>
                </a:solidFill>
                <a:latin typeface="Open Sans Bold"/>
              </a:rPr>
              <a:t>для зразків різних серій.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855419" y="366448"/>
            <a:ext cx="7257471" cy="4777052"/>
          </a:xfrm>
          <a:custGeom>
            <a:avLst/>
            <a:gdLst/>
            <a:ahLst/>
            <a:cxnLst/>
            <a:rect r="r" b="b" t="t" l="l"/>
            <a:pathLst>
              <a:path h="4777052" w="7257471">
                <a:moveTo>
                  <a:pt x="0" y="0"/>
                </a:moveTo>
                <a:lnTo>
                  <a:pt x="7257471" y="0"/>
                </a:lnTo>
                <a:lnTo>
                  <a:pt x="7257471" y="4777052"/>
                </a:lnTo>
                <a:lnTo>
                  <a:pt x="0" y="47770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630" t="-3096" r="-1834" b="-2167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57557" y="5114925"/>
            <a:ext cx="6453195" cy="871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</a:pPr>
            <a:r>
              <a:rPr lang="en-US" sz="1700">
                <a:solidFill>
                  <a:srgbClr val="000000"/>
                </a:solidFill>
                <a:latin typeface="Open Sans Bold"/>
              </a:rPr>
              <a:t>Рис.3.13. Типові залежності оберненої ємності, визначеної з імпедансних вимі</a:t>
            </a:r>
            <a:r>
              <a:rPr lang="en-US" sz="1700">
                <a:solidFill>
                  <a:srgbClr val="000000"/>
                </a:solidFill>
                <a:latin typeface="Open Sans Bold"/>
              </a:rPr>
              <a:t>рів, від напруги зворотного зміщення для зразків різних серій.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70836" y="6300470"/>
            <a:ext cx="16346328" cy="2957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ns"/>
              </a:rPr>
              <a:t>З рис.3.13 в</a:t>
            </a:r>
            <a:r>
              <a:rPr lang="en-US" sz="2799">
                <a:solidFill>
                  <a:srgbClr val="000000"/>
                </a:solidFill>
                <a:latin typeface="Open Sans"/>
              </a:rPr>
              <a:t>идно, що отримані залежності надзвичайно добре апроксимуються поліномом першого порядку, як і передбачається теорією.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ns"/>
              </a:rPr>
              <a:t>Результати визначення висоти бар’єру представлені на рис.3.14. Отримані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ns"/>
              </a:rPr>
              <a:t>величини приблизно збігаються зі значеннями, отриманими з ВФХ, виміряних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ns"/>
              </a:rPr>
              <a:t>при використанні сигналу частотою 100 кГц. Як і у вказаному випадку, висота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ns"/>
              </a:rPr>
              <a:t>бар’єру практично не залежить від варійованих в роботі умов виготовлення структур.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173864" y="1028700"/>
            <a:ext cx="6085436" cy="4184271"/>
          </a:xfrm>
          <a:custGeom>
            <a:avLst/>
            <a:gdLst/>
            <a:ahLst/>
            <a:cxnLst/>
            <a:rect r="r" b="b" t="t" l="l"/>
            <a:pathLst>
              <a:path h="4184271" w="6085436">
                <a:moveTo>
                  <a:pt x="0" y="0"/>
                </a:moveTo>
                <a:lnTo>
                  <a:pt x="6085436" y="0"/>
                </a:lnTo>
                <a:lnTo>
                  <a:pt x="6085436" y="4184271"/>
                </a:lnTo>
                <a:lnTo>
                  <a:pt x="0" y="4184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082" t="-4048" r="-3340" b="-269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735543" y="5184396"/>
            <a:ext cx="4962079" cy="1166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1699">
                <a:solidFill>
                  <a:srgbClr val="000000"/>
                </a:solidFill>
                <a:latin typeface="Open Sans Bold"/>
              </a:rPr>
              <a:t>Рис.3.6. Типова ВАХ досліджуваних зразків. Точки- експеримент, лінія – апро-</a:t>
            </a:r>
          </a:p>
          <a:p>
            <a:pPr algn="ctr">
              <a:lnSpc>
                <a:spcPts val="2379"/>
              </a:lnSpc>
            </a:pPr>
            <a:r>
              <a:rPr lang="en-US" sz="1699">
                <a:solidFill>
                  <a:srgbClr val="000000"/>
                </a:solidFill>
                <a:latin typeface="Open Sans Bold"/>
              </a:rPr>
              <a:t>ксимація відповідно до формули (3.4). Зразок серії D3-20u, Т = 296 К.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30319" y="217170"/>
            <a:ext cx="12119342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Open Sans Bold"/>
              </a:rPr>
              <a:t>ВОЛЬТ-АМПЕРНІ ХАРАКТЕРИСТИКИ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28700" y="5396595"/>
            <a:ext cx="9852475" cy="1275194"/>
          </a:xfrm>
          <a:custGeom>
            <a:avLst/>
            <a:gdLst/>
            <a:ahLst/>
            <a:cxnLst/>
            <a:rect r="r" b="b" t="t" l="l"/>
            <a:pathLst>
              <a:path h="1275194" w="9852475">
                <a:moveTo>
                  <a:pt x="0" y="0"/>
                </a:moveTo>
                <a:lnTo>
                  <a:pt x="9852475" y="0"/>
                </a:lnTo>
                <a:lnTo>
                  <a:pt x="9852475" y="1275194"/>
                </a:lnTo>
                <a:lnTo>
                  <a:pt x="0" y="12751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727826" y="6643214"/>
            <a:ext cx="760844" cy="28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9"/>
              </a:lnSpc>
            </a:pPr>
            <a:r>
              <a:rPr lang="en-US" sz="1699">
                <a:solidFill>
                  <a:srgbClr val="000000"/>
                </a:solidFill>
                <a:latin typeface="Open Sans Bold"/>
              </a:rPr>
              <a:t>(3.4)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30319" y="1153956"/>
            <a:ext cx="10496796" cy="2957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ns"/>
              </a:rPr>
              <a:t>Приклад отриманої ВАХ наведено на рис.3.6. Для її апроксимації викорис</a:t>
            </a:r>
            <a:r>
              <a:rPr lang="en-US" sz="2799">
                <a:solidFill>
                  <a:srgbClr val="000000"/>
                </a:solidFill>
                <a:latin typeface="Open Sans"/>
              </a:rPr>
              <a:t>товувалася дво-діодна модель де перший доданок пов’язаний з процесами рекомбінації у квазі-нейтральній області, другий викликаний рекомбінацією в області просторового заряду (ОПЗ), а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ns"/>
              </a:rPr>
              <a:t>останній є струмом шунтування.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573415" y="7786370"/>
            <a:ext cx="12615520" cy="1471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ns"/>
              </a:rPr>
              <a:t>Апроксимація експериментальних кривих дозво</a:t>
            </a:r>
            <a:r>
              <a:rPr lang="en-US" sz="2799">
                <a:solidFill>
                  <a:srgbClr val="000000"/>
                </a:solidFill>
                <a:latin typeface="Open Sans"/>
              </a:rPr>
              <a:t>ляла визначати густини струмів насичення J01 та J02 , фактор неідеальності n2 , а також величини послідовного та шунтуючого опорів Rs та Rsh, відповідно.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92740" y="466673"/>
            <a:ext cx="7513598" cy="4039553"/>
          </a:xfrm>
          <a:custGeom>
            <a:avLst/>
            <a:gdLst/>
            <a:ahLst/>
            <a:cxnLst/>
            <a:rect r="r" b="b" t="t" l="l"/>
            <a:pathLst>
              <a:path h="4039553" w="7513598">
                <a:moveTo>
                  <a:pt x="0" y="0"/>
                </a:moveTo>
                <a:lnTo>
                  <a:pt x="7513597" y="0"/>
                </a:lnTo>
                <a:lnTo>
                  <a:pt x="7513597" y="4039553"/>
                </a:lnTo>
                <a:lnTo>
                  <a:pt x="0" y="40395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590" t="-2536" r="-2318" b="-177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92740" y="4477651"/>
            <a:ext cx="7513598" cy="575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1699">
                <a:solidFill>
                  <a:srgbClr val="000000"/>
                </a:solidFill>
                <a:latin typeface="Open Sans Bold"/>
              </a:rPr>
              <a:t>Рис.3.8. Величини фактору неідельності, визначені з ВАХ зразків різних серій.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5134335" y="5393437"/>
            <a:ext cx="7338886" cy="3933240"/>
          </a:xfrm>
          <a:custGeom>
            <a:avLst/>
            <a:gdLst/>
            <a:ahLst/>
            <a:cxnLst/>
            <a:rect r="r" b="b" t="t" l="l"/>
            <a:pathLst>
              <a:path h="3933240" w="7338886">
                <a:moveTo>
                  <a:pt x="0" y="0"/>
                </a:moveTo>
                <a:lnTo>
                  <a:pt x="7338886" y="0"/>
                </a:lnTo>
                <a:lnTo>
                  <a:pt x="7338886" y="3933240"/>
                </a:lnTo>
                <a:lnTo>
                  <a:pt x="0" y="39332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75" t="-5644" r="-4125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134335" y="9406418"/>
            <a:ext cx="7338886" cy="575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1699">
                <a:solidFill>
                  <a:srgbClr val="000000"/>
                </a:solidFill>
                <a:latin typeface="Open Sans Bold"/>
              </a:rPr>
              <a:t>Рис.3.9. Величини послідовного опору, визначені з ВАХ зразків різних серій.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9016166" y="466673"/>
            <a:ext cx="8651050" cy="4266002"/>
          </a:xfrm>
          <a:custGeom>
            <a:avLst/>
            <a:gdLst/>
            <a:ahLst/>
            <a:cxnLst/>
            <a:rect r="r" b="b" t="t" l="l"/>
            <a:pathLst>
              <a:path h="4266002" w="8651050">
                <a:moveTo>
                  <a:pt x="0" y="0"/>
                </a:moveTo>
                <a:lnTo>
                  <a:pt x="8651050" y="0"/>
                </a:lnTo>
                <a:lnTo>
                  <a:pt x="8651050" y="4266003"/>
                </a:lnTo>
                <a:lnTo>
                  <a:pt x="0" y="42660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586" t="-6714" r="-4552" b="-2517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016166" y="4693733"/>
            <a:ext cx="8651050" cy="575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1699">
                <a:solidFill>
                  <a:srgbClr val="000000"/>
                </a:solidFill>
                <a:latin typeface="Open Sans Bold"/>
              </a:rPr>
              <a:t>Рис.3.10. Величини шунтуючого опору, визначені з ВАХ зразків різних серій.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DAGHpk_Y1Sg</dc:identifier>
  <dcterms:modified xsi:type="dcterms:W3CDTF">2011-08-01T06:04:30Z</dcterms:modified>
  <cp:revision>1</cp:revision>
  <dc:title>Красный Черный Простой Градиенты Технологии в бизнесе и работе Технологическая Презентация</dc:title>
</cp:coreProperties>
</file>