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8" r:id="rId2"/>
    <p:sldId id="257" r:id="rId3"/>
    <p:sldId id="269" r:id="rId4"/>
    <p:sldId id="259" r:id="rId5"/>
    <p:sldId id="274" r:id="rId6"/>
    <p:sldId id="270" r:id="rId7"/>
    <p:sldId id="275" r:id="rId8"/>
    <p:sldId id="271" r:id="rId9"/>
    <p:sldId id="272" r:id="rId10"/>
    <p:sldId id="276" r:id="rId11"/>
    <p:sldId id="27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AF318-B59E-4BCC-A9DE-1D7CC0FFFAC0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734F9-2D2A-4864-B9B2-F8677A59B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0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734F9-2D2A-4864-B9B2-F8677A59B0D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5C708-0FF7-E080-F06A-B357CE37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BE115C7-1D57-80BB-ECA8-8907F36EF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32FB830-2440-BEBD-90C2-44506FDB9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622C0-B71E-E75E-8752-81CD3E9B6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734F9-2D2A-4864-B9B2-F8677A59B0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46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6B21-B179-4BC3-3D19-0B7C91803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556A0B-0A28-C112-001E-392C6336B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35933F-64C3-FDF1-AAED-C13AD27E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7CBF92-0B56-1EF0-63B3-708EE7BA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E0850-87D0-C22C-E855-CA0D1D7C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7B493-F438-BFB1-2450-DC316591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3E67D8-F22E-23D9-9093-346650A51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885DFF-EFDB-2F4C-3024-EE2898FF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FD1273-6C34-631B-5C10-AAB9F2EB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6F11E8-610A-7179-E80C-9C8B120B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28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6FD527-C53F-8648-4E1F-4AD27F25E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C18D79-200A-AD7A-A37E-70298A22E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316FE7-2E47-C3E4-02C7-63900918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46848C-9D79-04B2-2865-C55DEC74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8C4402-B12A-C882-3531-5215722A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56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5AEF9-7391-0737-73C7-0C1AB5F1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18649-DE93-41B6-1C7D-7DC8EF52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C914FD-D1C3-C630-A5A1-E9607276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D3588-62E1-FC8A-02F8-BD5753A5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DD72B-A857-34FB-055B-F6D237C4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0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C53DB-22D4-CBEA-FA90-5DE9E1ED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174974-6AFA-25CA-CEAE-01BC19B5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3635A9-B3AD-38A8-D50C-2C68F05E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66CE4E-F5B3-75D6-97E8-5EEBBD63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AB2A-95B6-13FD-2083-4E11539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4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AD41E-9C1C-2377-2D99-4DC89BFA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C91778-019A-580F-E584-4550F21EF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8E283F-07A3-D7BE-2F17-E5C1EBC95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F5385B-009A-FD24-E677-AE1AB659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A5FD32-3F64-D693-E745-EDAAA44D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C92E5B-0BD8-1DF8-9DCC-3A7594D0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62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721CA-7E8A-315F-31E7-00D6D85B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079B4-DA10-924B-3E54-B764F8E3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0512B6-D822-8E89-289F-308F4E3D8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7F67E1-35D1-E2D9-5D33-F88B79758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C72396-990A-25FA-3C5A-450A2E27B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283209-8472-E9D3-391E-6F636730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72ED94-F83B-E905-51BD-4AF9EB6A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4A5A0-B59C-BBC0-AF41-4E8BE492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57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4D99C-45E4-4012-06B2-9CC1F09F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A2A421-3B40-A8D8-D149-DAAF5180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D4357C-E831-08DE-ECD6-7E62BD2C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E10ECE-DDD8-8D10-25FC-051E0D69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53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0B6ABF-1EE8-EE8D-0D2E-4ADA492B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294C82-1E83-A844-92AE-E698A9F8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E07908-7BCF-19CC-ED3F-F486F4E6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9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6A04F-87AE-2775-6AFB-6A3455C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75ED2-B0E6-78E5-3569-AC5C76F2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3B46D-1A4A-A85B-0B5E-8745B45C3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73E24D-3B52-B24A-17BC-9D749C35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9D45EC-9584-422A-91E0-11208F8A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FF530F-476B-FD40-8C80-9CA933D6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37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14EDC-BADE-8C90-47AF-863AC817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C95F09-AA30-E59C-0211-018CE579D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30EBD4-A96F-8DB3-C060-26E120D48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DE7C3E-1BA6-C4E3-D073-85B1A9F0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5A5BEB-A669-6203-E1AF-46E3FC10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78145D-9BDB-6332-7536-4E9645D9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70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EE942-1B25-6229-CFF5-09442AE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96135E-FBD7-D285-07A2-9D5BCFC2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DEAD28-908C-7606-424E-0AC7A8217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2F09-D574-49A8-B3BA-2D723A4AB65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3003B-38EC-2699-5927-5672BBEBA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089ED4-14D8-82E7-418F-719322149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5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9560" y="588292"/>
            <a:ext cx="826731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Українська наукова конференція з фізики напівпровідників</a:t>
            </a:r>
          </a:p>
          <a:p>
            <a:pPr algn="ctr">
              <a:lnSpc>
                <a:spcPct val="150000"/>
              </a:lnSpc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травня, 202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Ужгород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0" y="4675276"/>
            <a:ext cx="1856556" cy="18565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560" y="4675276"/>
            <a:ext cx="1856556" cy="18565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974" y="2104287"/>
            <a:ext cx="11820294" cy="237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Застосування моделей комп’ютерного зору до оцінки концентрації заліза у кремнієвих сонячних елементах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9141" y="4483336"/>
            <a:ext cx="517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Завгородній Олексій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Оліх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Олег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07" y="267231"/>
            <a:ext cx="1415168" cy="18931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9560" y="290129"/>
            <a:ext cx="1856556" cy="18702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88392" y="5069379"/>
            <a:ext cx="823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Київський національний університет імені Тараса Шевченка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Україна, 01601, місто Київ, вул. Володимирська, 64/13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nevermor464@gmail.com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olegolikh@knu.ua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63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F61B0-AA24-1582-E331-D751E1350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A13E7E-706C-38D9-667B-763613C52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351" y="1296878"/>
            <a:ext cx="5483267" cy="41614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7A06F072-C96D-D0B2-CF38-46ECC78403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648253"/>
                  </p:ext>
                </p:extLst>
              </p:nvPr>
            </p:nvGraphicFramePr>
            <p:xfrm>
              <a:off x="206973" y="1167216"/>
              <a:ext cx="6498628" cy="414293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940108">
                      <a:extLst>
                        <a:ext uri="{9D8B030D-6E8A-4147-A177-3AD203B41FA5}">
                          <a16:colId xmlns:a16="http://schemas.microsoft.com/office/drawing/2014/main" val="1665264736"/>
                        </a:ext>
                      </a:extLst>
                    </a:gridCol>
                    <a:gridCol w="1443844">
                      <a:extLst>
                        <a:ext uri="{9D8B030D-6E8A-4147-A177-3AD203B41FA5}">
                          <a16:colId xmlns:a16="http://schemas.microsoft.com/office/drawing/2014/main" val="3137994096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:a16="http://schemas.microsoft.com/office/drawing/2014/main" val="3660891430"/>
                        </a:ext>
                      </a:extLst>
                    </a:gridCol>
                    <a:gridCol w="1571626">
                      <a:extLst>
                        <a:ext uri="{9D8B030D-6E8A-4147-A177-3AD203B41FA5}">
                          <a16:colId xmlns:a16="http://schemas.microsoft.com/office/drawing/2014/main" val="530019022"/>
                        </a:ext>
                      </a:extLst>
                    </a:gridCol>
                  </a:tblGrid>
                  <a:tr h="79589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Метрики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sz="24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, </a:t>
                          </a: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см</a:t>
                          </a:r>
                          <a:r>
                            <a:rPr lang="uk-UA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MSE, </a:t>
                          </a:r>
                          <a:endParaRPr lang="uk-UA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kern="100">
                                  <a:effectLst/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MAPE, </a:t>
                          </a:r>
                          <a:endParaRPr lang="uk-UA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4753501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152870233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95076162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0.967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024080705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1925607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uk-UA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920169072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73410316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0.927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45989494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799517151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13.4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4.0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119787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7A06F072-C96D-D0B2-CF38-46ECC78403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9648253"/>
                  </p:ext>
                </p:extLst>
              </p:nvPr>
            </p:nvGraphicFramePr>
            <p:xfrm>
              <a:off x="206973" y="1167216"/>
              <a:ext cx="6498628" cy="414293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940108">
                      <a:extLst>
                        <a:ext uri="{9D8B030D-6E8A-4147-A177-3AD203B41FA5}">
                          <a16:colId xmlns:a16="http://schemas.microsoft.com/office/drawing/2014/main" val="1665264736"/>
                        </a:ext>
                      </a:extLst>
                    </a:gridCol>
                    <a:gridCol w="1443844">
                      <a:extLst>
                        <a:ext uri="{9D8B030D-6E8A-4147-A177-3AD203B41FA5}">
                          <a16:colId xmlns:a16="http://schemas.microsoft.com/office/drawing/2014/main" val="3137994096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:a16="http://schemas.microsoft.com/office/drawing/2014/main" val="3660891430"/>
                        </a:ext>
                      </a:extLst>
                    </a:gridCol>
                    <a:gridCol w="1571626">
                      <a:extLst>
                        <a:ext uri="{9D8B030D-6E8A-4147-A177-3AD203B41FA5}">
                          <a16:colId xmlns:a16="http://schemas.microsoft.com/office/drawing/2014/main" val="530019022"/>
                        </a:ext>
                      </a:extLst>
                    </a:gridCol>
                  </a:tblGrid>
                  <a:tr h="85794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Метрики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sz="24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, </a:t>
                          </a: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см</a:t>
                          </a:r>
                          <a:r>
                            <a:rPr lang="uk-UA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35021" t="-10638" r="-216878" b="-404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MAPE, </a:t>
                          </a:r>
                          <a:endParaRPr lang="uk-UA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4753501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152870233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95076162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0.967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024080705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1925607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uk-UA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920169072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73410316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0.927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45989494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799517151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13.4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4.0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1197878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1B9B9A4-6E39-AC37-F4BE-AA3498489FC8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87DB0A6-1BD7-83C2-EA1D-B30D45A7EE9A}"/>
              </a:ext>
            </a:extLst>
          </p:cNvPr>
          <p:cNvSpPr/>
          <p:nvPr/>
        </p:nvSpPr>
        <p:spPr>
          <a:xfrm>
            <a:off x="1726949" y="54739"/>
            <a:ext cx="9036302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19A15C-F9DD-917A-E585-F15781B6BA0A}"/>
              </a:ext>
            </a:extLst>
          </p:cNvPr>
          <p:cNvSpPr txBox="1"/>
          <p:nvPr/>
        </p:nvSpPr>
        <p:spPr>
          <a:xfrm>
            <a:off x="1726949" y="49485"/>
            <a:ext cx="9036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тестування натренованих регресійних моделей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9B116D2-D8E3-02F9-AF01-B84CE6E0D82C}"/>
              </a:ext>
            </a:extLst>
          </p:cNvPr>
          <p:cNvSpPr/>
          <p:nvPr/>
        </p:nvSpPr>
        <p:spPr>
          <a:xfrm>
            <a:off x="206973" y="3480418"/>
            <a:ext cx="6498628" cy="352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BDE5F02-CAA9-77C6-06CE-796E4C3167E9}"/>
              </a:ext>
            </a:extLst>
          </p:cNvPr>
          <p:cNvSpPr/>
          <p:nvPr/>
        </p:nvSpPr>
        <p:spPr>
          <a:xfrm>
            <a:off x="6848475" y="1296878"/>
            <a:ext cx="58102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117F95-9C45-056E-B614-04EABCBC178C}"/>
              </a:ext>
            </a:extLst>
          </p:cNvPr>
          <p:cNvSpPr txBox="1"/>
          <p:nvPr/>
        </p:nvSpPr>
        <p:spPr>
          <a:xfrm>
            <a:off x="1922211" y="6029066"/>
            <a:ext cx="8645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Взято з статті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O.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Olikh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Zavhorodnii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B. 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317</a:t>
            </a:r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118192 (2025)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Стрелка: вверх 14">
            <a:extLst>
              <a:ext uri="{FF2B5EF4-FFF2-40B4-BE49-F238E27FC236}">
                <a16:creationId xmlns:a16="http://schemas.microsoft.com/office/drawing/2014/main" id="{E5C1E44E-8196-85CF-D0A8-7D5BBBC5EDC9}"/>
              </a:ext>
            </a:extLst>
          </p:cNvPr>
          <p:cNvSpPr/>
          <p:nvPr/>
        </p:nvSpPr>
        <p:spPr>
          <a:xfrm rot="2411295">
            <a:off x="7429500" y="5458286"/>
            <a:ext cx="247650" cy="52322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964AD3B-4B25-F2BB-75AF-47EA1F8DDD2A}"/>
              </a:ext>
            </a:extLst>
          </p:cNvPr>
          <p:cNvSpPr/>
          <p:nvPr/>
        </p:nvSpPr>
        <p:spPr>
          <a:xfrm>
            <a:off x="11029950" y="2867025"/>
            <a:ext cx="1063668" cy="257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верх 16">
            <a:extLst>
              <a:ext uri="{FF2B5EF4-FFF2-40B4-BE49-F238E27FC236}">
                <a16:creationId xmlns:a16="http://schemas.microsoft.com/office/drawing/2014/main" id="{5290C37C-615C-C835-8FE8-FB8E1BDC83C2}"/>
              </a:ext>
            </a:extLst>
          </p:cNvPr>
          <p:cNvSpPr/>
          <p:nvPr/>
        </p:nvSpPr>
        <p:spPr>
          <a:xfrm rot="18426554">
            <a:off x="10616102" y="2374523"/>
            <a:ext cx="173904" cy="6882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69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3901AE-0DA2-0B1B-5BB9-954D62301605}"/>
              </a:ext>
            </a:extLst>
          </p:cNvPr>
          <p:cNvSpPr txBox="1"/>
          <p:nvPr/>
        </p:nvSpPr>
        <p:spPr>
          <a:xfrm>
            <a:off x="11680371" y="6317255"/>
            <a:ext cx="55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018803-2318-0C30-34B4-B7CA6A97BB32}"/>
                  </a:ext>
                </a:extLst>
              </p:cNvPr>
              <p:cNvSpPr txBox="1"/>
              <p:nvPr/>
            </p:nvSpPr>
            <p:spPr>
              <a:xfrm>
                <a:off x="533088" y="2477118"/>
                <a:ext cx="11315984" cy="1573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концентрацій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бору в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діапазоні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</m:s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5.623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uk-UA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uk-UA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см</m:t>
                        </m:r>
                      </m:e>
                      <m:sup>
                        <m:r>
                          <a:rPr lang="uk-UA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отримано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високі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значення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коефіцієнта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детермінації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uk-U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0.902</m:t>
                    </m:r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uk-U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0.976)</m:t>
                    </m:r>
                    <m:r>
                      <a:rPr lang="uk-UA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низькі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середні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абсолютні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відносні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похибки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14–27)</a:t>
                </a:r>
                <a:r>
                  <a:rPr lang="uk-UA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%</a:t>
                </a:r>
                <a:r>
                  <a:rPr lang="en-US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 урахуванням того, що використовували малу тренувальну вибірку з 25 сонячних елементів для кожної з концентрацій бору.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018803-2318-0C30-34B4-B7CA6A97B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8" y="2477118"/>
                <a:ext cx="11315984" cy="1573829"/>
              </a:xfrm>
              <a:prstGeom prst="rect">
                <a:avLst/>
              </a:prstGeom>
              <a:blipFill>
                <a:blip r:embed="rId2"/>
                <a:stretch>
                  <a:fillRect l="-808" t="-2703" r="-808" b="-77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16D1FE3-D2B7-9C85-5B27-54F9222613AB}"/>
              </a:ext>
            </a:extLst>
          </p:cNvPr>
          <p:cNvSpPr/>
          <p:nvPr/>
        </p:nvSpPr>
        <p:spPr>
          <a:xfrm>
            <a:off x="5261571" y="78743"/>
            <a:ext cx="1763485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B564C-5635-8856-A704-1957BF862E1E}"/>
              </a:ext>
            </a:extLst>
          </p:cNvPr>
          <p:cNvSpPr txBox="1"/>
          <p:nvPr/>
        </p:nvSpPr>
        <p:spPr>
          <a:xfrm>
            <a:off x="533088" y="788006"/>
            <a:ext cx="11220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Запропонована нова методика, що дозволяє перетворювати фізичні залежності на вейвлет-спектрограми, які можна надалі використовувати в попередньо навчених моделях комп'ютерного зору для розв’язання кількісних фізичних задач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підхід є універсальним 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застосований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інших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задач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фізики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напівпровідників</a:t>
            </a:r>
            <a:r>
              <a:rPr lang="ru-RU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13A48-0AC1-2EF7-B0CF-750FB739DFF5}"/>
              </a:ext>
            </a:extLst>
          </p:cNvPr>
          <p:cNvSpPr txBox="1"/>
          <p:nvPr/>
        </p:nvSpPr>
        <p:spPr>
          <a:xfrm>
            <a:off x="533088" y="4170399"/>
            <a:ext cx="1122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Методика має багато шляхів вдосконалення: від моделювання більшої кількості концентрацій заліза в заданому інтервалі до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тюнінгування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гіперпараметрів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регресійних моделей.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53A8E-3A2E-F27E-C1CB-0C9BA96B08DB}"/>
              </a:ext>
            </a:extLst>
          </p:cNvPr>
          <p:cNvSpPr txBox="1"/>
          <p:nvPr/>
        </p:nvSpPr>
        <p:spPr>
          <a:xfrm>
            <a:off x="533088" y="5490180"/>
            <a:ext cx="11220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Змодельовані залежності струму короткого замикання від часу можна замінити на експериментальні, враховуючі відносно високі результати на малій вибірці даних.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36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548" y="133350"/>
            <a:ext cx="121967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6292839" y="727513"/>
            <a:ext cx="14048" cy="566549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79265" y="133350"/>
            <a:ext cx="188396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92505" y="814700"/>
            <a:ext cx="4683760" cy="1205496"/>
          </a:xfrm>
          <a:prstGeom prst="round2Diag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Характеризація</a:t>
            </a:r>
            <a:r>
              <a:rPr lang="uk-UA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дефектного складу сонячних елементів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>
            <a:off x="561978" y="5099933"/>
            <a:ext cx="5144813" cy="1495420"/>
          </a:xfrm>
          <a:prstGeom prst="round2Diag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концентрації заліза з використанням машинного навчання та кінетики струму короткого замикання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Стрелка углом вверх 39"/>
          <p:cNvSpPr/>
          <p:nvPr/>
        </p:nvSpPr>
        <p:spPr>
          <a:xfrm flipH="1" flipV="1">
            <a:off x="1331064" y="2306308"/>
            <a:ext cx="1704686" cy="860149"/>
          </a:xfrm>
          <a:prstGeom prst="ben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>
          <a:xfrm>
            <a:off x="2919264" y="2020196"/>
            <a:ext cx="430242" cy="308012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двумя скругленными противолежащими углами 41"/>
          <p:cNvSpPr/>
          <p:nvPr/>
        </p:nvSpPr>
        <p:spPr>
          <a:xfrm>
            <a:off x="3399617" y="3166457"/>
            <a:ext cx="2719103" cy="1128033"/>
          </a:xfrm>
          <a:prstGeom prst="round2Diag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 ефективності та довговічності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 с двумя скругленными противолежащими углами 42"/>
          <p:cNvSpPr/>
          <p:nvPr/>
        </p:nvSpPr>
        <p:spPr>
          <a:xfrm flipH="1">
            <a:off x="155907" y="3172677"/>
            <a:ext cx="2719103" cy="1128033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Оптимізація виробництва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552638" y="2188421"/>
            <a:ext cx="5439109" cy="10600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вейвлет-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побуди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залежності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у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вигляді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552639" y="814700"/>
            <a:ext cx="5439109" cy="12054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Transfer Learning для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концентрації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 у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кремнієвих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сонячних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елементах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трелка углом вверх 18"/>
          <p:cNvSpPr/>
          <p:nvPr/>
        </p:nvSpPr>
        <p:spPr>
          <a:xfrm flipV="1">
            <a:off x="3238876" y="2306308"/>
            <a:ext cx="1704686" cy="860149"/>
          </a:xfrm>
          <a:prstGeom prst="ben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44">
            <a:extLst>
              <a:ext uri="{FF2B5EF4-FFF2-40B4-BE49-F238E27FC236}">
                <a16:creationId xmlns:a16="http://schemas.microsoft.com/office/drawing/2014/main" id="{2DE07475-1F18-BF3D-CF8C-2DE79CA4E9F3}"/>
              </a:ext>
            </a:extLst>
          </p:cNvPr>
          <p:cNvSpPr/>
          <p:nvPr/>
        </p:nvSpPr>
        <p:spPr>
          <a:xfrm>
            <a:off x="6575150" y="3434991"/>
            <a:ext cx="5439109" cy="10600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малими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тренувальними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вибірками</a:t>
            </a:r>
            <a:endParaRPr lang="ru-RU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ignal processing - Multiresolution Discrete Wavelet 3D Plot in Matlab -  Stack Overflow">
            <a:extLst>
              <a:ext uri="{FF2B5EF4-FFF2-40B4-BE49-F238E27FC236}">
                <a16:creationId xmlns:a16="http://schemas.microsoft.com/office/drawing/2014/main" id="{8CE008E8-746D-4B43-66A1-D64CF3A9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317" y="4495008"/>
            <a:ext cx="4830773" cy="236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30ABCA-2F99-326A-3BE2-001EE53E6276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7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CF671B7-8574-B8D2-D16F-B27ECF9D3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68" y="595532"/>
            <a:ext cx="4429325" cy="332842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F81F168-3C65-C2CD-7CE8-09ABFF57F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21" y="577959"/>
            <a:ext cx="5534025" cy="2981325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6C1D1B5-4121-59C4-FE94-060D4A900406}"/>
              </a:ext>
            </a:extLst>
          </p:cNvPr>
          <p:cNvSpPr/>
          <p:nvPr/>
        </p:nvSpPr>
        <p:spPr>
          <a:xfrm>
            <a:off x="1589661" y="54739"/>
            <a:ext cx="8925939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B7D605-DE8A-31D7-550C-5D1A3310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1513" y="3559284"/>
            <a:ext cx="4488020" cy="316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530EF6-7CF1-6882-4F12-34A3248B553D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4C9C77-E0DD-399F-F75D-2E6D4F0EC31E}"/>
                  </a:ext>
                </a:extLst>
              </p:cNvPr>
              <p:cNvSpPr txBox="1"/>
              <p:nvPr/>
            </p:nvSpPr>
            <p:spPr>
              <a:xfrm>
                <a:off x="411504" y="4365681"/>
                <a:ext cx="59309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uk-UA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інтенсивному освітлення пари </a:t>
                </a:r>
                <a:r>
                  <a:rPr lang="en-US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FeB</a:t>
                </a:r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сонячному елементі дисоціюють </a:t>
                </a:r>
                <a14:m>
                  <m:oMath xmlns:m="http://schemas.openxmlformats.org/officeDocument/2006/math">
                    <m:r>
                      <a:rPr lang="uk-UA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uk-UA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ru-RU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струм короткого </a:t>
                </a:r>
                <a:r>
                  <a:rPr lang="ru-RU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замикання</a:t>
                </a:r>
                <a:r>
                  <a:rPr lang="ru-RU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зменшується</a:t>
                </a:r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4C9C77-E0DD-399F-F75D-2E6D4F0E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4" y="4365681"/>
                <a:ext cx="5930929" cy="923330"/>
              </a:xfrm>
              <a:prstGeom prst="rect">
                <a:avLst/>
              </a:prstGeom>
              <a:blipFill>
                <a:blip r:embed="rId5"/>
                <a:stretch>
                  <a:fillRect l="-926" t="-3289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687829-99FB-CF74-8FA3-40D91D2BDC51}"/>
                  </a:ext>
                </a:extLst>
              </p:cNvPr>
              <p:cNvSpPr txBox="1"/>
              <p:nvPr/>
            </p:nvSpPr>
            <p:spPr>
              <a:xfrm>
                <a:off x="411506" y="3996349"/>
                <a:ext cx="5930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uk-UA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Моделювання структури типу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687829-99FB-CF74-8FA3-40D91D2B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6" y="3996349"/>
                <a:ext cx="5930927" cy="369332"/>
              </a:xfrm>
              <a:prstGeom prst="rect">
                <a:avLst/>
              </a:prstGeom>
              <a:blipFill>
                <a:blip r:embed="rId6"/>
                <a:stretch>
                  <a:fillRect l="-926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457AE3-CFDD-E533-C3F4-4B42D7F78140}"/>
                  </a:ext>
                </a:extLst>
              </p:cNvPr>
              <p:cNvSpPr txBox="1"/>
              <p:nvPr/>
            </p:nvSpPr>
            <p:spPr>
              <a:xfrm>
                <a:off x="411505" y="5286203"/>
                <a:ext cx="5843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uk-UA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 темряві пари </a:t>
                </a:r>
                <a:r>
                  <a:rPr lang="en-US" b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FeB</a:t>
                </a:r>
                <a:r>
                  <a:rPr lang="en-US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утворюються знову</a:t>
                </a:r>
                <a:r>
                  <a:rPr lang="en-US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uk-UA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ru-RU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струм короткого </a:t>
                </a:r>
                <a:r>
                  <a:rPr lang="ru-RU" b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замикання</a:t>
                </a:r>
                <a:r>
                  <a:rPr lang="ru-RU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збільшується</a:t>
                </a:r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457AE3-CFDD-E533-C3F4-4B42D7F78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5" y="5286203"/>
                <a:ext cx="5843380" cy="646331"/>
              </a:xfrm>
              <a:prstGeom prst="rect">
                <a:avLst/>
              </a:prstGeom>
              <a:blipFill>
                <a:blip r:embed="rId7"/>
                <a:stretch>
                  <a:fillRect l="-939" t="-4717" r="-835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149BB5D-EA0B-BFE6-0D38-B9BA0293FDD7}"/>
              </a:ext>
            </a:extLst>
          </p:cNvPr>
          <p:cNvSpPr txBox="1"/>
          <p:nvPr/>
        </p:nvSpPr>
        <p:spPr>
          <a:xfrm>
            <a:off x="411505" y="5932534"/>
            <a:ext cx="555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Кінетика релаксації струму короткого замикання залежить від </a:t>
            </a:r>
            <a:r>
              <a:rPr lang="uk-UA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концентарції</a:t>
            </a:r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домішкового</a:t>
            </a:r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заліза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95293B71-6D12-85BD-2E19-002908EEB32E}"/>
              </a:ext>
            </a:extLst>
          </p:cNvPr>
          <p:cNvSpPr/>
          <p:nvPr/>
        </p:nvSpPr>
        <p:spPr>
          <a:xfrm rot="20247544">
            <a:off x="5902276" y="5987144"/>
            <a:ext cx="1093230" cy="265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F012AA-578C-8A77-D483-E296F9D0234A}"/>
                  </a:ext>
                </a:extLst>
              </p:cNvPr>
              <p:cNvSpPr txBox="1"/>
              <p:nvPr/>
            </p:nvSpPr>
            <p:spPr>
              <a:xfrm>
                <a:off x="8119711" y="2916893"/>
                <a:ext cx="1613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𝐅𝐞𝐁</m:t>
                      </m:r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𝐅𝐞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</m:oMath>
                  </m:oMathPara>
                </a14:m>
                <a:endParaRPr lang="ru-RU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F012AA-578C-8A77-D483-E296F9D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711" y="2916893"/>
                <a:ext cx="1613775" cy="276999"/>
              </a:xfrm>
              <a:prstGeom prst="rect">
                <a:avLst/>
              </a:prstGeom>
              <a:blipFill>
                <a:blip r:embed="rId8"/>
                <a:stretch>
                  <a:fillRect l="-3774" r="-377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F6B267-5E14-8F60-4FA8-CC2D43611D52}"/>
                  </a:ext>
                </a:extLst>
              </p:cNvPr>
              <p:cNvSpPr txBox="1"/>
              <p:nvPr/>
            </p:nvSpPr>
            <p:spPr>
              <a:xfrm>
                <a:off x="7204321" y="1149516"/>
                <a:ext cx="18307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𝐅𝐞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𝐅𝐞𝐁</m:t>
                      </m:r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F6B267-5E14-8F60-4FA8-CC2D43611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21" y="1149516"/>
                <a:ext cx="18307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7B0EE9-EB6B-FE3D-F249-A450B399E7A6}"/>
                  </a:ext>
                </a:extLst>
              </p:cNvPr>
              <p:cNvSpPr txBox="1"/>
              <p:nvPr/>
            </p:nvSpPr>
            <p:spPr>
              <a:xfrm>
                <a:off x="3333195" y="699079"/>
                <a:ext cx="217899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940 нм (</a:t>
                </a:r>
                <a14:m>
                  <m:oMath xmlns:m="http://schemas.openxmlformats.org/officeDocument/2006/math">
                    <m:r>
                      <a:rPr lang="uk-UA" sz="1600" b="0" i="1" smtClean="0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type m:val="lin"/>
                        <m:ctrlPr>
                          <a:rPr lang="uk-UA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sz="1600" b="0" i="1" smtClean="0">
                            <a:latin typeface="Cambria Math" panose="02040503050406030204" pitchFamily="18" charset="0"/>
                          </a:rPr>
                          <m:t>Вт</m:t>
                        </m:r>
                      </m:num>
                      <m:den>
                        <m:sSup>
                          <m:sSupPr>
                            <m:ctrlPr>
                              <a:rPr lang="uk-UA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sz="1600" b="0" i="1" smtClean="0"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uk-UA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7B0EE9-EB6B-FE3D-F249-A450B399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195" y="699079"/>
                <a:ext cx="2178995" cy="338554"/>
              </a:xfrm>
              <a:prstGeom prst="rect">
                <a:avLst/>
              </a:prstGeom>
              <a:blipFill>
                <a:blip r:embed="rId10"/>
                <a:stretch>
                  <a:fillRect l="-1681" t="-101818" b="-1690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DD23E45E-7EF3-6304-AAE5-CE5D1C6B81F0}"/>
              </a:ext>
            </a:extLst>
          </p:cNvPr>
          <p:cNvSpPr txBox="1"/>
          <p:nvPr/>
        </p:nvSpPr>
        <p:spPr>
          <a:xfrm>
            <a:off x="1589661" y="54739"/>
            <a:ext cx="901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Моделювання кінетики струму короткого замикання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F60B309-635D-1127-0463-96DABC8F19C8}"/>
              </a:ext>
            </a:extLst>
          </p:cNvPr>
          <p:cNvSpPr/>
          <p:nvPr/>
        </p:nvSpPr>
        <p:spPr>
          <a:xfrm>
            <a:off x="7694579" y="3688263"/>
            <a:ext cx="330740" cy="365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F58F891-CDFC-3432-C7D3-D248F289CB3C}"/>
              </a:ext>
            </a:extLst>
          </p:cNvPr>
          <p:cNvCxnSpPr>
            <a:cxnSpLocks/>
          </p:cNvCxnSpPr>
          <p:nvPr/>
        </p:nvCxnSpPr>
        <p:spPr>
          <a:xfrm flipV="1">
            <a:off x="6099205" y="873627"/>
            <a:ext cx="0" cy="263684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937BCC4-E0B6-7E2E-1EAA-DC549C0E8632}"/>
              </a:ext>
            </a:extLst>
          </p:cNvPr>
          <p:cNvSpPr txBox="1"/>
          <p:nvPr/>
        </p:nvSpPr>
        <p:spPr>
          <a:xfrm rot="16200000">
            <a:off x="4569087" y="1868565"/>
            <a:ext cx="26368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circuit current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BB2D059-ED33-4A7C-6CAE-6B5F32C1A569}"/>
              </a:ext>
            </a:extLst>
          </p:cNvPr>
          <p:cNvCxnSpPr>
            <a:cxnSpLocks/>
          </p:cNvCxnSpPr>
          <p:nvPr/>
        </p:nvCxnSpPr>
        <p:spPr>
          <a:xfrm>
            <a:off x="6081097" y="3510471"/>
            <a:ext cx="5709125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A71AB3E-6339-274B-14BC-5553536C9A76}"/>
              </a:ext>
            </a:extLst>
          </p:cNvPr>
          <p:cNvSpPr txBox="1"/>
          <p:nvPr/>
        </p:nvSpPr>
        <p:spPr>
          <a:xfrm>
            <a:off x="10797569" y="3085955"/>
            <a:ext cx="73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DC76B0-2C79-F8C9-17FB-6F37A57477C4}"/>
                  </a:ext>
                </a:extLst>
              </p:cNvPr>
              <p:cNvSpPr txBox="1"/>
              <p:nvPr/>
            </p:nvSpPr>
            <p:spPr>
              <a:xfrm>
                <a:off x="1298218" y="2027998"/>
                <a:ext cx="2595582" cy="2800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5DC76B0-2C79-F8C9-17FB-6F37A5747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218" y="2027998"/>
                <a:ext cx="2595582" cy="280077"/>
              </a:xfrm>
              <a:prstGeom prst="rect">
                <a:avLst/>
              </a:prstGeom>
              <a:blipFill>
                <a:blip r:embed="rId11"/>
                <a:stretch>
                  <a:fillRect l="-1643" t="-4348" r="-235" b="-19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F9F5BF-497E-932A-4799-A0DCA28290F5}"/>
                  </a:ext>
                </a:extLst>
              </p:cNvPr>
              <p:cNvSpPr txBox="1"/>
              <p:nvPr/>
            </p:nvSpPr>
            <p:spPr>
              <a:xfrm>
                <a:off x="1159052" y="2423916"/>
                <a:ext cx="2809707" cy="3724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Fe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cm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F9F5BF-497E-932A-4799-A0DCA2829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52" y="2423916"/>
                <a:ext cx="2809707" cy="3724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65ECD8-0561-9385-E0D9-B99F3D35F0C4}"/>
                  </a:ext>
                </a:extLst>
              </p:cNvPr>
              <p:cNvSpPr txBox="1"/>
              <p:nvPr/>
            </p:nvSpPr>
            <p:spPr>
              <a:xfrm rot="16200000">
                <a:off x="3303476" y="2322094"/>
                <a:ext cx="2809707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380 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165ECD8-0561-9385-E0D9-B99F3D35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303476" y="2322094"/>
                <a:ext cx="2809707" cy="394019"/>
              </a:xfrm>
              <a:prstGeom prst="rect">
                <a:avLst/>
              </a:prstGeom>
              <a:blipFill>
                <a:blip r:embed="rId13"/>
                <a:stretch>
                  <a:fillRect r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E5F1FD-E982-EBF6-34F0-27906DA20B77}"/>
                  </a:ext>
                </a:extLst>
              </p:cNvPr>
              <p:cNvSpPr txBox="1"/>
              <p:nvPr/>
            </p:nvSpPr>
            <p:spPr>
              <a:xfrm>
                <a:off x="1982424" y="2907196"/>
                <a:ext cx="1102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=340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AE5F1FD-E982-EBF6-34F0-27906DA20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424" y="2907196"/>
                <a:ext cx="1102097" cy="276999"/>
              </a:xfrm>
              <a:prstGeom prst="rect">
                <a:avLst/>
              </a:prstGeom>
              <a:blipFill>
                <a:blip r:embed="rId14"/>
                <a:stretch>
                  <a:fillRect l="-2762" r="-386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22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190" y="828248"/>
            <a:ext cx="847861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Додатково враховані температурні та концентраційні залежності:</a:t>
            </a: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коефіцієнту поглинання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AIP Advances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067168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ефективних мас вільних носіїв </a:t>
            </a:r>
          </a:p>
          <a:p>
            <a:pPr marL="87313" lvl="1">
              <a:lnSpc>
                <a:spcPct val="150000"/>
              </a:lnSpc>
              <a:tabLst>
                <a:tab pos="7191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O’Mara Handbook of semiconductor silicon technology 1990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теплових швидкостей носіїв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2944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ширини забороненої зони за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Пасслером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085201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міжзонної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випромінювальної рекомбінації </a:t>
            </a:r>
          </a:p>
          <a:p>
            <a:pPr marL="87313" lvl="1">
              <a:lnSpc>
                <a:spcPct val="150000"/>
              </a:lnSpc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Sol. Energy Mater. Sol. Cells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111467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коефіцієнтів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Оже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-рекомбінації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Sol. Energy Mater. Sol. Cells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111428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звуження забороненої зони внаслідок легування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194505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густини станів поблизу границь дозволених зон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093705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рухливості електронів та дірок за теорією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Классена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Solid-State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953];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параметрів дефектних рівнів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Sol. Energy Mater. Sol. Cells.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187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263–272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287" y="1731453"/>
            <a:ext cx="4025204" cy="2754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6759" y="1023567"/>
            <a:ext cx="3166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SCAPS 3.3.1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EA4A6-50B6-6E91-5E90-18831504F8BA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0F004-E9F5-52FC-2518-8B549DC32C91}"/>
              </a:ext>
            </a:extLst>
          </p:cNvPr>
          <p:cNvSpPr txBox="1"/>
          <p:nvPr/>
        </p:nvSpPr>
        <p:spPr>
          <a:xfrm>
            <a:off x="757135" y="54739"/>
            <a:ext cx="1073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залежностей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створення вейвлет-спектрограм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D77D718-D21E-7058-73E4-76AB0EFAB04A}"/>
              </a:ext>
            </a:extLst>
          </p:cNvPr>
          <p:cNvSpPr/>
          <p:nvPr/>
        </p:nvSpPr>
        <p:spPr>
          <a:xfrm>
            <a:off x="1589661" y="54739"/>
            <a:ext cx="9012678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6D5F7-ED61-9A1C-C03F-535E1E44005C}"/>
              </a:ext>
            </a:extLst>
          </p:cNvPr>
          <p:cNvSpPr txBox="1"/>
          <p:nvPr/>
        </p:nvSpPr>
        <p:spPr>
          <a:xfrm>
            <a:off x="1589661" y="54739"/>
            <a:ext cx="901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Моделювання кінетики струму короткого замикання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6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E28DB-1EDA-3C40-0627-455904CE0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3AD8CE1-43EC-848E-6992-9A42D6719B3F}"/>
              </a:ext>
            </a:extLst>
          </p:cNvPr>
          <p:cNvSpPr/>
          <p:nvPr/>
        </p:nvSpPr>
        <p:spPr>
          <a:xfrm>
            <a:off x="757136" y="54739"/>
            <a:ext cx="10732852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03E24B-D07A-EC6B-A3F3-E13B46529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4" y="4477209"/>
            <a:ext cx="2887313" cy="21809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B1CEB7-BDA6-02FD-9542-DF3026E7C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686" y="4477209"/>
            <a:ext cx="2887314" cy="21809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095408-34C2-E0AD-B8B4-B1AF84A91319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86E151-4565-DA37-36A5-BEA0E0B5A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998" y="602319"/>
            <a:ext cx="4437202" cy="36976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529D4D-F364-EE5B-75C6-CD64E7FB03F8}"/>
              </a:ext>
            </a:extLst>
          </p:cNvPr>
          <p:cNvSpPr txBox="1"/>
          <p:nvPr/>
        </p:nvSpPr>
        <p:spPr>
          <a:xfrm>
            <a:off x="6983006" y="4640154"/>
            <a:ext cx="4437202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Параметри вейвлет-перетворення: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Обраний фіксований масштаб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(scale)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  <a:p>
            <a:pPr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Обраний частотний зсув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w)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2</a:t>
            </a:r>
          </a:p>
          <a:p>
            <a:pPr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Обраний крок масштабування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1C765D-AA2A-2913-3DDA-98A8B548B04B}"/>
                  </a:ext>
                </a:extLst>
              </p:cNvPr>
              <p:cNvSpPr txBox="1"/>
              <p:nvPr/>
            </p:nvSpPr>
            <p:spPr>
              <a:xfrm>
                <a:off x="1037635" y="4561603"/>
                <a:ext cx="1657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см</m:t>
                          </m:r>
                        </m:e>
                        <m:sup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1C765D-AA2A-2913-3DDA-98A8B548B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35" y="4561603"/>
                <a:ext cx="1657505" cy="276999"/>
              </a:xfrm>
              <a:prstGeom prst="rect">
                <a:avLst/>
              </a:prstGeom>
              <a:blipFill>
                <a:blip r:embed="rId5"/>
                <a:stretch>
                  <a:fillRect l="-2574" t="-4348" r="-1471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3567DA-C746-EB8D-5BBB-AB9F5F9166C0}"/>
                  </a:ext>
                </a:extLst>
              </p:cNvPr>
              <p:cNvSpPr txBox="1"/>
              <p:nvPr/>
            </p:nvSpPr>
            <p:spPr>
              <a:xfrm>
                <a:off x="3872316" y="4515437"/>
                <a:ext cx="18338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см</m:t>
                          </m:r>
                        </m:e>
                        <m:sup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3567DA-C746-EB8D-5BBB-AB9F5F91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316" y="4515437"/>
                <a:ext cx="183382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8E828934-43CB-2D70-C452-0B1205A9A02A}"/>
              </a:ext>
            </a:extLst>
          </p:cNvPr>
          <p:cNvSpPr/>
          <p:nvPr/>
        </p:nvSpPr>
        <p:spPr>
          <a:xfrm>
            <a:off x="5593334" y="2189543"/>
            <a:ext cx="791904" cy="5232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A89BAA-8BA1-F919-C19F-78355D1723EA}"/>
              </a:ext>
            </a:extLst>
          </p:cNvPr>
          <p:cNvSpPr txBox="1"/>
          <p:nvPr/>
        </p:nvSpPr>
        <p:spPr>
          <a:xfrm>
            <a:off x="782788" y="34456"/>
            <a:ext cx="1073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залежностей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створення вейвлет-спектрограм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F957523-8202-5CA6-34BE-B9E47EFC5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352" y="793409"/>
            <a:ext cx="4967651" cy="350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08E34128-7367-A87C-F69F-60A8DF4B689D}"/>
              </a:ext>
            </a:extLst>
          </p:cNvPr>
          <p:cNvSpPr/>
          <p:nvPr/>
        </p:nvSpPr>
        <p:spPr>
          <a:xfrm rot="8519562">
            <a:off x="6076390" y="4004236"/>
            <a:ext cx="586101" cy="4847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0D232AD-1345-B764-A782-AEF5BD69BEF7}"/>
              </a:ext>
            </a:extLst>
          </p:cNvPr>
          <p:cNvSpPr/>
          <p:nvPr/>
        </p:nvSpPr>
        <p:spPr>
          <a:xfrm>
            <a:off x="1167319" y="921409"/>
            <a:ext cx="350196" cy="3626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05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FFC67383-2584-7CD1-F4D6-5A54A60D5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94" y="641940"/>
            <a:ext cx="11706451" cy="602431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354B7AF-211D-3060-3B88-C7C24DB51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902" y="3918857"/>
            <a:ext cx="3643217" cy="1766567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A0CE16F-8D4A-604D-2B86-0FB445083868}"/>
              </a:ext>
            </a:extLst>
          </p:cNvPr>
          <p:cNvSpPr/>
          <p:nvPr/>
        </p:nvSpPr>
        <p:spPr>
          <a:xfrm>
            <a:off x="1131938" y="54739"/>
            <a:ext cx="9996505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596F3-8B44-93A9-4A50-95C3D6987A72}"/>
              </a:ext>
            </a:extLst>
          </p:cNvPr>
          <p:cNvSpPr txBox="1"/>
          <p:nvPr/>
        </p:nvSpPr>
        <p:spPr>
          <a:xfrm>
            <a:off x="1157590" y="34456"/>
            <a:ext cx="1035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аналізу вейвлет-спектрограм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AD694-6F9B-3133-DE1B-C58802F43308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Левая фигурная скобка 17">
            <a:extLst>
              <a:ext uri="{FF2B5EF4-FFF2-40B4-BE49-F238E27FC236}">
                <a16:creationId xmlns:a16="http://schemas.microsoft.com/office/drawing/2014/main" id="{35573D3E-E06D-720E-5720-93D3DB38921C}"/>
              </a:ext>
            </a:extLst>
          </p:cNvPr>
          <p:cNvSpPr/>
          <p:nvPr/>
        </p:nvSpPr>
        <p:spPr>
          <a:xfrm rot="16200000">
            <a:off x="571481" y="5260303"/>
            <a:ext cx="330741" cy="9293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Левая фигурная скобка 19">
            <a:extLst>
              <a:ext uri="{FF2B5EF4-FFF2-40B4-BE49-F238E27FC236}">
                <a16:creationId xmlns:a16="http://schemas.microsoft.com/office/drawing/2014/main" id="{AECB067B-A90B-C789-5316-4047FB6D329C}"/>
              </a:ext>
            </a:extLst>
          </p:cNvPr>
          <p:cNvSpPr/>
          <p:nvPr/>
        </p:nvSpPr>
        <p:spPr>
          <a:xfrm rot="16200000">
            <a:off x="2537314" y="4820387"/>
            <a:ext cx="330741" cy="24606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5F5D1-8230-6140-3986-6EF79E3922A4}"/>
              </a:ext>
            </a:extLst>
          </p:cNvPr>
          <p:cNvSpPr txBox="1"/>
          <p:nvPr/>
        </p:nvSpPr>
        <p:spPr>
          <a:xfrm>
            <a:off x="-36050" y="5883468"/>
            <a:ext cx="168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оригінальних)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3D799-6D6E-20F9-0FEA-E4062658962C}"/>
              </a:ext>
            </a:extLst>
          </p:cNvPr>
          <p:cNvSpPr txBox="1"/>
          <p:nvPr/>
        </p:nvSpPr>
        <p:spPr>
          <a:xfrm>
            <a:off x="1604498" y="6177213"/>
            <a:ext cx="2196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125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трансформованих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" name="Правая фигурная скобка 24">
            <a:extLst>
              <a:ext uri="{FF2B5EF4-FFF2-40B4-BE49-F238E27FC236}">
                <a16:creationId xmlns:a16="http://schemas.microsoft.com/office/drawing/2014/main" id="{37EA1581-3B95-E253-C6F5-FB680D0C7D42}"/>
              </a:ext>
            </a:extLst>
          </p:cNvPr>
          <p:cNvSpPr/>
          <p:nvPr/>
        </p:nvSpPr>
        <p:spPr>
          <a:xfrm>
            <a:off x="10036460" y="651334"/>
            <a:ext cx="314793" cy="17108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66A1D6-C662-E4A5-EAC8-E0B53957C1B8}"/>
              </a:ext>
            </a:extLst>
          </p:cNvPr>
          <p:cNvSpPr txBox="1"/>
          <p:nvPr/>
        </p:nvSpPr>
        <p:spPr>
          <a:xfrm>
            <a:off x="10351253" y="1321158"/>
            <a:ext cx="13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класів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3192C0-B7D8-9F91-BF3C-844BEB674ABE}"/>
                  </a:ext>
                </a:extLst>
              </p:cNvPr>
              <p:cNvSpPr txBox="1"/>
              <p:nvPr/>
            </p:nvSpPr>
            <p:spPr>
              <a:xfrm>
                <a:off x="1131938" y="4550868"/>
                <a:ext cx="39883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3192C0-B7D8-9F91-BF3C-844BEB674A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38" y="4550868"/>
                <a:ext cx="3988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A332A0-BED5-1BB4-55B5-D1A2213DF905}"/>
                  </a:ext>
                </a:extLst>
              </p:cNvPr>
              <p:cNvSpPr txBox="1"/>
              <p:nvPr/>
            </p:nvSpPr>
            <p:spPr>
              <a:xfrm>
                <a:off x="2923689" y="3638397"/>
                <a:ext cx="4231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7"/>
                        </m:rPr>
                        <a:rPr lang="uk-UA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A332A0-BED5-1BB4-55B5-D1A2213DF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3689" y="3638397"/>
                <a:ext cx="42315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786B4B-FDCB-7266-C080-D5AA677C77F9}"/>
                  </a:ext>
                </a:extLst>
              </p:cNvPr>
              <p:cNvSpPr txBox="1"/>
              <p:nvPr/>
            </p:nvSpPr>
            <p:spPr>
              <a:xfrm>
                <a:off x="2051532" y="3659036"/>
                <a:ext cx="4231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786B4B-FDCB-7266-C080-D5AA677C7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532" y="3659036"/>
                <a:ext cx="4231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679831-3445-C844-1B2E-B1ABE33D95A5}"/>
                  </a:ext>
                </a:extLst>
              </p:cNvPr>
              <p:cNvSpPr txBox="1"/>
              <p:nvPr/>
            </p:nvSpPr>
            <p:spPr>
              <a:xfrm>
                <a:off x="1472382" y="5628442"/>
                <a:ext cx="7344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latin typeface="Cambria Math" panose="02040503050406030204" pitchFamily="18" charset="0"/>
                        </a:rPr>
                        <m:t>⭮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 90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7679831-3445-C844-1B2E-B1ABE33D9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382" y="5628442"/>
                <a:ext cx="734438" cy="369332"/>
              </a:xfrm>
              <a:prstGeom prst="rect">
                <a:avLst/>
              </a:prstGeom>
              <a:blipFill>
                <a:blip r:embed="rId8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05465C-9EF5-E977-0D0C-59446E56B45E}"/>
                  </a:ext>
                </a:extLst>
              </p:cNvPr>
              <p:cNvSpPr txBox="1"/>
              <p:nvPr/>
            </p:nvSpPr>
            <p:spPr>
              <a:xfrm>
                <a:off x="2236847" y="5628442"/>
                <a:ext cx="8555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⭮ 180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05465C-9EF5-E977-0D0C-59446E56B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847" y="5628442"/>
                <a:ext cx="855532" cy="369332"/>
              </a:xfrm>
              <a:prstGeom prst="rect">
                <a:avLst/>
              </a:prstGeom>
              <a:blipFill>
                <a:blip r:embed="rId9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B97992-DAC4-0415-E313-5CDCAB6A30D9}"/>
                  </a:ext>
                </a:extLst>
              </p:cNvPr>
              <p:cNvSpPr txBox="1"/>
              <p:nvPr/>
            </p:nvSpPr>
            <p:spPr>
              <a:xfrm>
                <a:off x="3099819" y="5624997"/>
                <a:ext cx="8900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⭮ </m:t>
                      </m:r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270</m:t>
                      </m:r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B97992-DAC4-0415-E313-5CDCAB6A3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819" y="5624997"/>
                <a:ext cx="890081" cy="369332"/>
              </a:xfrm>
              <a:prstGeom prst="rect">
                <a:avLst/>
              </a:prstGeom>
              <a:blipFill>
                <a:blip r:embed="rId10"/>
                <a:stretch>
                  <a:fillRect r="-6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85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04BCF-499C-D177-9609-1B085C4C0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CBE3E7-0852-FDE6-E167-4F85DEE33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12" y="651517"/>
            <a:ext cx="10174047" cy="29424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347243E-C558-E310-A545-4ECAB561B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00" y="3181074"/>
            <a:ext cx="3652644" cy="3067050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CB441B1-4870-5ED5-DEA3-6A26CCA7608A}"/>
              </a:ext>
            </a:extLst>
          </p:cNvPr>
          <p:cNvSpPr/>
          <p:nvPr/>
        </p:nvSpPr>
        <p:spPr>
          <a:xfrm>
            <a:off x="1131938" y="54739"/>
            <a:ext cx="9996505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BFDDD-6C3E-DE29-CE36-EC37442BBF12}"/>
              </a:ext>
            </a:extLst>
          </p:cNvPr>
          <p:cNvSpPr txBox="1"/>
          <p:nvPr/>
        </p:nvSpPr>
        <p:spPr>
          <a:xfrm>
            <a:off x="1157590" y="34456"/>
            <a:ext cx="1035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аналізу вейвлет-спектрограм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46A56-E116-7CFB-7769-F2FFBFA5BFA1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10E64CB8-2D19-A7D4-5C92-66DA8820BEB6}"/>
              </a:ext>
            </a:extLst>
          </p:cNvPr>
          <p:cNvSpPr/>
          <p:nvPr/>
        </p:nvSpPr>
        <p:spPr>
          <a:xfrm rot="16200000">
            <a:off x="5704125" y="2653212"/>
            <a:ext cx="330741" cy="13864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4B8DB-9665-64E5-A689-309F2141BB08}"/>
              </a:ext>
            </a:extLst>
          </p:cNvPr>
          <p:cNvSpPr txBox="1"/>
          <p:nvPr/>
        </p:nvSpPr>
        <p:spPr>
          <a:xfrm>
            <a:off x="4901592" y="3577572"/>
            <a:ext cx="1935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1000 значень, що відповідають 1000 класам</a:t>
            </a:r>
            <a:endParaRPr lang="ru-RU" dirty="0"/>
          </a:p>
        </p:txBody>
      </p:sp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CA67E56E-D06F-2126-8C04-8DF4DA470A54}"/>
              </a:ext>
            </a:extLst>
          </p:cNvPr>
          <p:cNvSpPr/>
          <p:nvPr/>
        </p:nvSpPr>
        <p:spPr>
          <a:xfrm rot="16200000">
            <a:off x="2150080" y="5214435"/>
            <a:ext cx="330741" cy="19898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56420-B247-09DC-BAEC-BA4478FBBFA5}"/>
              </a:ext>
            </a:extLst>
          </p:cNvPr>
          <p:cNvSpPr txBox="1"/>
          <p:nvPr/>
        </p:nvSpPr>
        <p:spPr>
          <a:xfrm>
            <a:off x="1438279" y="6394199"/>
            <a:ext cx="237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схованих шари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DA6B9D-4A50-3EE5-99E1-632D6DD189D8}"/>
                  </a:ext>
                </a:extLst>
              </p:cNvPr>
              <p:cNvSpPr txBox="1"/>
              <p:nvPr/>
            </p:nvSpPr>
            <p:spPr>
              <a:xfrm>
                <a:off x="3310388" y="4524547"/>
                <a:ext cx="7186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DA6B9D-4A50-3EE5-99E1-632D6DD18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388" y="4524547"/>
                <a:ext cx="7186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FF37973-4C16-6257-8C76-1560A0924253}"/>
              </a:ext>
            </a:extLst>
          </p:cNvPr>
          <p:cNvSpPr txBox="1"/>
          <p:nvPr/>
        </p:nvSpPr>
        <p:spPr>
          <a:xfrm>
            <a:off x="4618954" y="4801545"/>
            <a:ext cx="7051489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егресійної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1000 – 128 – 64 – 32 – 1, </a:t>
            </a:r>
          </a:p>
          <a:p>
            <a:pPr algn="ctr">
              <a:lnSpc>
                <a:spcPct val="150000"/>
              </a:lnSpc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активації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схованих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шарах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Adam, 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- 800 </a:t>
            </a:r>
            <a:r>
              <a:rPr lang="ru-RU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епох</a:t>
            </a:r>
            <a:endParaRPr lang="ru-RU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схованих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шарах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регуляризація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Стрелка: влево 26">
            <a:extLst>
              <a:ext uri="{FF2B5EF4-FFF2-40B4-BE49-F238E27FC236}">
                <a16:creationId xmlns:a16="http://schemas.microsoft.com/office/drawing/2014/main" id="{666C637B-DE73-4CBD-BFC2-2B89BB4903D1}"/>
              </a:ext>
            </a:extLst>
          </p:cNvPr>
          <p:cNvSpPr/>
          <p:nvPr/>
        </p:nvSpPr>
        <p:spPr>
          <a:xfrm rot="1083724">
            <a:off x="4200920" y="4921863"/>
            <a:ext cx="836068" cy="37715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13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8710024-BC00-8EFE-AA3A-4028AC1E1CAA}"/>
              </a:ext>
            </a:extLst>
          </p:cNvPr>
          <p:cNvSpPr/>
          <p:nvPr/>
        </p:nvSpPr>
        <p:spPr>
          <a:xfrm>
            <a:off x="10725150" y="3155773"/>
            <a:ext cx="1300282" cy="2495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87481D39-BD51-A666-E91B-60118F6EEDEC}"/>
              </a:ext>
            </a:extLst>
          </p:cNvPr>
          <p:cNvSpPr/>
          <p:nvPr/>
        </p:nvSpPr>
        <p:spPr>
          <a:xfrm>
            <a:off x="8066644" y="3155774"/>
            <a:ext cx="2513174" cy="329320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B050"/>
              </a:solidFill>
            </a:endParaRP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0515908F-9CB6-49B1-E867-55B5905A70DF}"/>
              </a:ext>
            </a:extLst>
          </p:cNvPr>
          <p:cNvSpPr/>
          <p:nvPr/>
        </p:nvSpPr>
        <p:spPr>
          <a:xfrm>
            <a:off x="8248650" y="824776"/>
            <a:ext cx="3706644" cy="17543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E66265-66E1-0286-0F9A-744ED501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19" y="718289"/>
            <a:ext cx="2622144" cy="20075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7A92C1-F9B2-BB08-AC00-FDBCA333F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538" y="718289"/>
            <a:ext cx="2622964" cy="20075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9807B2-6EC9-E755-F14D-218C5D722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682" y="718289"/>
            <a:ext cx="2622145" cy="20075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B187EE-2B51-794A-5575-26B67D5E6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0" y="2725867"/>
            <a:ext cx="2622146" cy="20075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CE57A6-7524-1FA9-77FD-436AF6575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432" y="2725868"/>
            <a:ext cx="2622143" cy="20075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540DD8-24F5-33C9-38A4-B7DFB2EF5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19" y="2728495"/>
            <a:ext cx="2622145" cy="200757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92F0AE1-040C-DB78-1B77-9A7AAC7978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52" y="4733447"/>
            <a:ext cx="2622144" cy="200757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039E619-AF11-9C2E-98B6-D844EDDD64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67" y="4733446"/>
            <a:ext cx="2622144" cy="200757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58550E4-8EBA-0F45-D393-331BC7F16C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083" y="4733446"/>
            <a:ext cx="2620199" cy="20060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3C7970-5D32-0381-CB19-DDC464BF9B39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B5AB39E-4EA1-75D4-D175-AE0FAD5997C0}"/>
              </a:ext>
            </a:extLst>
          </p:cNvPr>
          <p:cNvSpPr/>
          <p:nvPr/>
        </p:nvSpPr>
        <p:spPr>
          <a:xfrm>
            <a:off x="1726948" y="54739"/>
            <a:ext cx="8998202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C1535-3B07-5A8A-F36C-74C5D1E15388}"/>
              </a:ext>
            </a:extLst>
          </p:cNvPr>
          <p:cNvSpPr txBox="1"/>
          <p:nvPr/>
        </p:nvSpPr>
        <p:spPr>
          <a:xfrm>
            <a:off x="1726948" y="49485"/>
            <a:ext cx="976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тестування натренованих регресійних моделей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B08E-C6D7-D48F-10A7-6F22C5D1A949}"/>
              </a:ext>
            </a:extLst>
          </p:cNvPr>
          <p:cNvSpPr txBox="1"/>
          <p:nvPr/>
        </p:nvSpPr>
        <p:spPr>
          <a:xfrm>
            <a:off x="8186857" y="824776"/>
            <a:ext cx="38385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тестування мереж використовували 10 вейвлет-спектрограм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що відповідали 10 концентраціям заліза, які не використовувалися в тренувальному наборі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DFCDBB-19EC-B793-0DD0-AE883E5FE027}"/>
                  </a:ext>
                </a:extLst>
              </p:cNvPr>
              <p:cNvSpPr txBox="1"/>
              <p:nvPr/>
            </p:nvSpPr>
            <p:spPr>
              <a:xfrm>
                <a:off x="8032583" y="3171825"/>
                <a:ext cx="1341098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ru-RU" sz="1600" dirty="0">
                              <a:cs typeface="Times New Roman" panose="02020603050405020304" pitchFamily="18" charset="0"/>
                            </a:rPr>
                            <m:t>1.468</m:t>
                          </m:r>
                          <m:r>
                            <a:rPr lang="ru-RU" sz="1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2.154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3.162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4.642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6.813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ru-RU" sz="1600" dirty="0">
                              <a:cs typeface="Times New Roman" panose="02020603050405020304" pitchFamily="18" charset="0"/>
                            </a:rPr>
                            <m:t>1.468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2.154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3.162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4.642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6.813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2DFCDBB-19EC-B793-0DD0-AE883E5FE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83" y="3171825"/>
                <a:ext cx="1341098" cy="31085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F3B92-4AB2-ACCF-6E29-AB9AED697742}"/>
                  </a:ext>
                </a:extLst>
              </p:cNvPr>
              <p:cNvSpPr txBox="1"/>
              <p:nvPr/>
            </p:nvSpPr>
            <p:spPr>
              <a:xfrm>
                <a:off x="9373682" y="3155774"/>
                <a:ext cx="1206136" cy="3293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ru-RU" sz="1600" dirty="0">
                              <a:cs typeface="Times New Roman" panose="02020603050405020304" pitchFamily="18" charset="0"/>
                            </a:rPr>
                            <m:t>1.468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2.154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3.162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4.642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6.813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ru-RU" sz="1600" dirty="0">
                              <a:cs typeface="Times New Roman" panose="02020603050405020304" pitchFamily="18" charset="0"/>
                            </a:rPr>
                            <m:t>1.468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2.154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3.162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4.642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6.813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b="0" dirty="0"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FF3B92-4AB2-ACCF-6E29-AB9AED69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3682" y="3155774"/>
                <a:ext cx="1206136" cy="3293209"/>
              </a:xfrm>
              <a:prstGeom prst="rect">
                <a:avLst/>
              </a:prstGeom>
              <a:blipFill>
                <a:blip r:embed="rId12"/>
                <a:stretch>
                  <a:fillRect l="-50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ACB038-AC14-E8EC-7B18-EE1560B9F1DF}"/>
                  </a:ext>
                </a:extLst>
              </p:cNvPr>
              <p:cNvSpPr txBox="1"/>
              <p:nvPr/>
            </p:nvSpPr>
            <p:spPr>
              <a:xfrm>
                <a:off x="10734333" y="3155774"/>
                <a:ext cx="1152523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1.26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sz="1600" b="0" i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331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804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327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152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11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626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299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36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004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7</m:t>
                          </m:r>
                          <m:r>
                            <a:rPr lang="ru-RU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94</m:t>
                          </m:r>
                          <m:r>
                            <a:rPr lang="ru-RU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ACB038-AC14-E8EC-7B18-EE1560B9F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4333" y="3155774"/>
                <a:ext cx="1152523" cy="2800767"/>
              </a:xfrm>
              <a:prstGeom prst="rect">
                <a:avLst/>
              </a:prstGeom>
              <a:blipFill>
                <a:blip r:embed="rId13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AB4096-317A-D5A8-CAF5-94A5C02C7660}"/>
                  </a:ext>
                </a:extLst>
              </p:cNvPr>
              <p:cNvSpPr txBox="1"/>
              <p:nvPr/>
            </p:nvSpPr>
            <p:spPr>
              <a:xfrm>
                <a:off x="8193273" y="2725868"/>
                <a:ext cx="21859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Тренувальні</a:t>
                </a:r>
                <a:r>
                  <a:rPr lang="uk-U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1600" b="0" i="1" smtClean="0">
                            <a:latin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uk-UA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DAB4096-317A-D5A8-CAF5-94A5C02C7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3273" y="2725868"/>
                <a:ext cx="2185972" cy="338554"/>
              </a:xfrm>
              <a:prstGeom prst="rect">
                <a:avLst/>
              </a:prstGeom>
              <a:blipFill>
                <a:blip r:embed="rId14"/>
                <a:stretch>
                  <a:fillRect l="-1393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8F13CE-7A03-837A-58BD-9D1EC96AE3FA}"/>
                  </a:ext>
                </a:extLst>
              </p:cNvPr>
              <p:cNvSpPr txBox="1"/>
              <p:nvPr/>
            </p:nvSpPr>
            <p:spPr>
              <a:xfrm>
                <a:off x="10554519" y="2725868"/>
                <a:ext cx="17375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Тестові</a:t>
                </a:r>
                <a:r>
                  <a:rPr lang="uk-U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𝐹𝑒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sz="1600" b="0" i="1" smtClean="0">
                            <a:latin typeface="Cambria Math" panose="02040503050406030204" pitchFamily="18" charset="0"/>
                          </a:rPr>
                          <m:t>см</m:t>
                        </m:r>
                      </m:e>
                      <m:sup>
                        <m:r>
                          <a:rPr lang="uk-UA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58F13CE-7A03-837A-58BD-9D1EC96AE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519" y="2725868"/>
                <a:ext cx="1737584" cy="338554"/>
              </a:xfrm>
              <a:prstGeom prst="rect">
                <a:avLst/>
              </a:prstGeom>
              <a:blipFill>
                <a:blip r:embed="rId15"/>
                <a:stretch>
                  <a:fillRect l="-1754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05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4C9D623D-7024-0215-A3C1-6D91CD350C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2708943"/>
                  </p:ext>
                </p:extLst>
              </p:nvPr>
            </p:nvGraphicFramePr>
            <p:xfrm>
              <a:off x="206973" y="982448"/>
              <a:ext cx="6498628" cy="414293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940108">
                      <a:extLst>
                        <a:ext uri="{9D8B030D-6E8A-4147-A177-3AD203B41FA5}">
                          <a16:colId xmlns:a16="http://schemas.microsoft.com/office/drawing/2014/main" val="1665264736"/>
                        </a:ext>
                      </a:extLst>
                    </a:gridCol>
                    <a:gridCol w="1443844">
                      <a:extLst>
                        <a:ext uri="{9D8B030D-6E8A-4147-A177-3AD203B41FA5}">
                          <a16:colId xmlns:a16="http://schemas.microsoft.com/office/drawing/2014/main" val="3137994096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:a16="http://schemas.microsoft.com/office/drawing/2014/main" val="3660891430"/>
                        </a:ext>
                      </a:extLst>
                    </a:gridCol>
                    <a:gridCol w="1571626">
                      <a:extLst>
                        <a:ext uri="{9D8B030D-6E8A-4147-A177-3AD203B41FA5}">
                          <a16:colId xmlns:a16="http://schemas.microsoft.com/office/drawing/2014/main" val="530019022"/>
                        </a:ext>
                      </a:extLst>
                    </a:gridCol>
                  </a:tblGrid>
                  <a:tr h="79589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Метрики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sz="24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, </a:t>
                          </a: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см</a:t>
                          </a:r>
                          <a:r>
                            <a:rPr lang="uk-UA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MSE, </a:t>
                          </a:r>
                          <a:endParaRPr lang="uk-UA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kern="100">
                                  <a:effectLst/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MAPE, </a:t>
                          </a:r>
                          <a:endParaRPr lang="uk-UA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4753501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152870233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95076162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0.967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024080705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1925607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uk-UA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920169072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73410316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0.927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45989494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799517151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13.4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4.0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1197878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4C9D623D-7024-0215-A3C1-6D91CD350C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2708943"/>
                  </p:ext>
                </p:extLst>
              </p:nvPr>
            </p:nvGraphicFramePr>
            <p:xfrm>
              <a:off x="206973" y="982448"/>
              <a:ext cx="6498628" cy="414293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940108">
                      <a:extLst>
                        <a:ext uri="{9D8B030D-6E8A-4147-A177-3AD203B41FA5}">
                          <a16:colId xmlns:a16="http://schemas.microsoft.com/office/drawing/2014/main" val="1665264736"/>
                        </a:ext>
                      </a:extLst>
                    </a:gridCol>
                    <a:gridCol w="1443844">
                      <a:extLst>
                        <a:ext uri="{9D8B030D-6E8A-4147-A177-3AD203B41FA5}">
                          <a16:colId xmlns:a16="http://schemas.microsoft.com/office/drawing/2014/main" val="3137994096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:a16="http://schemas.microsoft.com/office/drawing/2014/main" val="3660891430"/>
                        </a:ext>
                      </a:extLst>
                    </a:gridCol>
                    <a:gridCol w="1571626">
                      <a:extLst>
                        <a:ext uri="{9D8B030D-6E8A-4147-A177-3AD203B41FA5}">
                          <a16:colId xmlns:a16="http://schemas.microsoft.com/office/drawing/2014/main" val="530019022"/>
                        </a:ext>
                      </a:extLst>
                    </a:gridCol>
                  </a:tblGrid>
                  <a:tr h="85794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Метрики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sz="24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, </a:t>
                          </a: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см</a:t>
                          </a:r>
                          <a:r>
                            <a:rPr lang="uk-UA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5021" t="-10638" r="-216878" b="-4035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MAPE, </a:t>
                          </a:r>
                          <a:endParaRPr lang="uk-UA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4753501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152870233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95076162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0.967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024080705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1925607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uk-UA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920169072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73410316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0.927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45989494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799517151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13.4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4.0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1197878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C68D58B-3FB2-865E-968B-2BF6F1766984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E16D51A-1ECA-B5AA-8D30-A968C677AAB0}"/>
              </a:ext>
            </a:extLst>
          </p:cNvPr>
          <p:cNvSpPr/>
          <p:nvPr/>
        </p:nvSpPr>
        <p:spPr>
          <a:xfrm>
            <a:off x="1726949" y="54739"/>
            <a:ext cx="9036302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FCCFF-793B-E328-D280-89AF87C8E43F}"/>
              </a:ext>
            </a:extLst>
          </p:cNvPr>
          <p:cNvSpPr txBox="1"/>
          <p:nvPr/>
        </p:nvSpPr>
        <p:spPr>
          <a:xfrm>
            <a:off x="1726949" y="49485"/>
            <a:ext cx="9036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тестування натренованих регресійних моделей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FB262-157E-B0BA-D905-ADDBDFC01FD5}"/>
                  </a:ext>
                </a:extLst>
              </p:cNvPr>
              <p:cNvSpPr txBox="1"/>
              <p:nvPr/>
            </p:nvSpPr>
            <p:spPr>
              <a:xfrm>
                <a:off x="6909975" y="1506608"/>
                <a:ext cx="5104282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𝐹𝑒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𝑇𝑅𝑈𝐸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𝐹𝑒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𝑃𝑅𝐸𝐷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FB262-157E-B0BA-D905-ADDBDFC01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75" y="1506608"/>
                <a:ext cx="5104282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91B2AC-457F-5637-793D-E76D2BD21C22}"/>
                  </a:ext>
                </a:extLst>
              </p:cNvPr>
              <p:cNvSpPr txBox="1"/>
              <p:nvPr/>
            </p:nvSpPr>
            <p:spPr>
              <a:xfrm>
                <a:off x="2744811" y="5356307"/>
                <a:ext cx="629441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𝐹𝑒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𝑃𝑅𝐸𝐷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𝐹𝑒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𝑇𝑅𝑈𝐸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𝑇𝑅𝑈𝐸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×100%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91B2AC-457F-5637-793D-E76D2BD21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811" y="5356307"/>
                <a:ext cx="6294415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79D11-CBD3-CD88-B405-5125D4038270}"/>
                  </a:ext>
                </a:extLst>
              </p:cNvPr>
              <p:cNvSpPr txBox="1"/>
              <p:nvPr/>
            </p:nvSpPr>
            <p:spPr>
              <a:xfrm>
                <a:off x="6787857" y="3053913"/>
                <a:ext cx="5348515" cy="1032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𝐹𝑒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𝑇𝑅𝑈𝐸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𝐹𝑒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𝑃𝑅𝐸𝐷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uk-U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𝐹𝑒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𝑇𝑅𝑈𝐸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𝐹𝑒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𝑇𝑅𝑈𝐸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uk-U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79D11-CBD3-CD88-B405-5125D40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857" y="3053913"/>
                <a:ext cx="5348515" cy="1032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70F37B-60C0-BDD8-7307-C6EE8B0F4C8F}"/>
                  </a:ext>
                </a:extLst>
              </p:cNvPr>
              <p:cNvSpPr txBox="1"/>
              <p:nvPr/>
            </p:nvSpPr>
            <p:spPr>
              <a:xfrm>
                <a:off x="6915149" y="4341712"/>
                <a:ext cx="5276851" cy="505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𝑇𝑅𝑈𝐸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середнє з усіх істинних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70F37B-60C0-BDD8-7307-C6EE8B0F4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49" y="4341712"/>
                <a:ext cx="5276851" cy="505779"/>
              </a:xfrm>
              <a:prstGeom prst="rect">
                <a:avLst/>
              </a:prstGeom>
              <a:blipFill>
                <a:blip r:embed="rId6"/>
                <a:stretch>
                  <a:fillRect l="-1732" t="-4819" r="-1386" b="-228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9461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974</Words>
  <Application>Microsoft Office PowerPoint</Application>
  <PresentationFormat>Широкоэкранный</PresentationFormat>
  <Paragraphs>222</Paragraphs>
  <Slides>11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Олексій Завгородній</dc:creator>
  <cp:lastModifiedBy>Олексій Завгородній</cp:lastModifiedBy>
  <cp:revision>43</cp:revision>
  <dcterms:created xsi:type="dcterms:W3CDTF">2025-05-09T01:13:34Z</dcterms:created>
  <dcterms:modified xsi:type="dcterms:W3CDTF">2025-05-15T15:39:25Z</dcterms:modified>
</cp:coreProperties>
</file>