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озділ за промовчанням" id="{B4D0C9F8-1020-41C4-84CB-1869D9CA57F4}">
          <p14:sldIdLst>
            <p14:sldId id="256"/>
            <p14:sldId id="257"/>
            <p14:sldId id="258"/>
            <p14:sldId id="266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3333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із теми 1 –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Без стилю та сітки таблиці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33" autoAdjust="0"/>
  </p:normalViewPr>
  <p:slideViewPr>
    <p:cSldViewPr>
      <p:cViewPr>
        <p:scale>
          <a:sx n="70" d="100"/>
          <a:sy n="70" d="100"/>
        </p:scale>
        <p:origin x="-13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ED75E-3F07-4A95-89DF-CF809624C1A2}" type="datetimeFigureOut">
              <a:rPr lang="uk-UA" smtClean="0"/>
              <a:t>22.06.2014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E1A58-C06D-4802-8E67-E0824EEAF42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947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E1A58-C06D-4802-8E67-E0824EEAF42D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892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E1A58-C06D-4802-8E67-E0824EEAF42D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539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5E1A58-C06D-4802-8E67-E0824EEAF42D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876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53D9D-1409-4BE4-A3AE-11CC32E9C233}" type="datetime1">
              <a:rPr lang="uk-UA" smtClean="0"/>
              <a:t>22.06.2014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367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FD8A-4367-4067-A55D-6BF3B921CDD3}" type="datetime1">
              <a:rPr lang="uk-UA" smtClean="0"/>
              <a:t>22.06.2014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1827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93DFD-29C5-4AFF-A3E5-19BD5C71225D}" type="datetime1">
              <a:rPr lang="uk-UA" smtClean="0"/>
              <a:t>22.06.2014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8369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FD6C-E06F-4F84-A55A-81D5A51C2CC8}" type="datetime1">
              <a:rPr lang="uk-UA" smtClean="0"/>
              <a:t>22.06.2014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98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657F4-620B-4A1D-B29F-CC70D3D10CB1}" type="datetime1">
              <a:rPr lang="uk-UA" smtClean="0"/>
              <a:t>22.06.2014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97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A0FC-DCF1-4DAF-A8A1-93102C061A3C}" type="datetime1">
              <a:rPr lang="uk-UA" smtClean="0"/>
              <a:t>22.06.2014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867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DB885-46A3-4F02-B8C7-078DFC0271C0}" type="datetime1">
              <a:rPr lang="uk-UA" smtClean="0"/>
              <a:t>22.06.2014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21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5F29B-7B0B-48B6-A5F1-83FDA932ED78}" type="datetime1">
              <a:rPr lang="uk-UA" smtClean="0"/>
              <a:t>22.06.2014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004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37647-8C56-44BA-BA4B-13BC778735AD}" type="datetime1">
              <a:rPr lang="uk-UA" smtClean="0"/>
              <a:t>22.06.2014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6571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99F1-62DC-4827-8F6E-FC3FB03201A2}" type="datetime1">
              <a:rPr lang="uk-UA" smtClean="0"/>
              <a:t>22.06.2014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2510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49B6-6D8C-4473-9872-E157DD8967A9}" type="datetime1">
              <a:rPr lang="uk-UA" smtClean="0"/>
              <a:t>22.06.2014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3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F6148-A07B-4742-896F-495FC0CC3E57}" type="datetime1">
              <a:rPr lang="uk-UA" smtClean="0"/>
              <a:t>22.06.2014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F593F-0D5B-4CF0-BEE2-6583C73E727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94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Word_Document1.doc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88640"/>
            <a:ext cx="6768752" cy="1470025"/>
          </a:xfrm>
        </p:spPr>
        <p:txBody>
          <a:bodyPr>
            <a:norm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ВПЛИВ ЗОВНІШНІХ ФАКТОРІВ НА ДЕФЕКТНУ СТРУКТУРУ КРЕМНІЄВИХ СОНЯЧНИХ ЕЛЕМЕНТІВ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844824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 smtClean="0">
                <a:latin typeface="Times New Roman" pitchFamily="18" charset="0"/>
                <a:cs typeface="Times New Roman" pitchFamily="18" charset="0"/>
              </a:rPr>
              <a:t>Кафедра </a:t>
            </a:r>
            <a:r>
              <a:rPr lang="uk-UA" sz="2000" b="1" dirty="0">
                <a:latin typeface="Times New Roman" pitchFamily="18" charset="0"/>
                <a:cs typeface="Times New Roman" pitchFamily="18" charset="0"/>
              </a:rPr>
              <a:t>загальної фізики</a:t>
            </a:r>
          </a:p>
          <a:p>
            <a:pPr algn="ctr"/>
            <a:endParaRPr lang="uk-U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436095" y="3672898"/>
            <a:ext cx="3501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Кваліфікаційна робота бакалавра </a:t>
            </a:r>
          </a:p>
          <a:p>
            <a:r>
              <a:rPr lang="uk-UA" dirty="0"/>
              <a:t>студента 4 курсу </a:t>
            </a:r>
          </a:p>
          <a:p>
            <a:r>
              <a:rPr lang="uk-UA" dirty="0" err="1"/>
              <a:t>Пристай</a:t>
            </a:r>
            <a:r>
              <a:rPr lang="uk-UA" dirty="0"/>
              <a:t> Орест Віталійович</a:t>
            </a:r>
          </a:p>
          <a:p>
            <a:endParaRPr lang="en-US" dirty="0" smtClean="0"/>
          </a:p>
          <a:p>
            <a:r>
              <a:rPr lang="uk-UA" dirty="0"/>
              <a:t>Науковий керівник: </a:t>
            </a:r>
          </a:p>
          <a:p>
            <a:r>
              <a:rPr lang="uk-UA" dirty="0" smtClean="0"/>
              <a:t>доцент</a:t>
            </a:r>
            <a:r>
              <a:rPr lang="uk-UA" dirty="0"/>
              <a:t>, канд. фіз.-мат. наук</a:t>
            </a:r>
          </a:p>
          <a:p>
            <a:r>
              <a:rPr lang="uk-UA" dirty="0" err="1"/>
              <a:t>Оліх</a:t>
            </a:r>
            <a:r>
              <a:rPr lang="uk-UA" dirty="0"/>
              <a:t> Олег Ярославович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5" y="0"/>
            <a:ext cx="1727773" cy="1680436"/>
          </a:xfrm>
          <a:prstGeom prst="rect">
            <a:avLst/>
          </a:prstGeom>
        </p:spPr>
      </p:pic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1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96250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2342" y="188640"/>
            <a:ext cx="8229600" cy="92211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=10</a:t>
            </a:r>
            <a:r>
              <a:rPr lang="uk-UA" sz="2800" b="1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рад,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SC-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99572"/>
              </p:ext>
            </p:extLst>
          </p:nvPr>
        </p:nvGraphicFramePr>
        <p:xfrm>
          <a:off x="4571999" y="1052736"/>
          <a:ext cx="4370241" cy="52079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24574"/>
                <a:gridCol w="360587"/>
                <a:gridCol w="796270"/>
                <a:gridCol w="796270"/>
                <a:gridCol w="796270"/>
                <a:gridCol w="796270"/>
              </a:tblGrid>
              <a:tr h="49755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Освітлення</a:t>
                      </a:r>
                      <a:r>
                        <a:rPr lang="en-US" sz="1200" dirty="0" smtClean="0">
                          <a:effectLst/>
                        </a:rPr>
                        <a:t>,</a:t>
                      </a:r>
                      <a:r>
                        <a:rPr lang="uk-UA" sz="1000" baseline="0" dirty="0" smtClean="0">
                          <a:effectLst/>
                        </a:rPr>
                        <a:t> </a:t>
                      </a:r>
                      <a:r>
                        <a:rPr lang="en-US" sz="1200" dirty="0" smtClean="0">
                          <a:effectLst/>
                        </a:rPr>
                        <a:t>nm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№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Рівень, 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r>
                        <a:rPr lang="en-US" sz="1200" baseline="-25000">
                          <a:effectLst/>
                        </a:rPr>
                        <a:t>c</a:t>
                      </a:r>
                      <a:r>
                        <a:rPr lang="en-US" sz="1200">
                          <a:effectLst/>
                        </a:rPr>
                        <a:t>-E</a:t>
                      </a:r>
                      <a:r>
                        <a:rPr lang="en-US" sz="1200" baseline="-25000">
                          <a:effectLst/>
                        </a:rPr>
                        <a:t>t</a:t>
                      </a:r>
                      <a:r>
                        <a:rPr lang="uk-UA" sz="1200">
                          <a:effectLst/>
                        </a:rPr>
                        <a:t>, еВ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Висота,</a:t>
                      </a:r>
                      <a:endParaRPr lang="uk-UA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Рівень, </a:t>
                      </a:r>
                      <a:r>
                        <a:rPr lang="en-US" sz="1200">
                          <a:effectLst/>
                        </a:rPr>
                        <a:t>E</a:t>
                      </a:r>
                      <a:r>
                        <a:rPr lang="en-US" sz="1200" baseline="-25000">
                          <a:effectLst/>
                        </a:rPr>
                        <a:t>c</a:t>
                      </a:r>
                      <a:r>
                        <a:rPr lang="en-US" sz="1200">
                          <a:effectLst/>
                        </a:rPr>
                        <a:t>-E</a:t>
                      </a:r>
                      <a:r>
                        <a:rPr lang="en-US" sz="1200" baseline="-25000">
                          <a:effectLst/>
                        </a:rPr>
                        <a:t>t</a:t>
                      </a:r>
                      <a:r>
                        <a:rPr lang="uk-UA" sz="1200">
                          <a:effectLst/>
                        </a:rPr>
                        <a:t>, еВ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Висота,</a:t>
                      </a:r>
                      <a:endParaRPr lang="uk-UA" sz="10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%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УЗ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 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-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+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6457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відсутнє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0.37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0.47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0.47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0.49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0.49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600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5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0.46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0.46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6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0.49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0.49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900</a:t>
                      </a:r>
                      <a:endParaRPr lang="uk-UA" sz="10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1915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0.39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0.39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0.45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0.45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1</a:t>
                      </a:r>
                      <a:r>
                        <a:rPr lang="en-US" sz="1200">
                          <a:effectLst/>
                        </a:rPr>
                        <a:t>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64573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4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0.48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  <a:tr h="212684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effectLst/>
                        </a:rPr>
                        <a:t>5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0.51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>
                          <a:effectLst/>
                        </a:rPr>
                        <a:t>0.52</a:t>
                      </a:r>
                      <a:endParaRPr lang="uk-UA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uk-UA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39" marR="60239" marT="0" marB="0"/>
                </a:tc>
              </a:tr>
            </a:tbl>
          </a:graphicData>
        </a:graphic>
      </p:graphicFrame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42172"/>
              </p:ext>
            </p:extLst>
          </p:nvPr>
        </p:nvGraphicFramePr>
        <p:xfrm>
          <a:off x="0" y="1097360"/>
          <a:ext cx="4427984" cy="576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ocument" r:id="rId4" imgW="6462549" imgH="8208831" progId="Word.Document.12">
                  <p:embed/>
                </p:oleObj>
              </mc:Choice>
              <mc:Fallback>
                <p:oleObj name="Document" r:id="rId4" imgW="6462549" imgH="82088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097360"/>
                        <a:ext cx="4427984" cy="576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>
          <a:xfrm>
            <a:off x="6732240" y="6381328"/>
            <a:ext cx="2133600" cy="365125"/>
          </a:xfrm>
        </p:spPr>
        <p:txBody>
          <a:bodyPr/>
          <a:lstStyle/>
          <a:p>
            <a:fld id="{764F593F-0D5B-4CF0-BEE2-6583C73E7271}" type="slidenum">
              <a:rPr lang="uk-UA" sz="2800" smtClean="0"/>
              <a:t>10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5917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1"/>
          </a:xfrm>
        </p:spPr>
        <p:txBody>
          <a:bodyPr>
            <a:normAutofit/>
          </a:bodyPr>
          <a:lstStyle/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ВИСНОВКИ</a:t>
            </a: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688632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uk-UA" b="1" dirty="0">
                <a:latin typeface="Times New Roman" pitchFamily="18" charset="0"/>
                <a:cs typeface="Times New Roman" pitchFamily="18" charset="0"/>
              </a:rPr>
              <a:t>1. В роботі проведено дослідження дефектної структури кремнієвих сонячних елементів з використанням методу диференційних коефіцієнтів в залежності від а) монохроматичного освітлення б) ступеня γ-опромінення; в) акустичного навантаження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b="1" dirty="0">
                <a:latin typeface="Times New Roman" pitchFamily="18" charset="0"/>
                <a:cs typeface="Times New Roman" pitchFamily="18" charset="0"/>
              </a:rPr>
              <a:t>2. Виявлено, що монохроматичне освітлення з довжиною хвилі 600 </a:t>
            </a:r>
            <a:r>
              <a:rPr lang="uk-UA" b="1" dirty="0" err="1">
                <a:latin typeface="Times New Roman" pitchFamily="18" charset="0"/>
                <a:cs typeface="Times New Roman" pitchFamily="18" charset="0"/>
              </a:rPr>
              <a:t>нм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слабко впливає на структуру рекомбінаційних рівнів кремнієвих сонячних елементів. При використанні освітлення з довжиною хвилі 900 </a:t>
            </a:r>
            <a:r>
              <a:rPr lang="uk-UA" b="1" dirty="0" err="1">
                <a:latin typeface="Times New Roman" pitchFamily="18" charset="0"/>
                <a:cs typeface="Times New Roman" pitchFamily="18" charset="0"/>
              </a:rPr>
              <a:t>нм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в неопромінених структурах суттєво зростає внесок рекомбінаційного рівня з енергією термічної активації 0.51 еВ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b="1" dirty="0">
                <a:latin typeface="Times New Roman" pitchFamily="18" charset="0"/>
                <a:cs typeface="Times New Roman" pitchFamily="18" charset="0"/>
              </a:rPr>
              <a:t>3. В гамма-опромінених 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структурах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виявлено нові рекомбінаційні центри з енергіями активації 0.32 та 0.43 еВ. Також показано, що в опромінених структурах освітлення з довжиною хвилі 900 </a:t>
            </a:r>
            <a:r>
              <a:rPr lang="uk-UA" b="1" dirty="0" err="1">
                <a:latin typeface="Times New Roman" pitchFamily="18" charset="0"/>
                <a:cs typeface="Times New Roman" pitchFamily="18" charset="0"/>
              </a:rPr>
              <a:t>нм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 стає причиною значно меншого зростання внеску рівня з енергією 0.51 еВ порівняно з неопроміненими зразками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b="1" dirty="0">
                <a:latin typeface="Times New Roman" pitchFamily="18" charset="0"/>
                <a:cs typeface="Times New Roman" pitchFamily="18" charset="0"/>
              </a:rPr>
              <a:t>4. Ультразвукове навантаження не призводить до кардинальних змін у структурі рекомбінаційних рівнів і може бути причиною лише незначного збільшення внеску у рекомбінацію рівня з енергією 0.34 еВ і зменшення внеску рівня 0.51 еВ. В опромінених структурах вплив УЗ не спостерігається, що свідчить про те, що утворені радіаційні дефекти не є </a:t>
            </a: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акустоактивними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11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78383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1578121"/>
            <a:ext cx="76328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b="1" u="sng" dirty="0" err="1" smtClean="0">
                <a:latin typeface="Times New Roman" pitchFamily="18" charset="0"/>
                <a:cs typeface="Times New Roman" pitchFamily="18" charset="0"/>
              </a:rPr>
              <a:t>Обгрунтування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На сьогодні одним із розповсюджених видів альтернативних видів енергії є сонячна. Визначальним для ефективності роботи сонячного елемента є його дефектна структура, відповідно вплив на дефекти буде змінювати  параметри перетворювача. 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2400" b="1" u="sng" dirty="0" smtClean="0">
                <a:latin typeface="Times New Roman" pitchFamily="18" charset="0"/>
                <a:cs typeface="Times New Roman" pitchFamily="18" charset="0"/>
              </a:rPr>
              <a:t>Мета роботи: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дослідження впливу монохроматичного освітлення, ультразвукового навантаження та гамма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опромінення на 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параметри сонячних 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елементів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2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10465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812" y="270009"/>
            <a:ext cx="8229600" cy="778097"/>
          </a:xfrm>
        </p:spPr>
        <p:txBody>
          <a:bodyPr>
            <a:normAutofit/>
          </a:bodyPr>
          <a:lstStyle/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ЗРАЗКИ</a:t>
            </a: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97" y="908720"/>
            <a:ext cx="6180686" cy="26642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672" y="1550086"/>
            <a:ext cx="1315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Контактна</a:t>
            </a:r>
          </a:p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сітка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00034" y="3177899"/>
            <a:ext cx="1042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контакт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38743" y="2975252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Si:B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(p=1.25·10</a:t>
            </a:r>
            <a:r>
              <a:rPr lang="uk-UA" b="1" baseline="30000" dirty="0" smtClean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см</a:t>
            </a:r>
            <a:r>
              <a:rPr lang="uk-UA" b="1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9557" y="2492896"/>
            <a:ext cx="217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Si:P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n=10</a:t>
            </a:r>
            <a:r>
              <a:rPr lang="uk-UA" b="1" baseline="30000" dirty="0" smtClean="0">
                <a:latin typeface="Times New Roman" pitchFamily="18" charset="0"/>
                <a:cs typeface="Times New Roman" pitchFamily="18" charset="0"/>
              </a:rPr>
              <a:t>19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см</a:t>
            </a:r>
            <a:r>
              <a:rPr lang="uk-UA" b="1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Таблиця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08559"/>
              </p:ext>
            </p:extLst>
          </p:nvPr>
        </p:nvGraphicFramePr>
        <p:xfrm>
          <a:off x="1428372" y="4005064"/>
          <a:ext cx="667202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1580"/>
                <a:gridCol w="396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Зразок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Доза опромінення, </a:t>
                      </a:r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l-GR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r>
                        <a:rPr lang="en-US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uk-UA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рад</a:t>
                      </a:r>
                      <a:r>
                        <a:rPr lang="en-US" sz="24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SC-11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SC-4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SC-8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uk-UA" sz="2400" b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SC-12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uk-UA" sz="2400" b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uk-UA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3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1821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СХЕМА ЕКСПЕРИМЕНТУ</a:t>
            </a: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84784"/>
            <a:ext cx="6308100" cy="3096877"/>
          </a:xfrm>
        </p:spPr>
      </p:pic>
      <p:sp>
        <p:nvSpPr>
          <p:cNvPr id="5" name="TextBox 4"/>
          <p:cNvSpPr txBox="1"/>
          <p:nvPr/>
        </p:nvSpPr>
        <p:spPr>
          <a:xfrm>
            <a:off x="539552" y="4869160"/>
            <a:ext cx="83529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i="1" dirty="0" smtClean="0">
                <a:latin typeface="Times New Roman" pitchFamily="18" charset="0"/>
                <a:cs typeface="Times New Roman" pitchFamily="18" charset="0"/>
              </a:rPr>
              <a:t>1-лампа розжарення, 2-світловий промінь, 3-лінза, 4-монохроматор, 5-експериментальна комірка, 6-генератор високих частот, 7 і 8 вольтметр і амперметр, 9-комп’ютер, 10-диференційна термопара, 11-вольтметр (термопари), 12-термос  з сумішшю льоду та води</a:t>
            </a: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4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79717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4081"/>
          </a:xfrm>
        </p:spPr>
        <p:txBody>
          <a:bodyPr>
            <a:normAutofit/>
          </a:bodyPr>
          <a:lstStyle/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СХЕМА ЕКСПЕРИМЕНТАЛЬНОЇ КОМІРКИ</a:t>
            </a: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Місце для вмісту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5" y="1484784"/>
            <a:ext cx="5077673" cy="4940742"/>
          </a:xfrm>
        </p:spPr>
      </p:pic>
      <p:sp>
        <p:nvSpPr>
          <p:cNvPr id="5" name="TextBox 4"/>
          <p:cNvSpPr txBox="1"/>
          <p:nvPr/>
        </p:nvSpPr>
        <p:spPr>
          <a:xfrm>
            <a:off x="59829" y="2204864"/>
            <a:ext cx="63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/>
              <a:t>ВАХ</a:t>
            </a:r>
            <a:endParaRPr lang="uk-UA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80" y="5202017"/>
            <a:ext cx="46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~</a:t>
            </a:r>
            <a:endParaRPr lang="uk-UA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6511" y="1076193"/>
            <a:ext cx="269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Монохроматичне світло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64707" y="3789040"/>
            <a:ext cx="135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ультразвук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8748" y="4309464"/>
            <a:ext cx="3012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1 - сонячний елемент,</a:t>
            </a:r>
          </a:p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2 - діелектрик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, </a:t>
            </a:r>
            <a:endParaRPr lang="uk-UA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3 - </a:t>
            </a:r>
            <a:r>
              <a:rPr lang="uk-UA" b="1" i="1" dirty="0" err="1" smtClean="0">
                <a:latin typeface="Times New Roman" pitchFamily="18" charset="0"/>
                <a:cs typeface="Times New Roman" pitchFamily="18" charset="0"/>
              </a:rPr>
              <a:t>звукопровід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 , </a:t>
            </a:r>
          </a:p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4 - екран,</a:t>
            </a:r>
          </a:p>
          <a:p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5 - п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b="1" i="1" dirty="0" err="1">
                <a:latin typeface="Times New Roman" pitchFamily="18" charset="0"/>
                <a:cs typeface="Times New Roman" pitchFamily="18" charset="0"/>
              </a:rPr>
              <a:t>єзоперетворювач</a:t>
            </a:r>
            <a:r>
              <a:rPr lang="uk-UA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32703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5946455" y="1697033"/>
            <a:ext cx="2300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ОСВІТЛЕННЯ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8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600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; 900нм</a:t>
            </a:r>
          </a:p>
          <a:p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5,4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МГц</a:t>
            </a:r>
            <a:endParaRPr lang="uk-UA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U= 16 B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Місце для номера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5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82546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МЕТОД ДИФЕРЕНЦІАЛЬНИХ КОЕФІЦІЕНТІВ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Письма в ЖТФ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, 25 (5), 22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Місце для вмісту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96" y="1063655"/>
            <a:ext cx="4215588" cy="2512996"/>
          </a:xfr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66" y="3948971"/>
            <a:ext cx="4142521" cy="27368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166" y="3590884"/>
            <a:ext cx="4291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Вольт-амперна характеристика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Об'є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46187"/>
              </p:ext>
            </p:extLst>
          </p:nvPr>
        </p:nvGraphicFramePr>
        <p:xfrm>
          <a:off x="4603673" y="1916832"/>
          <a:ext cx="3832683" cy="63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Формула" r:id="rId5" imgW="1434960" imgH="241200" progId="Equation.3">
                  <p:embed/>
                </p:oleObj>
              </mc:Choice>
              <mc:Fallback>
                <p:oleObj name="Формула" r:id="rId5" imgW="1434960" imgH="2412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673" y="1916832"/>
                        <a:ext cx="3832683" cy="638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83568" y="9807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I(A)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281228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U(B)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8608" y="399099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b="1" i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uk-UA" b="1" i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dU</a:t>
            </a:r>
            <a:endParaRPr lang="uk-UA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0857" y="60682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</a:t>
            </a:r>
            <a:endParaRPr lang="uk-UA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0" name="Об'є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755644"/>
              </p:ext>
            </p:extLst>
          </p:nvPr>
        </p:nvGraphicFramePr>
        <p:xfrm>
          <a:off x="4702175" y="5010150"/>
          <a:ext cx="36226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Формула" r:id="rId7" imgW="1434960" imgH="253800" progId="Equation.3">
                  <p:embed/>
                </p:oleObj>
              </mc:Choice>
              <mc:Fallback>
                <p:oleObj name="Формула" r:id="rId7" imgW="1434960" imgH="253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5010150"/>
                        <a:ext cx="3622675" cy="636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38951" y="5837463"/>
            <a:ext cx="3397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- положення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максимума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882929"/>
              </p:ext>
            </p:extLst>
          </p:nvPr>
        </p:nvGraphicFramePr>
        <p:xfrm>
          <a:off x="4606903" y="5735662"/>
          <a:ext cx="560225" cy="66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Формула" r:id="rId9" imgW="203040" imgH="241200" progId="Equation.3">
                  <p:embed/>
                </p:oleObj>
              </mc:Choice>
              <mc:Fallback>
                <p:oleObj name="Формула" r:id="rId9" imgW="20304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6903" y="5735662"/>
                        <a:ext cx="560225" cy="665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6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1917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0"/>
            <a:ext cx="4248472" cy="606687"/>
          </a:xfrm>
        </p:spPr>
        <p:txBody>
          <a:bodyPr>
            <a:normAutofit/>
          </a:bodyPr>
          <a:lstStyle/>
          <a:p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РІВНЯННЯ ВАХ</a:t>
            </a:r>
            <a:endParaRPr lang="uk-UA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Місце для вмісту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728693"/>
              </p:ext>
            </p:extLst>
          </p:nvPr>
        </p:nvGraphicFramePr>
        <p:xfrm>
          <a:off x="89537" y="476672"/>
          <a:ext cx="885043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Формула" r:id="rId3" imgW="4673520" imgH="507960" progId="Equation.3">
                  <p:embed/>
                </p:oleObj>
              </mc:Choice>
              <mc:Fallback>
                <p:oleObj name="Формула" r:id="rId3" imgW="4673520" imgH="507960" progId="Equation.3">
                  <p:embed/>
                  <p:pic>
                    <p:nvPicPr>
                      <p:cNvPr id="0" name="Об'єкт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7" y="476672"/>
                        <a:ext cx="8850438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794"/>
            <a:ext cx="5174573" cy="5445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6777" y="1903195"/>
            <a:ext cx="3876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TLBO</a:t>
            </a:r>
          </a:p>
          <a:p>
            <a:pPr algn="just">
              <a:lnSpc>
                <a:spcPct val="150000"/>
              </a:lnSpc>
            </a:pP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Teaching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lang="uk-UA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b="1" dirty="0" err="1" smtClean="0">
                <a:latin typeface="Times New Roman" pitchFamily="18" charset="0"/>
                <a:cs typeface="Times New Roman" pitchFamily="18" charset="0"/>
              </a:rPr>
              <a:t>optimization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6777" y="2812697"/>
            <a:ext cx="38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[Applied Energy,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2014, 119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384–393]</a:t>
            </a:r>
            <a:endParaRPr lang="uk-UA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7</a:t>
            </a:fld>
            <a:endParaRPr lang="uk-UA" sz="2800"/>
          </a:p>
        </p:txBody>
      </p:sp>
    </p:spTree>
    <p:extLst>
      <p:ext uri="{BB962C8B-B14F-4D97-AF65-F5344CB8AC3E}">
        <p14:creationId xmlns:p14="http://schemas.microsoft.com/office/powerpoint/2010/main" val="10222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524328" y="1916832"/>
            <a:ext cx="971550" cy="950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□ – SC-11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Times New Roman" pitchFamily="18" charset="0"/>
                <a:cs typeface="Arial" pitchFamily="34" charset="0"/>
              </a:rPr>
              <a:t>○ – SC-4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Arial" pitchFamily="34" charset="0"/>
              </a:rPr>
              <a:t>∆ – SC-12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33CC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rPr>
              <a:t>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33CC"/>
                </a:solidFill>
                <a:effectLst/>
                <a:latin typeface="Times New Roman" pitchFamily="18" charset="0"/>
                <a:cs typeface="Arial" pitchFamily="34" charset="0"/>
              </a:rPr>
              <a:t> – SC-8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31840" y="1916832"/>
            <a:ext cx="971550" cy="9509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Arial" pitchFamily="34" charset="0"/>
              </a:rPr>
              <a:t>□ – SC-11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FF00"/>
                </a:solidFill>
                <a:effectLst/>
                <a:latin typeface="Times New Roman" pitchFamily="18" charset="0"/>
                <a:cs typeface="Arial" pitchFamily="34" charset="0"/>
              </a:rPr>
              <a:t>○ – SC-4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333CC"/>
                </a:solidFill>
                <a:effectLst/>
                <a:latin typeface="Times New Roman" pitchFamily="18" charset="0"/>
                <a:cs typeface="Arial" pitchFamily="34" charset="0"/>
              </a:rPr>
              <a:t>∆ – SC-12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33CC"/>
                </a:solidFill>
                <a:effectLst/>
                <a:latin typeface="Times New Roman" pitchFamily="18" charset="0"/>
                <a:cs typeface="Arial" pitchFamily="34" charset="0"/>
                <a:sym typeface="Symbol" pitchFamily="18" charset="2"/>
              </a:rPr>
              <a:t>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33CC"/>
                </a:solidFill>
                <a:effectLst/>
                <a:latin typeface="Times New Roman" pitchFamily="18" charset="0"/>
                <a:cs typeface="Arial" pitchFamily="34" charset="0"/>
              </a:rPr>
              <a:t> – SC-8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652" y="58620"/>
            <a:ext cx="410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‑ </a:t>
            </a:r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900 </a:t>
            </a:r>
            <a:r>
              <a:rPr lang="uk-UA" sz="2400" b="1" dirty="0" err="1" smtClean="0">
                <a:latin typeface="Times New Roman" pitchFamily="18" charset="0"/>
                <a:cs typeface="Times New Roman" pitchFamily="18" charset="0"/>
              </a:rPr>
              <a:t>нм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862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>
                <a:latin typeface="Times New Roman" pitchFamily="18" charset="0"/>
                <a:cs typeface="Times New Roman" pitchFamily="18" charset="0"/>
              </a:rPr>
              <a:t>Б</a:t>
            </a:r>
            <a:r>
              <a:rPr lang="uk-UA" sz="2400" b="1" dirty="0" smtClean="0">
                <a:latin typeface="Times New Roman" pitchFamily="18" charset="0"/>
                <a:cs typeface="Times New Roman" pitchFamily="18" charset="0"/>
              </a:rPr>
              <a:t>ез освітлення </a:t>
            </a:r>
            <a:endParaRPr lang="uk-UA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Таблиця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49398"/>
              </p:ext>
            </p:extLst>
          </p:nvPr>
        </p:nvGraphicFramePr>
        <p:xfrm>
          <a:off x="673297" y="3820040"/>
          <a:ext cx="7397334" cy="1066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0891"/>
                <a:gridCol w="824060"/>
                <a:gridCol w="1106641"/>
                <a:gridCol w="1193930"/>
                <a:gridCol w="550361"/>
                <a:gridCol w="550361"/>
                <a:gridCol w="1051902"/>
                <a:gridCol w="1139188"/>
              </a:tblGrid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Зразок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l-GR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endParaRPr lang="uk-UA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I</a:t>
                      </a:r>
                      <a:r>
                        <a:rPr lang="uk-UA" sz="1400" baseline="-25000" dirty="0">
                          <a:effectLst/>
                        </a:rPr>
                        <a:t>01</a:t>
                      </a:r>
                      <a:r>
                        <a:rPr lang="uk-UA" sz="1400" dirty="0">
                          <a:effectLst/>
                        </a:rPr>
                        <a:t>(A)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I</a:t>
                      </a:r>
                      <a:r>
                        <a:rPr lang="uk-UA" sz="1400" baseline="-25000">
                          <a:effectLst/>
                        </a:rPr>
                        <a:t>02</a:t>
                      </a:r>
                      <a:r>
                        <a:rPr lang="uk-UA" sz="1400">
                          <a:effectLst/>
                        </a:rPr>
                        <a:t>(A)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n</a:t>
                      </a:r>
                      <a:r>
                        <a:rPr lang="uk-UA" sz="1400" baseline="-250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n</a:t>
                      </a:r>
                      <a:r>
                        <a:rPr lang="uk-UA" sz="1400" baseline="-250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R</a:t>
                      </a:r>
                      <a:r>
                        <a:rPr lang="uk-UA" sz="1400" baseline="-25000">
                          <a:effectLst/>
                        </a:rPr>
                        <a:t>s</a:t>
                      </a:r>
                      <a:r>
                        <a:rPr lang="uk-UA" sz="1400">
                          <a:effectLst/>
                        </a:rPr>
                        <a:t>(Om)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R</a:t>
                      </a:r>
                      <a:r>
                        <a:rPr lang="uk-UA" sz="1400" baseline="-25000">
                          <a:effectLst/>
                        </a:rPr>
                        <a:t>sh</a:t>
                      </a:r>
                      <a:r>
                        <a:rPr lang="uk-UA" sz="1400">
                          <a:effectLst/>
                        </a:rPr>
                        <a:t>(Om)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SC-11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uk-UA" sz="11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4.6*10</a:t>
                      </a:r>
                      <a:r>
                        <a:rPr lang="uk-UA" sz="1400" baseline="30000" dirty="0">
                          <a:solidFill>
                            <a:srgbClr val="FF0000"/>
                          </a:solidFill>
                          <a:effectLst/>
                        </a:rPr>
                        <a:t>-6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2.3*10</a:t>
                      </a:r>
                      <a:r>
                        <a:rPr lang="uk-UA" sz="1400" baseline="30000" dirty="0">
                          <a:solidFill>
                            <a:srgbClr val="FF0000"/>
                          </a:solidFill>
                          <a:effectLst/>
                        </a:rPr>
                        <a:t>-12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2.7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0.9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3.1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1.6*10</a:t>
                      </a:r>
                      <a:r>
                        <a:rPr lang="uk-UA" sz="1400" baseline="300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SC-4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rgbClr val="00FF00"/>
                          </a:solidFill>
                          <a:effectLst/>
                        </a:rPr>
                        <a:t>0</a:t>
                      </a:r>
                      <a:endParaRPr lang="uk-UA" sz="1100" b="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2.2*10</a:t>
                      </a:r>
                      <a:r>
                        <a:rPr lang="uk-UA" sz="1400" baseline="30000" dirty="0">
                          <a:solidFill>
                            <a:srgbClr val="00FF00"/>
                          </a:solidFill>
                          <a:effectLst/>
                        </a:rPr>
                        <a:t>-5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2*10</a:t>
                      </a:r>
                      <a:r>
                        <a:rPr lang="uk-UA" sz="1400" baseline="30000" dirty="0">
                          <a:solidFill>
                            <a:srgbClr val="00FF00"/>
                          </a:solidFill>
                          <a:effectLst/>
                        </a:rPr>
                        <a:t>-9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3.8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1.3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2.3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3.1*10</a:t>
                      </a:r>
                      <a:r>
                        <a:rPr lang="uk-UA" sz="1400" baseline="30000" dirty="0">
                          <a:solidFill>
                            <a:srgbClr val="00FF00"/>
                          </a:solidFill>
                          <a:effectLst/>
                        </a:rPr>
                        <a:t>3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0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SC-12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0" dirty="0" smtClean="0">
                          <a:solidFill>
                            <a:srgbClr val="33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uk-UA" sz="1400" b="0" baseline="30000" dirty="0" smtClean="0">
                          <a:solidFill>
                            <a:srgbClr val="33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uk-UA" sz="1400" b="0" dirty="0">
                        <a:solidFill>
                          <a:srgbClr val="33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3.3*10</a:t>
                      </a:r>
                      <a:r>
                        <a:rPr lang="uk-UA" sz="1400" baseline="30000" dirty="0">
                          <a:solidFill>
                            <a:srgbClr val="3333CC"/>
                          </a:solidFill>
                          <a:effectLst/>
                        </a:rPr>
                        <a:t>-7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1.1*10</a:t>
                      </a:r>
                      <a:r>
                        <a:rPr lang="uk-UA" sz="1400" baseline="30000" dirty="0">
                          <a:solidFill>
                            <a:srgbClr val="3333CC"/>
                          </a:solidFill>
                          <a:effectLst/>
                        </a:rPr>
                        <a:t>-11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2.2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1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3.2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3.9*10</a:t>
                      </a:r>
                      <a:r>
                        <a:rPr lang="uk-UA" sz="1400" baseline="30000" dirty="0">
                          <a:solidFill>
                            <a:srgbClr val="3333CC"/>
                          </a:solidFill>
                          <a:effectLst/>
                        </a:rPr>
                        <a:t>2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95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SC-8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0" dirty="0" smtClean="0">
                          <a:solidFill>
                            <a:srgbClr val="FF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uk-UA" sz="1400" b="0" baseline="30000" dirty="0" smtClean="0">
                          <a:solidFill>
                            <a:srgbClr val="FF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uk-UA" sz="1400" b="0" dirty="0">
                        <a:solidFill>
                          <a:srgbClr val="FF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2.6*10</a:t>
                      </a:r>
                      <a:r>
                        <a:rPr lang="uk-UA" sz="1400" baseline="30000" dirty="0">
                          <a:solidFill>
                            <a:srgbClr val="FF33CC"/>
                          </a:solidFill>
                          <a:effectLst/>
                        </a:rPr>
                        <a:t>-6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5.9*10</a:t>
                      </a:r>
                      <a:r>
                        <a:rPr lang="uk-UA" sz="1400" baseline="30000" dirty="0">
                          <a:solidFill>
                            <a:srgbClr val="FF33CC"/>
                          </a:solidFill>
                          <a:effectLst/>
                        </a:rPr>
                        <a:t>-10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2.9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1.3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2.5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6.3*10</a:t>
                      </a:r>
                      <a:r>
                        <a:rPr lang="uk-UA" sz="1400" baseline="30000" dirty="0">
                          <a:solidFill>
                            <a:srgbClr val="FF33CC"/>
                          </a:solidFill>
                          <a:effectLst/>
                        </a:rPr>
                        <a:t>2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Таблиця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71044"/>
              </p:ext>
            </p:extLst>
          </p:nvPr>
        </p:nvGraphicFramePr>
        <p:xfrm>
          <a:off x="684500" y="5229200"/>
          <a:ext cx="7374927" cy="12801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06208"/>
                <a:gridCol w="926181"/>
                <a:gridCol w="1131999"/>
                <a:gridCol w="823271"/>
                <a:gridCol w="926181"/>
                <a:gridCol w="1337816"/>
                <a:gridCol w="823271"/>
              </a:tblGrid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Освітлення (</a:t>
                      </a:r>
                      <a:r>
                        <a:rPr lang="uk-UA" sz="1400" dirty="0" err="1">
                          <a:effectLst/>
                        </a:rPr>
                        <a:t>nm</a:t>
                      </a:r>
                      <a:r>
                        <a:rPr lang="uk-UA" sz="1400" dirty="0">
                          <a:effectLst/>
                        </a:rPr>
                        <a:t>)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900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600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Зразок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el-GR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endParaRPr lang="uk-UA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I</a:t>
                      </a:r>
                      <a:r>
                        <a:rPr lang="uk-UA" sz="1400" baseline="-25000">
                          <a:effectLst/>
                        </a:rPr>
                        <a:t>sc</a:t>
                      </a:r>
                      <a:r>
                        <a:rPr lang="uk-UA" sz="1400">
                          <a:effectLst/>
                        </a:rPr>
                        <a:t>(A)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 smtClean="0">
                          <a:effectLst/>
                        </a:rPr>
                        <a:t>V</a:t>
                      </a:r>
                      <a:r>
                        <a:rPr lang="uk-UA" sz="1400" baseline="-25000" dirty="0" err="1" smtClean="0">
                          <a:effectLst/>
                        </a:rPr>
                        <a:t>oc</a:t>
                      </a:r>
                      <a:r>
                        <a:rPr lang="uk-UA" sz="1400" baseline="-25000" dirty="0" smtClean="0">
                          <a:effectLst/>
                        </a:rPr>
                        <a:t> </a:t>
                      </a:r>
                      <a:r>
                        <a:rPr lang="uk-UA" sz="1400" dirty="0" smtClean="0">
                          <a:effectLst/>
                        </a:rPr>
                        <a:t>(</a:t>
                      </a:r>
                      <a:r>
                        <a:rPr lang="uk-UA" sz="1400" dirty="0">
                          <a:effectLst/>
                        </a:rPr>
                        <a:t>B)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T(K)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I</a:t>
                      </a:r>
                      <a:r>
                        <a:rPr lang="uk-UA" sz="1400" baseline="-25000">
                          <a:effectLst/>
                        </a:rPr>
                        <a:t>sc</a:t>
                      </a:r>
                      <a:r>
                        <a:rPr lang="uk-UA" sz="1400">
                          <a:effectLst/>
                        </a:rPr>
                        <a:t>(A)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V</a:t>
                      </a:r>
                      <a:r>
                        <a:rPr lang="uk-UA" sz="1400" baseline="-25000">
                          <a:effectLst/>
                        </a:rPr>
                        <a:t>oc</a:t>
                      </a:r>
                      <a:r>
                        <a:rPr lang="uk-UA" sz="1400">
                          <a:effectLst/>
                        </a:rPr>
                        <a:t>(B)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SC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11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uk-UA" sz="1100" b="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3.6*10</a:t>
                      </a:r>
                      <a:r>
                        <a:rPr lang="uk-UA" sz="1400" baseline="30000" dirty="0">
                          <a:solidFill>
                            <a:srgbClr val="FF0000"/>
                          </a:solidFill>
                          <a:effectLst/>
                        </a:rPr>
                        <a:t>-4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0.21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292.4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7.3*10</a:t>
                      </a:r>
                      <a:r>
                        <a:rPr lang="uk-UA" sz="1400" baseline="30000" dirty="0">
                          <a:solidFill>
                            <a:srgbClr val="FF0000"/>
                          </a:solidFill>
                          <a:effectLst/>
                        </a:rPr>
                        <a:t>-6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0000"/>
                          </a:solidFill>
                          <a:effectLst/>
                        </a:rPr>
                        <a:t>0.05</a:t>
                      </a:r>
                      <a:endParaRPr lang="uk-UA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SC</a:t>
                      </a:r>
                      <a:r>
                        <a:rPr lang="en-US" sz="1400" dirty="0">
                          <a:solidFill>
                            <a:srgbClr val="00FF00"/>
                          </a:solidFill>
                          <a:effectLst/>
                        </a:rPr>
                        <a:t>-</a:t>
                      </a: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4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b="0" dirty="0" smtClean="0">
                          <a:solidFill>
                            <a:srgbClr val="00FF00"/>
                          </a:solidFill>
                          <a:effectLst/>
                        </a:rPr>
                        <a:t>0</a:t>
                      </a:r>
                      <a:endParaRPr lang="uk-UA" sz="1100" b="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solidFill>
                            <a:srgbClr val="00FF00"/>
                          </a:solidFill>
                          <a:effectLst/>
                        </a:rPr>
                        <a:t>3.1*10</a:t>
                      </a:r>
                      <a:r>
                        <a:rPr lang="uk-UA" sz="1400" baseline="30000">
                          <a:solidFill>
                            <a:srgbClr val="00FF00"/>
                          </a:solidFill>
                          <a:effectLst/>
                        </a:rPr>
                        <a:t>-4</a:t>
                      </a:r>
                      <a:endParaRPr lang="uk-UA" sz="110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0.18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289.1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1.4*10</a:t>
                      </a:r>
                      <a:r>
                        <a:rPr lang="uk-UA" sz="1400" baseline="30000" dirty="0">
                          <a:solidFill>
                            <a:srgbClr val="00FF00"/>
                          </a:solidFill>
                          <a:effectLst/>
                        </a:rPr>
                        <a:t>-5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00FF00"/>
                          </a:solidFill>
                          <a:effectLst/>
                        </a:rPr>
                        <a:t>0.03</a:t>
                      </a:r>
                      <a:endParaRPr lang="uk-UA" sz="1100" dirty="0">
                        <a:solidFill>
                          <a:srgbClr val="00FF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SC</a:t>
                      </a:r>
                      <a:r>
                        <a:rPr lang="en-US" sz="1400" dirty="0">
                          <a:solidFill>
                            <a:srgbClr val="3333CC"/>
                          </a:solidFill>
                          <a:effectLst/>
                        </a:rPr>
                        <a:t>-</a:t>
                      </a: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12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0" dirty="0" smtClean="0">
                          <a:solidFill>
                            <a:srgbClr val="33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uk-UA" sz="1400" b="0" baseline="30000" dirty="0" smtClean="0">
                          <a:solidFill>
                            <a:srgbClr val="33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uk-UA" sz="1400" b="0" dirty="0">
                        <a:solidFill>
                          <a:srgbClr val="33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1.8*10</a:t>
                      </a:r>
                      <a:r>
                        <a:rPr lang="uk-UA" sz="1400" baseline="30000" dirty="0">
                          <a:solidFill>
                            <a:srgbClr val="3333CC"/>
                          </a:solidFill>
                          <a:effectLst/>
                        </a:rPr>
                        <a:t>-4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0.05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-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-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3333CC"/>
                          </a:solidFill>
                          <a:effectLst/>
                        </a:rPr>
                        <a:t>-</a:t>
                      </a:r>
                      <a:endParaRPr lang="uk-UA" sz="1100" dirty="0">
                        <a:solidFill>
                          <a:srgbClr val="33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SC</a:t>
                      </a:r>
                      <a:r>
                        <a:rPr lang="en-US" sz="1400" dirty="0">
                          <a:solidFill>
                            <a:srgbClr val="FF33CC"/>
                          </a:solidFill>
                          <a:effectLst/>
                        </a:rPr>
                        <a:t>-</a:t>
                      </a: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8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400" b="0" dirty="0" smtClean="0">
                          <a:solidFill>
                            <a:srgbClr val="FF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r>
                        <a:rPr lang="uk-UA" sz="1400" b="0" baseline="30000" dirty="0" smtClean="0">
                          <a:solidFill>
                            <a:srgbClr val="FF33CC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uk-UA" sz="1400" b="0" dirty="0">
                        <a:solidFill>
                          <a:srgbClr val="FF33CC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1.7*10</a:t>
                      </a:r>
                      <a:r>
                        <a:rPr lang="uk-UA" sz="1400" baseline="30000" dirty="0">
                          <a:solidFill>
                            <a:srgbClr val="FF33CC"/>
                          </a:solidFill>
                          <a:effectLst/>
                        </a:rPr>
                        <a:t>-4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0.11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288.2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1.5*10</a:t>
                      </a:r>
                      <a:r>
                        <a:rPr lang="uk-UA" sz="1400" baseline="30000" dirty="0">
                          <a:solidFill>
                            <a:srgbClr val="FF33CC"/>
                          </a:solidFill>
                          <a:effectLst/>
                        </a:rPr>
                        <a:t>-5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solidFill>
                            <a:srgbClr val="FF33CC"/>
                          </a:solidFill>
                          <a:effectLst/>
                        </a:rPr>
                        <a:t>0.01</a:t>
                      </a:r>
                      <a:endParaRPr lang="uk-UA" sz="1100" dirty="0">
                        <a:solidFill>
                          <a:srgbClr val="FF33CC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2" name="Місце для номера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8</a:t>
            </a:fld>
            <a:endParaRPr lang="uk-UA" sz="2800" dirty="0"/>
          </a:p>
        </p:txBody>
      </p:sp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47808"/>
              </p:ext>
            </p:extLst>
          </p:nvPr>
        </p:nvGraphicFramePr>
        <p:xfrm>
          <a:off x="-25080" y="236201"/>
          <a:ext cx="4729817" cy="365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График" r:id="rId4" imgW="3651840" imgH="2823840" progId="Origin50.График">
                  <p:embed/>
                </p:oleObj>
              </mc:Choice>
              <mc:Fallback>
                <p:oleObj name="График" r:id="rId4" imgW="3651840" imgH="2823840" progId="Origin50.График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5080" y="236201"/>
                        <a:ext cx="4729817" cy="365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367294"/>
              </p:ext>
            </p:extLst>
          </p:nvPr>
        </p:nvGraphicFramePr>
        <p:xfrm>
          <a:off x="4067944" y="224062"/>
          <a:ext cx="4891414" cy="3571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График" r:id="rId6" imgW="3866400" imgH="2822400" progId="Origin50.График">
                  <p:embed/>
                </p:oleObj>
              </mc:Choice>
              <mc:Fallback>
                <p:oleObj name="График" r:id="rId6" imgW="3866400" imgH="2822400" progId="Origin50.График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67944" y="224062"/>
                        <a:ext cx="4891414" cy="35715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009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207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l-GR" sz="2800" b="1" dirty="0" smtClean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=0,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SC-</a:t>
            </a:r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lang="uk-UA" sz="2800" b="1" dirty="0">
              <a:ea typeface="Calibri"/>
              <a:cs typeface="Times New Roman"/>
            </a:endParaRPr>
          </a:p>
        </p:txBody>
      </p:sp>
      <p:graphicFrame>
        <p:nvGraphicFramePr>
          <p:cNvPr id="4" name="Місце для вмісту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9936666"/>
              </p:ext>
            </p:extLst>
          </p:nvPr>
        </p:nvGraphicFramePr>
        <p:xfrm>
          <a:off x="4644009" y="1052736"/>
          <a:ext cx="4473731" cy="504056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92187"/>
                <a:gridCol w="275388"/>
                <a:gridCol w="826539"/>
                <a:gridCol w="826539"/>
                <a:gridCol w="826539"/>
                <a:gridCol w="826539"/>
              </a:tblGrid>
              <a:tr h="67511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Освітлення</a:t>
                      </a:r>
                      <a:r>
                        <a:rPr lang="en-US" sz="1400" dirty="0" smtClean="0">
                          <a:effectLst/>
                        </a:rPr>
                        <a:t>,</a:t>
                      </a:r>
                      <a:r>
                        <a:rPr lang="uk-UA" sz="11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nm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№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Рівень, </a:t>
                      </a:r>
                      <a:endParaRPr lang="uk-UA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-E</a:t>
                      </a:r>
                      <a:r>
                        <a:rPr lang="en-US" sz="1400" baseline="-25000">
                          <a:effectLst/>
                        </a:rPr>
                        <a:t>t</a:t>
                      </a:r>
                      <a:r>
                        <a:rPr lang="uk-UA" sz="1400">
                          <a:effectLst/>
                        </a:rPr>
                        <a:t>, еВ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Висота,</a:t>
                      </a:r>
                      <a:endParaRPr lang="uk-UA" sz="1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%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Рівень, </a:t>
                      </a:r>
                      <a:endParaRPr lang="uk-UA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r>
                        <a:rPr lang="en-US" sz="1400" baseline="-25000">
                          <a:effectLst/>
                        </a:rPr>
                        <a:t>c</a:t>
                      </a:r>
                      <a:r>
                        <a:rPr lang="en-US" sz="1400">
                          <a:effectLst/>
                        </a:rPr>
                        <a:t>-E</a:t>
                      </a:r>
                      <a:r>
                        <a:rPr lang="en-US" sz="1400" baseline="-25000">
                          <a:effectLst/>
                        </a:rPr>
                        <a:t>t</a:t>
                      </a:r>
                      <a:r>
                        <a:rPr lang="uk-UA" sz="1400">
                          <a:effectLst/>
                        </a:rPr>
                        <a:t>, еВ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Висота,</a:t>
                      </a:r>
                      <a:endParaRPr lang="uk-UA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УЗ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-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+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</a:tr>
              <a:tr h="285869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відсутнє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0.34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0.33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36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17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0.47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0.48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0.51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0.51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600</a:t>
                      </a:r>
                      <a:endParaRPr lang="uk-UA" sz="11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0.33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3</a:t>
                      </a:r>
                      <a:r>
                        <a:rPr lang="en-US" sz="1400" dirty="0">
                          <a:effectLst/>
                        </a:rPr>
                        <a:t>9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0.33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0.42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0.48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0.51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0.50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rowSpan="5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0.33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0.32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2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0.42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3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5869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4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0.48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0.49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1</a:t>
                      </a:r>
                      <a:r>
                        <a:rPr lang="en-US" sz="1400">
                          <a:effectLst/>
                        </a:rPr>
                        <a:t>8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3284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5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0.51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0.51</a:t>
                      </a:r>
                      <a:endParaRPr lang="uk-UA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2</a:t>
                      </a:r>
                      <a:r>
                        <a:rPr lang="en-US" sz="1400" dirty="0">
                          <a:effectLst/>
                        </a:rPr>
                        <a:t>4</a:t>
                      </a:r>
                      <a:endParaRPr lang="uk-UA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620688"/>
            <a:ext cx="4618949" cy="5991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Місце для номера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F593F-0D5B-4CF0-BEE2-6583C73E7271}" type="slidenum">
              <a:rPr lang="uk-UA" sz="2800" smtClean="0"/>
              <a:t>9</a:t>
            </a:fld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7737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968</TotalTime>
  <Words>758</Words>
  <Application>Microsoft Office PowerPoint</Application>
  <PresentationFormat>Екран (4:3)</PresentationFormat>
  <Paragraphs>357</Paragraphs>
  <Slides>11</Slides>
  <Notes>3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3</vt:i4>
      </vt:variant>
      <vt:variant>
        <vt:lpstr>Заголовки слайдів</vt:lpstr>
      </vt:variant>
      <vt:variant>
        <vt:i4>11</vt:i4>
      </vt:variant>
    </vt:vector>
  </HeadingPairs>
  <TitlesOfParts>
    <vt:vector size="15" baseType="lpstr">
      <vt:lpstr>Тема Office</vt:lpstr>
      <vt:lpstr>Формула</vt:lpstr>
      <vt:lpstr>График</vt:lpstr>
      <vt:lpstr>Document</vt:lpstr>
      <vt:lpstr>ВПЛИВ ЗОВНІШНІХ ФАКТОРІВ НА ДЕФЕКТНУ СТРУКТУРУ КРЕМНІЄВИХ СОНЯЧНИХ ЕЛЕМЕНТІВ</vt:lpstr>
      <vt:lpstr>Презентація PowerPoint</vt:lpstr>
      <vt:lpstr>ЗРАЗКИ</vt:lpstr>
      <vt:lpstr>СХЕМА ЕКСПЕРИМЕНТУ</vt:lpstr>
      <vt:lpstr>СХЕМА ЕКСПЕРИМЕНТАЛЬНОЇ КОМІРКИ</vt:lpstr>
      <vt:lpstr>МЕТОД ДИФЕРЕНЦІАЛЬНИХ КОЕФІЦІЕНТІВ [Письма в ЖТФ, 25 (5), 22] </vt:lpstr>
      <vt:lpstr>РІВНЯННЯ ВАХ</vt:lpstr>
      <vt:lpstr>Презентація PowerPoint</vt:lpstr>
      <vt:lpstr>Dγ=0, SC-11</vt:lpstr>
      <vt:lpstr>Dγ=106рад, SC-8</vt:lpstr>
      <vt:lpstr>ВИСНОВКИ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Sara Yasmeen (Wipro Technologies)</dc:creator>
  <cp:lastModifiedBy>Orest</cp:lastModifiedBy>
  <cp:revision>55</cp:revision>
  <dcterms:created xsi:type="dcterms:W3CDTF">2010-02-23T11:30:32Z</dcterms:created>
  <dcterms:modified xsi:type="dcterms:W3CDTF">2014-06-22T18:26:17Z</dcterms:modified>
</cp:coreProperties>
</file>