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70" r:id="rId12"/>
    <p:sldId id="271" r:id="rId13"/>
    <p:sldId id="273" r:id="rId14"/>
    <p:sldId id="274" r:id="rId15"/>
    <p:sldId id="275" r:id="rId16"/>
    <p:sldId id="276" r:id="rId17"/>
    <p:sldId id="279" r:id="rId18"/>
    <p:sldId id="277" r:id="rId19"/>
    <p:sldId id="280" r:id="rId2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D0D52174-EFFA-4BDC-8585-25101E801E01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1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62188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78912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6635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46189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30860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420886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2684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09986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99695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374162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40891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EAF7F-CE08-45A5-A2D6-6274B7ADE8A3}" type="datetimeFigureOut">
              <a:rPr lang="uk-UA" smtClean="0"/>
              <a:pPr/>
              <a:t>16.06.2016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E750-2FC7-4452-8976-3AA40C9D1339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xmlns="" val="119844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57050" y="112169"/>
            <a:ext cx="11625943" cy="336255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Київський національний університет імені Тараса Шевченка</a:t>
            </a:r>
            <a:b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Фізичний факультет </a:t>
            </a:r>
            <a:b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загальної фізики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ОСОБЛИВОСТІ ЗАРЯДОПЕРЕНОСУ У ФОТОПРИЙМАЧАХ УЛЬТРАФІОЛЕТОВОГО ДІАПАЗОНУ НА ОСНОВІ СuS-</a:t>
            </a:r>
            <a:r>
              <a:rPr lang="en-US" sz="28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uk-UA" sz="28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2B6 </a:t>
            </a:r>
            <a:r>
              <a:rPr lang="uk-UA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uk-UA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6827518" y="3474720"/>
            <a:ext cx="4885509" cy="3255962"/>
          </a:xfrm>
        </p:spPr>
        <p:txBody>
          <a:bodyPr>
            <a:normAutofit/>
          </a:bodyPr>
          <a:lstStyle/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 бакалавра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 4 курсу 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Полонського Богдана</a:t>
            </a:r>
          </a:p>
          <a:p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</a:t>
            </a:r>
          </a:p>
          <a:p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доцент,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фіз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.-мат. наук</a:t>
            </a:r>
          </a:p>
          <a:p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Оліх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Олег Ярославович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4557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4695" y="190955"/>
            <a:ext cx="10889105" cy="1460500"/>
          </a:xfrm>
        </p:spPr>
        <p:txBody>
          <a:bodyPr>
            <a:noAutofit/>
          </a:bodyPr>
          <a:lstStyle/>
          <a:p>
            <a:r>
              <a:rPr lang="uk-UA" sz="2800" dirty="0" smtClean="0"/>
              <a:t>Залежність </a:t>
            </a:r>
            <a:r>
              <a:rPr lang="uk-UA" sz="2800" dirty="0"/>
              <a:t>послідовного опору фотоприймача від оберненої </a:t>
            </a:r>
            <a:r>
              <a:rPr lang="uk-UA" sz="2800" dirty="0" smtClean="0"/>
              <a:t>температури</a:t>
            </a:r>
            <a:endParaRPr lang="uk-UA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543" y="1651454"/>
            <a:ext cx="8162891" cy="3894907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29877068"/>
              </p:ext>
            </p:extLst>
          </p:nvPr>
        </p:nvGraphicFramePr>
        <p:xfrm>
          <a:off x="8900158" y="1955799"/>
          <a:ext cx="2858589" cy="952863"/>
        </p:xfrm>
        <a:graphic>
          <a:graphicData uri="http://schemas.openxmlformats.org/presentationml/2006/ole">
            <p:oleObj spid="_x0000_s6149" name="Уравнение" r:id="rId4" imgW="1485255" imgH="495085" progId="Equation.3">
              <p:embed/>
            </p:oleObj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495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kumimoji="0" lang="uk-UA" altLang="uk-UA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uk-UA" altLang="uk-U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794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dirty="0"/>
              <a:t>Температурні залежності параметра </a:t>
            </a:r>
            <a:r>
              <a:rPr lang="uk-UA" sz="3600" dirty="0" err="1"/>
              <a:t>тунелювання</a:t>
            </a:r>
            <a:r>
              <a:rPr lang="uk-UA" sz="3600" dirty="0"/>
              <a:t> для структур на різних стадіях ультразвукової обробки та </a:t>
            </a:r>
            <a:r>
              <a:rPr lang="uk-UA" sz="3600" dirty="0" smtClean="0"/>
              <a:t>відпалу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498" y="1690688"/>
            <a:ext cx="7395627" cy="49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591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Параметри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визначені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прямих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гілок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ВАХ</a:t>
            </a:r>
            <a:endParaRPr lang="uk-UA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037483228"/>
              </p:ext>
            </p:extLst>
          </p:nvPr>
        </p:nvGraphicFramePr>
        <p:xfrm>
          <a:off x="599607" y="1456214"/>
          <a:ext cx="10942818" cy="4441357"/>
        </p:xfrm>
        <a:graphic>
          <a:graphicData uri="http://schemas.openxmlformats.org/drawingml/2006/table">
            <a:tbl>
              <a:tblPr firstRow="1" firstCol="1" bandRow="1"/>
              <a:tblGrid>
                <a:gridCol w="1823248">
                  <a:extLst>
                    <a:ext uri="{9D8B030D-6E8A-4147-A177-3AD203B41FA5}">
                      <a16:colId xmlns:a16="http://schemas.microsoft.com/office/drawing/2014/main" xmlns="" val="2104793530"/>
                    </a:ext>
                  </a:extLst>
                </a:gridCol>
                <a:gridCol w="1823248">
                  <a:extLst>
                    <a:ext uri="{9D8B030D-6E8A-4147-A177-3AD203B41FA5}">
                      <a16:colId xmlns:a16="http://schemas.microsoft.com/office/drawing/2014/main" xmlns="" val="3244624197"/>
                    </a:ext>
                  </a:extLst>
                </a:gridCol>
                <a:gridCol w="1823248">
                  <a:extLst>
                    <a:ext uri="{9D8B030D-6E8A-4147-A177-3AD203B41FA5}">
                      <a16:colId xmlns:a16="http://schemas.microsoft.com/office/drawing/2014/main" xmlns="" val="2508027246"/>
                    </a:ext>
                  </a:extLst>
                </a:gridCol>
                <a:gridCol w="1824358">
                  <a:extLst>
                    <a:ext uri="{9D8B030D-6E8A-4147-A177-3AD203B41FA5}">
                      <a16:colId xmlns:a16="http://schemas.microsoft.com/office/drawing/2014/main" xmlns="" val="3715678878"/>
                    </a:ext>
                  </a:extLst>
                </a:gridCol>
                <a:gridCol w="1824358">
                  <a:extLst>
                    <a:ext uri="{9D8B030D-6E8A-4147-A177-3AD203B41FA5}">
                      <a16:colId xmlns:a16="http://schemas.microsoft.com/office/drawing/2014/main" xmlns="" val="2512525788"/>
                    </a:ext>
                  </a:extLst>
                </a:gridCol>
                <a:gridCol w="1824358">
                  <a:extLst>
                    <a:ext uri="{9D8B030D-6E8A-4147-A177-3AD203B41FA5}">
                      <a16:colId xmlns:a16="http://schemas.microsoft.com/office/drawing/2014/main" xmlns="" val="1012917582"/>
                    </a:ext>
                  </a:extLst>
                </a:gridCol>
              </a:tblGrid>
              <a:tr h="251926">
                <a:tc gridSpan="6"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1924032"/>
                  </a:ext>
                </a:extLst>
              </a:tr>
              <a:tr h="503851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Вихідний зразок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+ відпал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UST3 + старіння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5166425"/>
                  </a:ext>
                </a:extLst>
              </a:tr>
              <a:tr h="503851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α, В</a:t>
                      </a:r>
                      <a:r>
                        <a:rPr lang="uk-UA" sz="2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23,2±0,3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23,4±0,3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23,0±0,3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22,1±0,3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23,3±0,3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2002341"/>
                  </a:ext>
                </a:extLst>
              </a:tr>
              <a:tr h="503851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sym typeface="Symbol" panose="05050102010706020507" pitchFamily="18" charset="2"/>
                        </a:rPr>
                        <a:t>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10</a:t>
                      </a:r>
                      <a:r>
                        <a:rPr lang="uk-UA" sz="2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-2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К</a:t>
                      </a:r>
                      <a:r>
                        <a:rPr lang="uk-UA" sz="2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6,6±0,2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5,6±0,2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6,4±0,2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6,0±0,2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6,2±0,2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8590952"/>
                  </a:ext>
                </a:extLst>
              </a:tr>
              <a:tr h="503851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І</a:t>
                      </a:r>
                      <a:r>
                        <a:rPr lang="uk-UA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00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10</a:t>
                      </a:r>
                      <a:r>
                        <a:rPr lang="uk-UA" sz="2000" baseline="30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-17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А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0,20±0,05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3,2±0,1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0,30±0,08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1,2±0,2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0,5±0,1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9418258"/>
                  </a:ext>
                </a:extLst>
              </a:tr>
              <a:tr h="1007702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Е</a:t>
                      </a:r>
                      <a:r>
                        <a:rPr lang="uk-UA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еВ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0,18±0,01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0,13±0,02</a:t>
                      </a:r>
                    </a:p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0,24±0,02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0,17±0,01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0,10±0,02</a:t>
                      </a:r>
                    </a:p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0,22±0,02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0,17±0,01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99180878"/>
                  </a:ext>
                </a:extLst>
              </a:tr>
              <a:tr h="1007702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</a:t>
                      </a:r>
                      <a:r>
                        <a:rPr lang="en-US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uk-UA" sz="20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Ом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0,43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±0,0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3,4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0,04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±0,0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0,64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±0,0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9,3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0,11</a:t>
                      </a:r>
                      <a:r>
                        <a:rPr lang="uk-UA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±0,0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uk-UA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0,68</a:t>
                      </a:r>
                      <a:r>
                        <a:rPr lang="uk-UA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±0,0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uk-UA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7531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6866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>
            <a:normAutofit/>
          </a:bodyPr>
          <a:lstStyle/>
          <a:p>
            <a:r>
              <a:rPr lang="uk-UA" sz="3600" dirty="0"/>
              <a:t>Температурні залежності </a:t>
            </a:r>
            <a:r>
              <a:rPr lang="uk-UA" sz="3600" dirty="0" err="1"/>
              <a:t>шунтуючого</a:t>
            </a:r>
            <a:r>
              <a:rPr lang="uk-UA" sz="3600" dirty="0"/>
              <a:t> </a:t>
            </a:r>
            <a:r>
              <a:rPr lang="uk-UA" sz="3600" dirty="0" smtClean="0"/>
              <a:t>опору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419" y="1507808"/>
            <a:ext cx="7164793" cy="506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48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9669"/>
            <a:ext cx="10515600" cy="1342346"/>
          </a:xfrm>
        </p:spPr>
        <p:txBody>
          <a:bodyPr/>
          <a:lstStyle/>
          <a:p>
            <a:r>
              <a:rPr lang="uk-UA" b="1" dirty="0" smtClean="0"/>
              <a:t>З</a:t>
            </a:r>
            <a:r>
              <a:rPr lang="uk-UA" b="1" dirty="0" smtClean="0"/>
              <a:t>воротні гілки </a:t>
            </a:r>
            <a:r>
              <a:rPr lang="uk-UA" b="1" dirty="0"/>
              <a:t>ВАХ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77" y="1469036"/>
            <a:ext cx="9033666" cy="4320450"/>
          </a:xfrm>
          <a:prstGeom prst="rect">
            <a:avLst/>
          </a:prstGeom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 flipV="1">
            <a:off x="8932222" y="3900211"/>
            <a:ext cx="2784649" cy="656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31622740"/>
              </p:ext>
            </p:extLst>
          </p:nvPr>
        </p:nvGraphicFramePr>
        <p:xfrm>
          <a:off x="9411909" y="3170388"/>
          <a:ext cx="2197332" cy="916033"/>
        </p:xfrm>
        <a:graphic>
          <a:graphicData uri="http://schemas.openxmlformats.org/presentationml/2006/ole">
            <p:oleObj spid="_x0000_s8204" name="Уравнение" r:id="rId4" imgW="762000" imgH="457200" progId="Equation.3">
              <p:embed/>
            </p:oleObj>
          </a:graphicData>
        </a:graphic>
      </p:graphicFrame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9473783" y="2083631"/>
          <a:ext cx="2081137" cy="734519"/>
        </p:xfrm>
        <a:graphic>
          <a:graphicData uri="http://schemas.openxmlformats.org/presentationml/2006/ole">
            <p:oleObj spid="_x0000_s8205" name="Формула" r:id="rId5" imgW="647700" imgH="228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129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8594" y="0"/>
            <a:ext cx="6616337" cy="4653765"/>
          </a:xfrm>
          <a:prstGeom prst="rect">
            <a:avLst/>
          </a:prstGeom>
        </p:spPr>
      </p:pic>
      <p:grpSp>
        <p:nvGrpSpPr>
          <p:cNvPr id="13" name="Группа 12"/>
          <p:cNvGrpSpPr/>
          <p:nvPr/>
        </p:nvGrpSpPr>
        <p:grpSpPr>
          <a:xfrm>
            <a:off x="0" y="0"/>
            <a:ext cx="12192000" cy="3194797"/>
            <a:chOff x="0" y="0"/>
            <a:chExt cx="12192000" cy="3194797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12192000" cy="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uk-UA"/>
            </a:p>
          </p:txBody>
        </p:sp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531481298"/>
                </p:ext>
              </p:extLst>
            </p:nvPr>
          </p:nvGraphicFramePr>
          <p:xfrm>
            <a:off x="7454536" y="2085734"/>
            <a:ext cx="2933647" cy="1109063"/>
          </p:xfrm>
          <a:graphic>
            <a:graphicData uri="http://schemas.openxmlformats.org/presentationml/2006/ole">
              <p:oleObj spid="_x0000_s9232" name="Уравнение" r:id="rId4" imgW="1434477" imgH="545863" progId="Equation.3">
                <p:embed/>
              </p:oleObj>
            </a:graphicData>
          </a:graphic>
        </p:graphicFrame>
      </p:grp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6340839" y="719527"/>
          <a:ext cx="5261549" cy="1169233"/>
        </p:xfrm>
        <a:graphic>
          <a:graphicData uri="http://schemas.openxmlformats.org/presentationml/2006/ole">
            <p:oleObj spid="_x0000_s9234" name="Формула" r:id="rId5" imgW="2654300" imgH="596900" progId="Equation.3">
              <p:embed/>
            </p:oleObj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1990752" y="5052857"/>
          <a:ext cx="2897187" cy="855662"/>
        </p:xfrm>
        <a:graphic>
          <a:graphicData uri="http://schemas.openxmlformats.org/presentationml/2006/ole">
            <p:oleObj spid="_x0000_s9236" name="Формула" r:id="rId6" imgW="901440" imgH="266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5481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2564"/>
            <a:ext cx="6335414" cy="4489767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830" y="1603935"/>
            <a:ext cx="5836170" cy="412658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99410" y="486142"/>
            <a:ext cx="10628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 smtClean="0"/>
              <a:t>ТУНЕЛЬНО-РЕКОМБІНАЦІЙНИЙ</a:t>
            </a:r>
            <a:r>
              <a:rPr lang="uk-UA" sz="3600" dirty="0" smtClean="0"/>
              <a:t> </a:t>
            </a:r>
            <a:r>
              <a:rPr lang="uk-UA" sz="3600" b="1" dirty="0" smtClean="0"/>
              <a:t>СТРУМ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xmlns="" val="285653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841" y="1585747"/>
            <a:ext cx="6773091" cy="4816421"/>
          </a:xfrm>
          <a:prstGeom prst="rect">
            <a:avLst/>
          </a:prstGeom>
        </p:spPr>
      </p:pic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8334532" y="2293485"/>
          <a:ext cx="1843790" cy="1069854"/>
        </p:xfrm>
        <a:graphic>
          <a:graphicData uri="http://schemas.openxmlformats.org/presentationml/2006/ole">
            <p:oleObj spid="_x0000_s33793" name="Формула" r:id="rId4" imgW="774364" imgH="444307" progId="Equation.3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7839856" y="3342798"/>
          <a:ext cx="3177917" cy="1059306"/>
        </p:xfrm>
        <a:graphic>
          <a:graphicData uri="http://schemas.openxmlformats.org/presentationml/2006/ole">
            <p:oleObj spid="_x0000_s33795" name="Формула" r:id="rId5" imgW="1624895" imgH="545863" progId="Equation.3">
              <p:embed/>
            </p:oleObj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7914771" y="4512029"/>
          <a:ext cx="2462705" cy="689558"/>
        </p:xfrm>
        <a:graphic>
          <a:graphicData uri="http://schemas.openxmlformats.org/presentationml/2006/ole">
            <p:oleObj spid="_x0000_s33797" name="Формула" r:id="rId6" imgW="952087" imgH="266584" progId="Equation.3">
              <p:embed/>
            </p:oleObj>
          </a:graphicData>
        </a:graphic>
      </p:graphicFrame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7869836" y="5471401"/>
          <a:ext cx="2776927" cy="1009792"/>
        </p:xfrm>
        <a:graphic>
          <a:graphicData uri="http://schemas.openxmlformats.org/presentationml/2006/ole">
            <p:oleObj spid="_x0000_s33799" name="Формула" r:id="rId7" imgW="1358310" imgH="495085" progId="Equation.3">
              <p:embed/>
            </p:oleObj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8061741" y="1365423"/>
          <a:ext cx="2897188" cy="855662"/>
        </p:xfrm>
        <a:graphic>
          <a:graphicData uri="http://schemas.openxmlformats.org/presentationml/2006/ole">
            <p:oleObj spid="_x0000_s33801" name="Формула" r:id="rId8" imgW="901440" imgH="266400" progId="Equation.3">
              <p:embed/>
            </p:oleObj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899410" y="486142"/>
            <a:ext cx="10628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600" b="1" dirty="0" smtClean="0"/>
              <a:t>СТРУМ ОБМЕЖЕНИЙ ЗАХОПЛЕНИМ ЗАРЯДОМ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xmlns="" val="1261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Параметри</a:t>
            </a:r>
            <a:r>
              <a:rPr lang="ru-RU" dirty="0"/>
              <a:t>, </a:t>
            </a:r>
            <a:r>
              <a:rPr lang="ru-RU" dirty="0" err="1"/>
              <a:t>визначені</a:t>
            </a:r>
            <a:r>
              <a:rPr lang="ru-RU" dirty="0"/>
              <a:t> з</a:t>
            </a:r>
            <a:r>
              <a:rPr lang="uk-UA" dirty="0"/>
              <a:t>і </a:t>
            </a:r>
            <a:r>
              <a:rPr lang="uk-UA" dirty="0" err="1"/>
              <a:t>зворотніх</a:t>
            </a:r>
            <a:r>
              <a:rPr lang="ru-RU" dirty="0"/>
              <a:t> </a:t>
            </a:r>
            <a:r>
              <a:rPr lang="ru-RU" dirty="0" err="1"/>
              <a:t>гілок</a:t>
            </a:r>
            <a:r>
              <a:rPr lang="ru-RU" dirty="0"/>
              <a:t> ВАХ</a:t>
            </a:r>
            <a:endParaRPr lang="uk-UA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62097764"/>
              </p:ext>
            </p:extLst>
          </p:nvPr>
        </p:nvGraphicFramePr>
        <p:xfrm>
          <a:off x="1643334" y="1899694"/>
          <a:ext cx="8502153" cy="3186110"/>
        </p:xfrm>
        <a:graphic>
          <a:graphicData uri="http://schemas.openxmlformats.org/drawingml/2006/table">
            <a:tbl>
              <a:tblPr firstRow="1" firstCol="1" bandRow="1"/>
              <a:tblGrid>
                <a:gridCol w="1416594">
                  <a:extLst>
                    <a:ext uri="{9D8B030D-6E8A-4147-A177-3AD203B41FA5}">
                      <a16:colId xmlns:a16="http://schemas.microsoft.com/office/drawing/2014/main" xmlns="" val="3752740178"/>
                    </a:ext>
                  </a:extLst>
                </a:gridCol>
                <a:gridCol w="1416594">
                  <a:extLst>
                    <a:ext uri="{9D8B030D-6E8A-4147-A177-3AD203B41FA5}">
                      <a16:colId xmlns:a16="http://schemas.microsoft.com/office/drawing/2014/main" xmlns="" val="1278442476"/>
                    </a:ext>
                  </a:extLst>
                </a:gridCol>
                <a:gridCol w="1416594">
                  <a:extLst>
                    <a:ext uri="{9D8B030D-6E8A-4147-A177-3AD203B41FA5}">
                      <a16:colId xmlns:a16="http://schemas.microsoft.com/office/drawing/2014/main" xmlns="" val="1946415802"/>
                    </a:ext>
                  </a:extLst>
                </a:gridCol>
                <a:gridCol w="1417457">
                  <a:extLst>
                    <a:ext uri="{9D8B030D-6E8A-4147-A177-3AD203B41FA5}">
                      <a16:colId xmlns:a16="http://schemas.microsoft.com/office/drawing/2014/main" xmlns="" val="2645623622"/>
                    </a:ext>
                  </a:extLst>
                </a:gridCol>
                <a:gridCol w="1417457">
                  <a:extLst>
                    <a:ext uri="{9D8B030D-6E8A-4147-A177-3AD203B41FA5}">
                      <a16:colId xmlns:a16="http://schemas.microsoft.com/office/drawing/2014/main" xmlns="" val="2018803855"/>
                    </a:ext>
                  </a:extLst>
                </a:gridCol>
                <a:gridCol w="1417457">
                  <a:extLst>
                    <a:ext uri="{9D8B030D-6E8A-4147-A177-3AD203B41FA5}">
                      <a16:colId xmlns:a16="http://schemas.microsoft.com/office/drawing/2014/main" xmlns="" val="108403525"/>
                    </a:ext>
                  </a:extLst>
                </a:gridCol>
              </a:tblGrid>
              <a:tr h="637222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Вихідний зразок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+ відпал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UST3 + старіння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0512711"/>
                  </a:ext>
                </a:extLst>
              </a:tr>
              <a:tr h="637222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</a:t>
                      </a:r>
                      <a:r>
                        <a:rPr lang="uk-UA" sz="14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0,60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0,62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0,61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1,01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0,91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63992113"/>
                  </a:ext>
                </a:extLst>
              </a:tr>
              <a:tr h="637222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мeB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26±3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26±3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28±3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39±6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38±5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2724271"/>
                  </a:ext>
                </a:extLst>
              </a:tr>
              <a:tr h="637222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uk-UA" sz="1400" baseline="-25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K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1020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1130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870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750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70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820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69666259"/>
                  </a:ext>
                </a:extLst>
              </a:tr>
              <a:tr h="637222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en-US" sz="1400" baseline="-25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eB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0,47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04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0,32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0,43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0,30</a:t>
                      </a:r>
                      <a:r>
                        <a:rPr lang="uk-UA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02</a:t>
                      </a:r>
                      <a:endParaRPr lang="uk-UA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0,47</a:t>
                      </a:r>
                      <a:r>
                        <a:rPr lang="uk-UA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±0,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05</a:t>
                      </a:r>
                      <a:endPara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369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1244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29"/>
          </a:xfrm>
        </p:spPr>
        <p:txBody>
          <a:bodyPr>
            <a:normAutofit fontScale="90000"/>
          </a:bodyPr>
          <a:lstStyle/>
          <a:p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035675"/>
          </a:xfrm>
        </p:spPr>
        <p:txBody>
          <a:bodyPr>
            <a:normAutofit fontScale="92500" lnSpcReduction="10000"/>
          </a:bodyPr>
          <a:lstStyle/>
          <a:p>
            <a:pPr indent="0" algn="just">
              <a:spcAft>
                <a:spcPts val="0"/>
              </a:spcAft>
              <a:buNone/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ctr">
              <a:spcAft>
                <a:spcPts val="0"/>
              </a:spcAft>
              <a:buNone/>
            </a:pPr>
            <a:r>
              <a:rPr lang="uk-UA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Висновки</a:t>
            </a:r>
            <a:endParaRPr lang="uk-UA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В роботі проведено аналіз механізмів перенесення заряду в структурах CuS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1.8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CdSe. Показано, що при малих зміщеннях переважаючим є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тунельно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-рекомбінаційних механізм, а при великих – струм обмежений захопленим зарядом (зворотне зміщення) або омічний струм (пряме зміщення).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Експериментально досліджено вплив ультразвукової обробки на параметри структур CuS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1.8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CdSe. Зокрема виявлено, що при перевищенні інтенсивністю ультразвуку певного порогового значення відбуваються незворотні зміни величини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тунельно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-рекомбінаційного струму.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Показано, що виявлені залишкові та оборотні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акусто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-індуковані зміни параметрів пов’язані зі змінами енергетичної структури рівнів, пов’язаних з дефектами. </a:t>
            </a:r>
          </a:p>
          <a:p>
            <a:pPr indent="0" algn="just"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6279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7" y="853152"/>
            <a:ext cx="8895878" cy="506715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7663"/>
            <a:ext cx="10515600" cy="770709"/>
          </a:xfrm>
        </p:spPr>
        <p:txBody>
          <a:bodyPr/>
          <a:lstStyle/>
          <a:p>
            <a:pPr algn="ctr"/>
            <a:r>
              <a:rPr lang="uk-UA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4400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4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СuS-</a:t>
            </a:r>
            <a:r>
              <a:rPr lang="en-US" sz="44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4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CdSe</a:t>
            </a:r>
            <a:r>
              <a:rPr lang="uk-UA" sz="4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368704" y="1752752"/>
            <a:ext cx="6064343" cy="4108402"/>
          </a:xfrm>
        </p:spPr>
        <p:txBody>
          <a:bodyPr/>
          <a:lstStyle/>
          <a:p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Товщина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CdSe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1.8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складають відповідно 7мкм</a:t>
            </a:r>
            <a:r>
              <a:rPr lang="uk-UA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 </a:t>
            </a:r>
            <a:r>
              <a:rPr lang="uk-UA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15нм</a:t>
            </a:r>
          </a:p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концентрація дірок  в 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uk-UA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1.8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концентрація електронів </a:t>
            </a:r>
            <a:endParaRPr lang="uk-UA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227909"/>
            <a:ext cx="4343400" cy="4641079"/>
          </a:xfrm>
        </p:spPr>
        <p:txBody>
          <a:bodyPr/>
          <a:lstStyle/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 smtClean="0"/>
          </a:p>
          <a:p>
            <a:endParaRPr lang="uk-UA" dirty="0"/>
          </a:p>
          <a:p>
            <a:endParaRPr lang="uk-UA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6278880" y="5090449"/>
            <a:ext cx="2960914" cy="1014260"/>
            <a:chOff x="6278880" y="5090449"/>
            <a:chExt cx="2960914" cy="1014260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flipV="1">
              <a:off x="6278880" y="5615721"/>
              <a:ext cx="2960914" cy="488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endParaRPr lang="uk-UA"/>
            </a:p>
          </p:txBody>
        </p:sp>
        <p:graphicFrame>
          <p:nvGraphicFramePr>
            <p:cNvPr id="11" name="Объект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288807628"/>
                </p:ext>
              </p:extLst>
            </p:nvPr>
          </p:nvGraphicFramePr>
          <p:xfrm>
            <a:off x="6278880" y="5090449"/>
            <a:ext cx="2960914" cy="525272"/>
          </p:xfrm>
          <a:graphic>
            <a:graphicData uri="http://schemas.openxmlformats.org/presentationml/2006/ole">
              <p:oleObj spid="_x0000_s1038" name="Уравнение" r:id="rId4" imgW="1282700" imgH="330200" progId="Equation.3">
                <p:embed/>
              </p:oleObj>
            </a:graphicData>
          </a:graphic>
        </p:graphicFrame>
      </p:grpSp>
      <p:sp>
        <p:nvSpPr>
          <p:cNvPr id="14" name="Rectangle 11"/>
          <p:cNvSpPr>
            <a:spLocks noChangeArrowheads="1"/>
          </p:cNvSpPr>
          <p:nvPr/>
        </p:nvSpPr>
        <p:spPr bwMode="auto">
          <a:xfrm flipV="1">
            <a:off x="6167550" y="6386429"/>
            <a:ext cx="5192207" cy="173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2484348"/>
              </p:ext>
            </p:extLst>
          </p:nvPr>
        </p:nvGraphicFramePr>
        <p:xfrm>
          <a:off x="6278880" y="6116464"/>
          <a:ext cx="1853044" cy="464771"/>
        </p:xfrm>
        <a:graphic>
          <a:graphicData uri="http://schemas.openxmlformats.org/presentationml/2006/ole">
            <p:oleObj spid="_x0000_s1039" name="Уравнение" r:id="rId5" imgW="977900" imgH="241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3752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057400"/>
            <a:ext cx="5923809" cy="3276190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097280"/>
            <a:ext cx="5151709" cy="4771708"/>
          </a:xfrm>
        </p:spPr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49780"/>
            <a:ext cx="10515600" cy="640080"/>
          </a:xfrm>
        </p:spPr>
        <p:txBody>
          <a:bodyPr/>
          <a:lstStyle/>
          <a:p>
            <a:pPr algn="ctr"/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 установки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91497" y="1105218"/>
            <a:ext cx="5363891" cy="47637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uk-UA" dirty="0" smtClean="0">
                <a:effectLst/>
              </a:rPr>
              <a:t>1.ультрафіолетовий світлодіод(з довжиною хвилі λ=400 нм),  2.термоелемент Пельтьє,3.джерело живлення, 4.експериментальна комірка, 5.генератор високих частот, 6.диференційна термопара, 7.вольтметр(термопари), 8.вольтметр, 9.амперметр, 10.ЦАП(цифровий аналоговий перетворювач), 11. комп’ютер.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96630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725195" cy="849086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/>
              <a:t>Параметри ультразвукової обробки</a:t>
            </a:r>
            <a:endParaRPr lang="uk-UA" sz="36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27941466"/>
              </p:ext>
            </p:extLst>
          </p:nvPr>
        </p:nvGraphicFramePr>
        <p:xfrm>
          <a:off x="1094281" y="1462042"/>
          <a:ext cx="10463135" cy="3499700"/>
        </p:xfrm>
        <a:graphic>
          <a:graphicData uri="http://schemas.openxmlformats.org/drawingml/2006/table">
            <a:tbl>
              <a:tblPr firstRow="1" firstCol="1" bandRow="1"/>
              <a:tblGrid>
                <a:gridCol w="2614985">
                  <a:extLst>
                    <a:ext uri="{9D8B030D-6E8A-4147-A177-3AD203B41FA5}">
                      <a16:colId xmlns:a16="http://schemas.microsoft.com/office/drawing/2014/main" xmlns="" val="1844358856"/>
                    </a:ext>
                  </a:extLst>
                </a:gridCol>
                <a:gridCol w="2616050">
                  <a:extLst>
                    <a:ext uri="{9D8B030D-6E8A-4147-A177-3AD203B41FA5}">
                      <a16:colId xmlns:a16="http://schemas.microsoft.com/office/drawing/2014/main" xmlns="" val="1094716805"/>
                    </a:ext>
                  </a:extLst>
                </a:gridCol>
                <a:gridCol w="2616050">
                  <a:extLst>
                    <a:ext uri="{9D8B030D-6E8A-4147-A177-3AD203B41FA5}">
                      <a16:colId xmlns:a16="http://schemas.microsoft.com/office/drawing/2014/main" xmlns="" val="768916832"/>
                    </a:ext>
                  </a:extLst>
                </a:gridCol>
                <a:gridCol w="2616050">
                  <a:extLst>
                    <a:ext uri="{9D8B030D-6E8A-4147-A177-3AD203B41FA5}">
                      <a16:colId xmlns:a16="http://schemas.microsoft.com/office/drawing/2014/main" xmlns="" val="139780908"/>
                    </a:ext>
                  </a:extLst>
                </a:gridCol>
              </a:tblGrid>
              <a:tr h="499957">
                <a:tc gridSpan="4"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endParaRPr lang="uk-UA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641" marR="6764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8216299"/>
                  </a:ext>
                </a:extLst>
              </a:tr>
              <a:tr h="1499872"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Позначення УЗО</a:t>
                      </a:r>
                    </a:p>
                  </a:txBody>
                  <a:tcPr marL="67641" marR="676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Відносна </a:t>
                      </a:r>
                      <a:r>
                        <a:rPr lang="uk-UA" sz="2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інтенсивність</a:t>
                      </a:r>
                      <a:endParaRPr lang="uk-UA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641" marR="676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Тривалість обробки, </a:t>
                      </a:r>
                      <a:r>
                        <a:rPr lang="uk-UA" sz="28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год</a:t>
                      </a:r>
                      <a:endParaRPr lang="uk-UA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641" marR="676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Температура зразка під час обробки, К</a:t>
                      </a:r>
                    </a:p>
                  </a:txBody>
                  <a:tcPr marL="67641" marR="6764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75561359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UST1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0,25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300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438977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UST2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0,56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300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0894520"/>
                  </a:ext>
                </a:extLst>
              </a:tr>
              <a:tr h="499957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UST3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uk-UA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340</a:t>
                      </a:r>
                    </a:p>
                  </a:txBody>
                  <a:tcPr marL="67641" marR="676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465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9767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9725" y="217715"/>
            <a:ext cx="11437495" cy="1385888"/>
          </a:xfrm>
        </p:spPr>
        <p:txBody>
          <a:bodyPr>
            <a:no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Прямі </a:t>
            </a:r>
            <a:r>
              <a:rPr lang="uk-UA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гілки </a:t>
            </a:r>
            <a:r>
              <a:rPr lang="uk-UA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ВАХ</a:t>
            </a:r>
            <a:endParaRPr lang="uk-UA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3909" y="1239891"/>
            <a:ext cx="9095612" cy="4342591"/>
          </a:xfrm>
          <a:prstGeom prst="rect">
            <a:avLst/>
          </a:prstGeom>
        </p:spPr>
      </p:pic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1828800" y="5831174"/>
          <a:ext cx="8574879" cy="584616"/>
        </p:xfrm>
        <a:graphic>
          <a:graphicData uri="http://schemas.openxmlformats.org/presentationml/2006/ole">
            <p:oleObj spid="_x0000_s17409" name="Формула" r:id="rId4" imgW="2806700" imgH="241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4973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9765" y="404306"/>
            <a:ext cx="11377534" cy="2728638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Прямі</a:t>
            </a:r>
            <a:r>
              <a:rPr lang="ru-RU" dirty="0" smtClean="0"/>
              <a:t> ВАХ </a:t>
            </a:r>
            <a:r>
              <a:rPr lang="ru-RU" dirty="0" err="1" smtClean="0"/>
              <a:t>виміряні</a:t>
            </a:r>
            <a:r>
              <a:rPr lang="ru-RU" dirty="0" smtClean="0"/>
              <a:t> в </a:t>
            </a:r>
            <a:r>
              <a:rPr lang="ru-RU" dirty="0" err="1" smtClean="0"/>
              <a:t>темряві</a:t>
            </a:r>
            <a:r>
              <a:rPr lang="ru-RU" dirty="0" smtClean="0"/>
              <a:t> (1) та при освітленні (2) при </a:t>
            </a:r>
            <a:r>
              <a:rPr lang="ru-RU" dirty="0" err="1" smtClean="0"/>
              <a:t>температурі</a:t>
            </a:r>
            <a:r>
              <a:rPr lang="ru-RU" dirty="0" smtClean="0"/>
              <a:t> 292 К.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 </a:t>
            </a:r>
            <a:br>
              <a:rPr lang="ru-RU" dirty="0" smtClean="0"/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8543" y="1455967"/>
            <a:ext cx="8817417" cy="4200968"/>
          </a:xfrm>
          <a:prstGeom prst="rect">
            <a:avLst/>
          </a:prstGeom>
        </p:spPr>
      </p:pic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385" name="Object 1"/>
          <p:cNvGraphicFramePr>
            <a:graphicFrameLocks noChangeAspect="1"/>
          </p:cNvGraphicFramePr>
          <p:nvPr/>
        </p:nvGraphicFramePr>
        <p:xfrm>
          <a:off x="2518347" y="5756222"/>
          <a:ext cx="8274564" cy="689547"/>
        </p:xfrm>
        <a:graphic>
          <a:graphicData uri="http://schemas.openxmlformats.org/presentationml/2006/ole">
            <p:oleObj spid="_x0000_s16385" name="Формула" r:id="rId4" imgW="3200400" imgH="266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7464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670560"/>
            <a:ext cx="10515600" cy="1020128"/>
          </a:xfrm>
        </p:spPr>
        <p:txBody>
          <a:bodyPr>
            <a:normAutofit fontScale="90000"/>
          </a:bodyPr>
          <a:lstStyle/>
          <a:p>
            <a:pPr indent="450215">
              <a:spcAft>
                <a:spcPts val="0"/>
              </a:spcAft>
            </a:pPr>
            <a:r>
              <a:rPr lang="uk-UA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Температурна залежність параметра </a:t>
            </a:r>
            <a:r>
              <a:rPr lang="uk-UA" sz="4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тунелювання</a:t>
            </a:r>
            <a:r>
              <a:rPr lang="uk-UA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вихідного зразка у темряві (1) та при освітленні (2)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288" y="1690688"/>
            <a:ext cx="6703423" cy="47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782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750" y="1690688"/>
            <a:ext cx="6333307" cy="44996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Температурна залежність струму насичення вихідного </a:t>
            </a:r>
            <a:r>
              <a:rPr lang="uk-UA" sz="3200" dirty="0" smtClean="0"/>
              <a:t>зразка у </a:t>
            </a:r>
            <a:r>
              <a:rPr lang="uk-UA" sz="3200" dirty="0"/>
              <a:t>темряві (1) та при освітленні (2</a:t>
            </a:r>
            <a:r>
              <a:rPr lang="uk-UA" sz="3200" dirty="0" smtClean="0"/>
              <a:t>)</a:t>
            </a:r>
            <a:endParaRPr lang="uk-UA" sz="3200" dirty="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6505731" y="3028013"/>
          <a:ext cx="4312368" cy="869429"/>
        </p:xfrm>
        <a:graphic>
          <a:graphicData uri="http://schemas.openxmlformats.org/presentationml/2006/ole">
            <p:oleObj spid="_x0000_s4101" name="Формула" r:id="rId4" imgW="1180588" imgH="24119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4137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err="1" smtClean="0"/>
              <a:t>Температурна</a:t>
            </a:r>
            <a:r>
              <a:rPr lang="ru-RU" sz="3600" dirty="0" smtClean="0"/>
              <a:t> </a:t>
            </a:r>
            <a:r>
              <a:rPr lang="ru-RU" sz="3600" dirty="0" err="1" smtClean="0"/>
              <a:t>залежність</a:t>
            </a:r>
            <a:r>
              <a:rPr lang="ru-RU" sz="3600" dirty="0" smtClean="0"/>
              <a:t> </a:t>
            </a:r>
            <a:r>
              <a:rPr lang="ru-RU" sz="3600" dirty="0" err="1" smtClean="0"/>
              <a:t>шунтуючого</a:t>
            </a:r>
            <a:r>
              <a:rPr lang="ru-RU" sz="3600" dirty="0" smtClean="0"/>
              <a:t> опору </a:t>
            </a:r>
            <a:r>
              <a:rPr lang="ru-RU" sz="3600" dirty="0" err="1" smtClean="0"/>
              <a:t>вихідного</a:t>
            </a:r>
            <a:r>
              <a:rPr lang="ru-RU" sz="3600" dirty="0" smtClean="0"/>
              <a:t> </a:t>
            </a:r>
            <a:r>
              <a:rPr lang="ru-RU" sz="3600" dirty="0" err="1" smtClean="0"/>
              <a:t>зразка</a:t>
            </a:r>
            <a:r>
              <a:rPr lang="ru-RU" sz="3600" dirty="0" smtClean="0"/>
              <a:t> у </a:t>
            </a:r>
            <a:r>
              <a:rPr lang="ru-RU" sz="3600" dirty="0" err="1" smtClean="0"/>
              <a:t>темряві</a:t>
            </a:r>
            <a:r>
              <a:rPr lang="ru-RU" sz="3600" dirty="0" smtClean="0"/>
              <a:t> (1) та при освітленні (2). </a:t>
            </a:r>
            <a:endParaRPr lang="uk-UA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749" y="1390886"/>
            <a:ext cx="7086600" cy="500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1054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Words>387</Words>
  <Application>Microsoft Office PowerPoint</Application>
  <PresentationFormat>Произвольный</PresentationFormat>
  <Paragraphs>128</Paragraphs>
  <Slides>19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Тема Office</vt:lpstr>
      <vt:lpstr>Уравнение</vt:lpstr>
      <vt:lpstr>Microsoft Equation 3.0</vt:lpstr>
      <vt:lpstr>Київський національний університет імені Тараса Шевченка  Фізичний факультет  Кафедра загальної фізики ОСОБЛИВОСТІ ЗАРЯДОПЕРЕНОСУ У ФОТОПРИЙМАЧАХ УЛЬТРАФІОЛЕТОВОГО ДІАПАЗОНУ НА ОСНОВІ СuS-A2B6  </vt:lpstr>
      <vt:lpstr>Структура p-СuS-n-CdSe </vt:lpstr>
      <vt:lpstr>Схема установки</vt:lpstr>
      <vt:lpstr>Параметри ультразвукової обробки</vt:lpstr>
      <vt:lpstr>Прямі гілки ВАХ</vt:lpstr>
      <vt:lpstr>Прямі ВАХ виміряні в темряві (1) та при освітленні (2) при температурі 292 К.    </vt:lpstr>
      <vt:lpstr>Температурна залежність параметра тунелювання вихідного зразка у темряві (1) та при освітленні (2). </vt:lpstr>
      <vt:lpstr>Температурна залежність струму насичення вихідного зразка у темряві (1) та при освітленні (2)</vt:lpstr>
      <vt:lpstr>Температурна залежність шунтуючого опору вихідного зразка у темряві (1) та при освітленні (2). </vt:lpstr>
      <vt:lpstr>Залежність послідовного опору фотоприймача від оберненої температури</vt:lpstr>
      <vt:lpstr>Температурні залежності параметра тунелювання для структур на різних стадіях ультразвукової обробки та відпалу</vt:lpstr>
      <vt:lpstr>Параметри, визначені з прямих гілок ВАХ</vt:lpstr>
      <vt:lpstr>Температурні залежності шунтуючого опору</vt:lpstr>
      <vt:lpstr>Зворотні гілки ВАХ</vt:lpstr>
      <vt:lpstr>Слайд 15</vt:lpstr>
      <vt:lpstr>Слайд 16</vt:lpstr>
      <vt:lpstr>Слайд 17</vt:lpstr>
      <vt:lpstr>Параметри, визначені зі зворотніх гілок ВАХ</vt:lpstr>
      <vt:lpstr>Слайд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Blackheart _</dc:creator>
  <cp:lastModifiedBy>SamLab.ws</cp:lastModifiedBy>
  <cp:revision>25</cp:revision>
  <dcterms:created xsi:type="dcterms:W3CDTF">2016-06-15T13:21:23Z</dcterms:created>
  <dcterms:modified xsi:type="dcterms:W3CDTF">2016-06-16T13:03:49Z</dcterms:modified>
</cp:coreProperties>
</file>