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1" r:id="rId5"/>
    <p:sldId id="263" r:id="rId6"/>
    <p:sldId id="265" r:id="rId7"/>
    <p:sldId id="274" r:id="rId8"/>
    <p:sldId id="275" r:id="rId9"/>
    <p:sldId id="276" r:id="rId10"/>
    <p:sldId id="279" r:id="rId11"/>
    <p:sldId id="277" r:id="rId12"/>
    <p:sldId id="260" r:id="rId13"/>
    <p:sldId id="283" r:id="rId14"/>
    <p:sldId id="280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0D52174-EFFA-4BDC-8585-25101E801E01}">
          <p14:sldIdLst>
            <p14:sldId id="256"/>
            <p14:sldId id="258"/>
            <p14:sldId id="259"/>
            <p14:sldId id="261"/>
            <p14:sldId id="263"/>
            <p14:sldId id="265"/>
            <p14:sldId id="274"/>
            <p14:sldId id="275"/>
            <p14:sldId id="276"/>
            <p14:sldId id="279"/>
            <p14:sldId id="277"/>
            <p14:sldId id="260"/>
            <p14:sldId id="283"/>
            <p14:sldId id="2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56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18.06.2016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188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18.06.2016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912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18.06.2016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359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18.06.2016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189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18.06.2016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860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18.06.2016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886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18.06.2016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84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18.06.2016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86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18.06.2016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695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18.06.2016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162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18.06.2016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891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AF7F-CE08-45A5-A2D6-6274B7ADE8A3}" type="datetimeFigureOut">
              <a:rPr lang="uk-UA" smtClean="0"/>
              <a:pPr/>
              <a:t>18.06.2016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84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png"/><Relationship Id="rId4" Type="http://schemas.openxmlformats.org/officeDocument/2006/relationships/image" Target="../media/image20.wmf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7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57050" y="112169"/>
            <a:ext cx="11625943" cy="336255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Київський національний університет імені Тараса Шевченка</a:t>
            </a:r>
            <a:b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Фізичний факультет </a:t>
            </a:r>
            <a:b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загальної фізики</a:t>
            </a:r>
            <a:b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ОСОБЛИВОСТІ ЗАРЯДОПЕРЕНОСУ У ФОТОПРИЙМАЧАХ УЛЬТРАФІОЛЕТОВОГО ДІАПАЗОНУ НА ОСНОВІ СuS-</a:t>
            </a:r>
            <a:r>
              <a:rPr lang="en-US" sz="28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uk-UA" sz="28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2B6 </a:t>
            </a:r>
            <a:r>
              <a:rPr lang="uk-UA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uk-UA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827518" y="3474720"/>
            <a:ext cx="4885509" cy="3255962"/>
          </a:xfrm>
        </p:spPr>
        <p:txBody>
          <a:bodyPr>
            <a:norm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 бакалавра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4 курсу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Полонського Богдана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доцент,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фіз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.-мат. наук</a:t>
            </a:r>
          </a:p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Оліх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Олег Ярославович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57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577275"/>
              </p:ext>
            </p:extLst>
          </p:nvPr>
        </p:nvGraphicFramePr>
        <p:xfrm>
          <a:off x="1836077" y="5143217"/>
          <a:ext cx="1843790" cy="1069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name="Формула" r:id="rId3" imgW="774364" imgH="444307" progId="Equation.3">
                  <p:embed/>
                </p:oleObj>
              </mc:Choice>
              <mc:Fallback>
                <p:oleObj name="Формула" r:id="rId3" imgW="774364" imgH="444307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077" y="5143217"/>
                        <a:ext cx="1843790" cy="1069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859828"/>
              </p:ext>
            </p:extLst>
          </p:nvPr>
        </p:nvGraphicFramePr>
        <p:xfrm>
          <a:off x="7825447" y="5329358"/>
          <a:ext cx="2776927" cy="100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Формула" r:id="rId5" imgW="1358310" imgH="495085" progId="Equation.3">
                  <p:embed/>
                </p:oleObj>
              </mc:Choice>
              <mc:Fallback>
                <p:oleObj name="Формула" r:id="rId5" imgW="1358310" imgH="49508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5447" y="5329358"/>
                        <a:ext cx="2776927" cy="1009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015356"/>
              </p:ext>
            </p:extLst>
          </p:nvPr>
        </p:nvGraphicFramePr>
        <p:xfrm>
          <a:off x="9148763" y="166688"/>
          <a:ext cx="2870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Формула" r:id="rId7" imgW="990360" imgH="291960" progId="Equation.3">
                  <p:embed/>
                </p:oleObj>
              </mc:Choice>
              <mc:Fallback>
                <p:oleObj name="Формула" r:id="rId7" imgW="990360" imgH="291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8763" y="166688"/>
                        <a:ext cx="2870200" cy="844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60836" y="296125"/>
            <a:ext cx="85037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СТРУМ ОБМЕЖЕНИЙ ЗАХОПЛЕНИМ ЗАРЯДОМ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0" y="1349405"/>
            <a:ext cx="5298426" cy="37463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9" y="1242147"/>
            <a:ext cx="5601810" cy="39608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08667" y="3221442"/>
            <a:ext cx="2166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</a:t>
            </a:r>
            <a:r>
              <a:rPr lang="en-US" sz="3200" baseline="-25000" dirty="0" smtClean="0"/>
              <a:t>x</a:t>
            </a:r>
            <a:r>
              <a:rPr lang="en-US" sz="3200" dirty="0" smtClean="0"/>
              <a:t>=0,47 </a:t>
            </a:r>
            <a:r>
              <a:rPr lang="uk-UA" sz="3200" dirty="0" smtClean="0"/>
              <a:t>еВ</a:t>
            </a:r>
            <a:endParaRPr lang="ru-R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23603" y="3513829"/>
            <a:ext cx="2166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</a:t>
            </a:r>
            <a:r>
              <a:rPr lang="en-US" sz="3200" baseline="-25000" dirty="0" smtClean="0"/>
              <a:t>C</a:t>
            </a:r>
            <a:r>
              <a:rPr lang="en-US" sz="3200" dirty="0" smtClean="0"/>
              <a:t>=1020 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1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078" y="284084"/>
            <a:ext cx="10515600" cy="710214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err="1" smtClean="0"/>
              <a:t>Визначені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параметри</a:t>
            </a:r>
            <a:endParaRPr lang="uk-UA" sz="3600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87310"/>
              </p:ext>
            </p:extLst>
          </p:nvPr>
        </p:nvGraphicFramePr>
        <p:xfrm>
          <a:off x="907636" y="1083351"/>
          <a:ext cx="3788652" cy="379049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057506">
                  <a:extLst>
                    <a:ext uri="{9D8B030D-6E8A-4147-A177-3AD203B41FA5}">
                      <a16:colId xmlns="" xmlns:a16="http://schemas.microsoft.com/office/drawing/2014/main" val="2104793530"/>
                    </a:ext>
                  </a:extLst>
                </a:gridCol>
                <a:gridCol w="1731146">
                  <a:extLst>
                    <a:ext uri="{9D8B030D-6E8A-4147-A177-3AD203B41FA5}">
                      <a16:colId xmlns="" xmlns:a16="http://schemas.microsoft.com/office/drawing/2014/main" val="3244624197"/>
                    </a:ext>
                  </a:extLst>
                </a:gridCol>
              </a:tblGrid>
              <a:tr h="348898">
                <a:tc gridSpan="2"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1924032"/>
                  </a:ext>
                </a:extLst>
              </a:tr>
              <a:tr h="576747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α, В</a:t>
                      </a:r>
                      <a:r>
                        <a:rPr lang="uk-UA" sz="2400" baseline="30000" dirty="0">
                          <a:effectLst/>
                        </a:rPr>
                        <a:t>-1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23,2±0,3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952002341"/>
                  </a:ext>
                </a:extLst>
              </a:tr>
              <a:tr h="576747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uk-UA" sz="2400" dirty="0">
                          <a:effectLst/>
                        </a:rPr>
                        <a:t>, 10</a:t>
                      </a:r>
                      <a:r>
                        <a:rPr lang="uk-UA" sz="2400" baseline="30000" dirty="0">
                          <a:effectLst/>
                        </a:rPr>
                        <a:t>-2</a:t>
                      </a:r>
                      <a:r>
                        <a:rPr lang="uk-UA" sz="2400" dirty="0">
                          <a:effectLst/>
                        </a:rPr>
                        <a:t> К</a:t>
                      </a:r>
                      <a:r>
                        <a:rPr lang="uk-UA" sz="2400" baseline="30000" dirty="0">
                          <a:effectLst/>
                        </a:rPr>
                        <a:t>-1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6,6±0,2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08590952"/>
                  </a:ext>
                </a:extLst>
              </a:tr>
              <a:tr h="48593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І</a:t>
                      </a:r>
                      <a:r>
                        <a:rPr lang="uk-UA" sz="2400" baseline="-25000" dirty="0">
                          <a:effectLst/>
                        </a:rPr>
                        <a:t>00</a:t>
                      </a:r>
                      <a:r>
                        <a:rPr lang="uk-UA" sz="2400" dirty="0">
                          <a:effectLst/>
                        </a:rPr>
                        <a:t>, 10</a:t>
                      </a:r>
                      <a:r>
                        <a:rPr lang="uk-UA" sz="2400" baseline="30000" dirty="0">
                          <a:effectLst/>
                        </a:rPr>
                        <a:t>-17</a:t>
                      </a:r>
                      <a:r>
                        <a:rPr lang="uk-UA" sz="2400" dirty="0">
                          <a:effectLst/>
                        </a:rPr>
                        <a:t> А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0,20±0,05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69418258"/>
                  </a:ext>
                </a:extLst>
              </a:tr>
              <a:tr h="541537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Е</a:t>
                      </a:r>
                      <a:r>
                        <a:rPr lang="uk-UA" sz="2400" baseline="-25000" dirty="0">
                          <a:effectLst/>
                        </a:rPr>
                        <a:t>R</a:t>
                      </a:r>
                      <a:r>
                        <a:rPr lang="uk-UA" sz="2400" dirty="0">
                          <a:effectLst/>
                        </a:rPr>
                        <a:t>, еВ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0,18±0,01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999180878"/>
                  </a:ext>
                </a:extLst>
              </a:tr>
              <a:tr h="63031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R</a:t>
                      </a:r>
                      <a:r>
                        <a:rPr lang="en-US" sz="2400" baseline="-25000" dirty="0">
                          <a:effectLst/>
                        </a:rPr>
                        <a:t>S</a:t>
                      </a:r>
                      <a:r>
                        <a:rPr lang="uk-UA" sz="2400" baseline="-25000" dirty="0">
                          <a:effectLst/>
                        </a:rPr>
                        <a:t>0</a:t>
                      </a:r>
                      <a:r>
                        <a:rPr lang="uk-UA" sz="2400" dirty="0">
                          <a:effectLst/>
                        </a:rPr>
                        <a:t>, Ом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0,43</a:t>
                      </a:r>
                      <a:r>
                        <a:rPr lang="uk-UA" sz="2400" dirty="0">
                          <a:effectLst/>
                        </a:rPr>
                        <a:t>±0,0</a:t>
                      </a:r>
                      <a:r>
                        <a:rPr lang="en-US" sz="2400" dirty="0">
                          <a:effectLst/>
                        </a:rPr>
                        <a:t>8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437531047"/>
                  </a:ext>
                </a:extLst>
              </a:tr>
              <a:tr h="63031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&lt;R</a:t>
                      </a:r>
                      <a:r>
                        <a:rPr lang="en-US" sz="2400" baseline="-25000" dirty="0" smtClean="0">
                          <a:effectLst/>
                        </a:rPr>
                        <a:t>SH</a:t>
                      </a:r>
                      <a:r>
                        <a:rPr lang="en-US" sz="2400" dirty="0" smtClean="0">
                          <a:effectLst/>
                        </a:rPr>
                        <a:t>&gt;,</a:t>
                      </a:r>
                      <a:r>
                        <a:rPr lang="en-US" sz="2400" baseline="0" dirty="0" smtClean="0">
                          <a:effectLst/>
                        </a:rPr>
                        <a:t> 10</a:t>
                      </a:r>
                      <a:r>
                        <a:rPr lang="en-US" sz="2400" baseline="30000" dirty="0" smtClean="0">
                          <a:effectLst/>
                        </a:rPr>
                        <a:t>6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uk-UA" sz="2400" baseline="0" dirty="0" smtClean="0">
                          <a:effectLst/>
                        </a:rPr>
                        <a:t>Ом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effectLst/>
                        </a:rPr>
                        <a:t>5,1±0,5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999816"/>
              </p:ext>
            </p:extLst>
          </p:nvPr>
        </p:nvGraphicFramePr>
        <p:xfrm>
          <a:off x="6677481" y="1471788"/>
          <a:ext cx="3034689" cy="1981626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285788">
                  <a:extLst>
                    <a:ext uri="{9D8B030D-6E8A-4147-A177-3AD203B41FA5}">
                      <a16:colId xmlns="" xmlns:a16="http://schemas.microsoft.com/office/drawing/2014/main" val="3752740178"/>
                    </a:ext>
                  </a:extLst>
                </a:gridCol>
                <a:gridCol w="1748901">
                  <a:extLst>
                    <a:ext uri="{9D8B030D-6E8A-4147-A177-3AD203B41FA5}">
                      <a16:colId xmlns="" xmlns:a16="http://schemas.microsoft.com/office/drawing/2014/main" val="1278442476"/>
                    </a:ext>
                  </a:extLst>
                </a:gridCol>
              </a:tblGrid>
              <a:tr h="463544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uk-UA" sz="2400" dirty="0" err="1">
                          <a:effectLst/>
                        </a:rPr>
                        <a:t>V</a:t>
                      </a:r>
                      <a:r>
                        <a:rPr lang="uk-UA" sz="2400" baseline="-25000" dirty="0" err="1">
                          <a:effectLst/>
                        </a:rPr>
                        <a:t>d</a:t>
                      </a:r>
                      <a:r>
                        <a:rPr lang="uk-UA" sz="2400" dirty="0">
                          <a:effectLst/>
                        </a:rPr>
                        <a:t>, В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0,60</a:t>
                      </a:r>
                      <a:r>
                        <a:rPr lang="uk-UA" sz="2400" dirty="0">
                          <a:effectLst/>
                        </a:rPr>
                        <a:t>±0,</a:t>
                      </a:r>
                      <a:r>
                        <a:rPr lang="en-US" sz="2400" dirty="0">
                          <a:effectLst/>
                        </a:rPr>
                        <a:t>05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63992113"/>
                  </a:ext>
                </a:extLst>
              </a:tr>
              <a:tr h="523783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r>
                        <a:rPr lang="en-US" sz="2400" baseline="-25000" dirty="0">
                          <a:effectLst/>
                        </a:rPr>
                        <a:t>t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мeB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26±3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22724271"/>
                  </a:ext>
                </a:extLst>
              </a:tr>
              <a:tr h="470516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r>
                        <a:rPr lang="uk-UA" sz="2400" baseline="-25000">
                          <a:effectLst/>
                        </a:rPr>
                        <a:t>С</a:t>
                      </a:r>
                      <a:r>
                        <a:rPr lang="en-US" sz="2400">
                          <a:effectLst/>
                        </a:rPr>
                        <a:t>, K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1020</a:t>
                      </a:r>
                      <a:r>
                        <a:rPr lang="uk-UA" sz="2400" dirty="0">
                          <a:effectLst/>
                        </a:rPr>
                        <a:t>±</a:t>
                      </a:r>
                      <a:r>
                        <a:rPr lang="en-US" sz="2400" dirty="0">
                          <a:effectLst/>
                        </a:rPr>
                        <a:t>30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69666259"/>
                  </a:ext>
                </a:extLst>
              </a:tr>
              <a:tr h="523783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r>
                        <a:rPr lang="en-US" sz="2400" baseline="-25000" dirty="0">
                          <a:effectLst/>
                        </a:rPr>
                        <a:t>x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eB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0,47</a:t>
                      </a:r>
                      <a:r>
                        <a:rPr lang="uk-UA" sz="2400" dirty="0">
                          <a:effectLst/>
                        </a:rPr>
                        <a:t>±0,</a:t>
                      </a:r>
                      <a:r>
                        <a:rPr lang="en-US" sz="2400" dirty="0">
                          <a:effectLst/>
                        </a:rPr>
                        <a:t>04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8369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666" y="235259"/>
            <a:ext cx="10725195" cy="849086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/>
              <a:t>Параметри ультразвукової обробки</a:t>
            </a:r>
            <a:endParaRPr lang="uk-UA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13390" y="1988597"/>
            <a:ext cx="8460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b="1" dirty="0" smtClean="0">
                <a:solidFill>
                  <a:srgbClr val="FF0000"/>
                </a:solidFill>
              </a:rPr>
              <a:t>Частота – 4,1 </a:t>
            </a:r>
            <a:r>
              <a:rPr lang="uk-UA" sz="3600" b="1" dirty="0" err="1" smtClean="0">
                <a:solidFill>
                  <a:srgbClr val="FF0000"/>
                </a:solidFill>
              </a:rPr>
              <a:t>МГц</a:t>
            </a:r>
            <a:endParaRPr lang="uk-UA" sz="3600" b="1" dirty="0" smtClean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b="1" dirty="0" smtClean="0">
                <a:solidFill>
                  <a:srgbClr val="00B050"/>
                </a:solidFill>
              </a:rPr>
              <a:t>Тип хвиль – повздовжні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b="1" dirty="0" smtClean="0"/>
              <a:t>Інтенсивність –  </a:t>
            </a:r>
            <a:r>
              <a:rPr lang="en-US" sz="3600" b="1" dirty="0" smtClean="0"/>
              <a:t>1</a:t>
            </a:r>
            <a:r>
              <a:rPr lang="uk-UA" sz="3600" b="1" dirty="0" smtClean="0"/>
              <a:t> </a:t>
            </a:r>
            <a:r>
              <a:rPr lang="en-US" sz="3600" b="1" dirty="0" smtClean="0"/>
              <a:t> </a:t>
            </a:r>
            <a:r>
              <a:rPr lang="uk-UA" sz="3600" b="1" dirty="0" smtClean="0"/>
              <a:t>Вт/см</a:t>
            </a:r>
            <a:r>
              <a:rPr lang="uk-UA" sz="3600" b="1" baseline="30000" dirty="0" smtClean="0"/>
              <a:t>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b="1" dirty="0" smtClean="0">
                <a:solidFill>
                  <a:schemeClr val="accent4">
                    <a:lumMod val="75000"/>
                  </a:schemeClr>
                </a:solidFill>
              </a:rPr>
              <a:t>Тривалість обробки – 4 </a:t>
            </a:r>
            <a:r>
              <a:rPr lang="uk-UA" sz="3600" b="1" dirty="0" err="1" smtClean="0">
                <a:solidFill>
                  <a:schemeClr val="accent4">
                    <a:lumMod val="75000"/>
                  </a:schemeClr>
                </a:solidFill>
              </a:rPr>
              <a:t>год</a:t>
            </a:r>
            <a:endParaRPr lang="uk-UA" sz="36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uk-UA" sz="3600" b="1" dirty="0" smtClean="0">
                <a:solidFill>
                  <a:srgbClr val="C00000"/>
                </a:solidFill>
              </a:rPr>
              <a:t>Температура під час обробки – 340 К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078" y="284084"/>
            <a:ext cx="10515600" cy="710214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err="1" smtClean="0"/>
              <a:t>Визначені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параметри</a:t>
            </a:r>
            <a:endParaRPr lang="uk-UA" sz="3600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42645"/>
              </p:ext>
            </p:extLst>
          </p:nvPr>
        </p:nvGraphicFramePr>
        <p:xfrm>
          <a:off x="2141631" y="728245"/>
          <a:ext cx="7845746" cy="5621643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101893">
                  <a:extLst>
                    <a:ext uri="{9D8B030D-6E8A-4147-A177-3AD203B41FA5}">
                      <a16:colId xmlns="" xmlns:a16="http://schemas.microsoft.com/office/drawing/2014/main" val="2104793530"/>
                    </a:ext>
                  </a:extLst>
                </a:gridCol>
                <a:gridCol w="1713391">
                  <a:extLst>
                    <a:ext uri="{9D8B030D-6E8A-4147-A177-3AD203B41FA5}">
                      <a16:colId xmlns="" xmlns:a16="http://schemas.microsoft.com/office/drawing/2014/main" val="3244624197"/>
                    </a:ext>
                  </a:extLst>
                </a:gridCol>
                <a:gridCol w="1677880"/>
                <a:gridCol w="2352582"/>
              </a:tblGrid>
              <a:tr h="348898">
                <a:tc gridSpan="2"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endParaRPr lang="uk-U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endParaRPr lang="uk-U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1924032"/>
                  </a:ext>
                </a:extLst>
              </a:tr>
              <a:tr h="576747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</a:rPr>
                        <a:t>вихідний</a:t>
                      </a:r>
                    </a:p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</a:rPr>
                        <a:t>зразок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</a:rPr>
                        <a:t>після</a:t>
                      </a:r>
                      <a:r>
                        <a:rPr lang="uk-UA" sz="2200" baseline="0" dirty="0" smtClean="0">
                          <a:effectLst/>
                        </a:rPr>
                        <a:t> УЗО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</a:rPr>
                        <a:t>після витримки </a:t>
                      </a:r>
                    </a:p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</a:rPr>
                        <a:t>72 </a:t>
                      </a:r>
                      <a:r>
                        <a:rPr lang="uk-UA" sz="2200" dirty="0" err="1" smtClean="0">
                          <a:effectLst/>
                        </a:rPr>
                        <a:t>год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</a:tr>
              <a:tr h="365182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α, В</a:t>
                      </a:r>
                      <a:r>
                        <a:rPr lang="uk-UA" sz="2200" baseline="30000" dirty="0">
                          <a:effectLst/>
                        </a:rPr>
                        <a:t>-1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23,2±0,3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22,1±0,3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23,3±0,3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52002341"/>
                  </a:ext>
                </a:extLst>
              </a:tr>
              <a:tr h="372863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uk-UA" sz="2200" dirty="0">
                          <a:effectLst/>
                        </a:rPr>
                        <a:t>, 10</a:t>
                      </a:r>
                      <a:r>
                        <a:rPr lang="uk-UA" sz="2200" baseline="30000" dirty="0">
                          <a:effectLst/>
                        </a:rPr>
                        <a:t>-2</a:t>
                      </a:r>
                      <a:r>
                        <a:rPr lang="uk-UA" sz="2200" dirty="0">
                          <a:effectLst/>
                        </a:rPr>
                        <a:t> К</a:t>
                      </a:r>
                      <a:r>
                        <a:rPr lang="uk-UA" sz="2200" baseline="30000" dirty="0">
                          <a:effectLst/>
                        </a:rPr>
                        <a:t>-1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6,6±0,2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6,0±0,2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6,2±0,2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08590952"/>
                  </a:ext>
                </a:extLst>
              </a:tr>
              <a:tr h="381739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І</a:t>
                      </a:r>
                      <a:r>
                        <a:rPr lang="uk-UA" sz="2200" baseline="-25000" dirty="0">
                          <a:effectLst/>
                        </a:rPr>
                        <a:t>00</a:t>
                      </a:r>
                      <a:r>
                        <a:rPr lang="uk-UA" sz="2200" dirty="0">
                          <a:effectLst/>
                        </a:rPr>
                        <a:t>, 10</a:t>
                      </a:r>
                      <a:r>
                        <a:rPr lang="uk-UA" sz="2200" baseline="30000" dirty="0">
                          <a:effectLst/>
                        </a:rPr>
                        <a:t>-17</a:t>
                      </a:r>
                      <a:r>
                        <a:rPr lang="uk-UA" sz="2200" dirty="0">
                          <a:effectLst/>
                        </a:rPr>
                        <a:t> А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0,20±0,05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1,2±0,2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0,5±0,1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69418258"/>
                  </a:ext>
                </a:extLst>
              </a:tr>
              <a:tr h="550416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Е</a:t>
                      </a:r>
                      <a:r>
                        <a:rPr lang="uk-UA" sz="2200" baseline="-25000" dirty="0">
                          <a:effectLst/>
                        </a:rPr>
                        <a:t>R</a:t>
                      </a:r>
                      <a:r>
                        <a:rPr lang="uk-UA" sz="2200" dirty="0">
                          <a:effectLst/>
                        </a:rPr>
                        <a:t>, еВ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0,18±0,01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0,10±0,02</a:t>
                      </a:r>
                    </a:p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0,22±0,02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0,17±0,01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999180878"/>
                  </a:ext>
                </a:extLst>
              </a:tr>
              <a:tr h="630315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R</a:t>
                      </a:r>
                      <a:r>
                        <a:rPr lang="en-US" sz="2200" baseline="-25000" dirty="0">
                          <a:effectLst/>
                        </a:rPr>
                        <a:t>S</a:t>
                      </a:r>
                      <a:r>
                        <a:rPr lang="uk-UA" sz="2200" baseline="-25000" dirty="0">
                          <a:effectLst/>
                        </a:rPr>
                        <a:t>0</a:t>
                      </a:r>
                      <a:r>
                        <a:rPr lang="uk-UA" sz="2200" dirty="0">
                          <a:effectLst/>
                        </a:rPr>
                        <a:t>, Ом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0,43</a:t>
                      </a:r>
                      <a:r>
                        <a:rPr lang="uk-UA" sz="2200" dirty="0">
                          <a:effectLst/>
                        </a:rPr>
                        <a:t>±0,0</a:t>
                      </a:r>
                      <a:r>
                        <a:rPr lang="en-US" sz="2200" dirty="0">
                          <a:effectLst/>
                        </a:rPr>
                        <a:t>8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9,3</a:t>
                      </a:r>
                      <a:r>
                        <a:rPr lang="uk-UA" sz="2200" dirty="0">
                          <a:effectLst/>
                        </a:rPr>
                        <a:t>±0,</a:t>
                      </a:r>
                      <a:r>
                        <a:rPr lang="en-US" sz="2200" dirty="0">
                          <a:effectLst/>
                        </a:rPr>
                        <a:t>8</a:t>
                      </a:r>
                      <a:endParaRPr lang="uk-UA" sz="2200" dirty="0">
                        <a:effectLst/>
                      </a:endParaRPr>
                    </a:p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0,11</a:t>
                      </a:r>
                      <a:r>
                        <a:rPr lang="uk-UA" sz="2200" dirty="0">
                          <a:effectLst/>
                        </a:rPr>
                        <a:t>±0,0</a:t>
                      </a:r>
                      <a:r>
                        <a:rPr lang="en-US" sz="2200" dirty="0">
                          <a:effectLst/>
                        </a:rPr>
                        <a:t>4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0,68</a:t>
                      </a:r>
                      <a:r>
                        <a:rPr lang="uk-UA" sz="2400" dirty="0">
                          <a:effectLst/>
                        </a:rPr>
                        <a:t>±0,0</a:t>
                      </a:r>
                      <a:r>
                        <a:rPr lang="en-US" sz="2400" dirty="0">
                          <a:effectLst/>
                        </a:rPr>
                        <a:t>8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437531047"/>
                  </a:ext>
                </a:extLst>
              </a:tr>
              <a:tr h="532069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&lt;R</a:t>
                      </a:r>
                      <a:r>
                        <a:rPr lang="en-US" sz="2200" baseline="-25000" dirty="0" smtClean="0">
                          <a:effectLst/>
                        </a:rPr>
                        <a:t>SH</a:t>
                      </a:r>
                      <a:r>
                        <a:rPr lang="en-US" sz="2200" dirty="0" smtClean="0">
                          <a:effectLst/>
                        </a:rPr>
                        <a:t>&gt;,</a:t>
                      </a:r>
                      <a:r>
                        <a:rPr lang="en-US" sz="2200" baseline="0" dirty="0" smtClean="0">
                          <a:effectLst/>
                        </a:rPr>
                        <a:t> 10</a:t>
                      </a:r>
                      <a:r>
                        <a:rPr lang="en-US" sz="2200" baseline="30000" dirty="0" smtClean="0">
                          <a:effectLst/>
                        </a:rPr>
                        <a:t>6</a:t>
                      </a:r>
                      <a:r>
                        <a:rPr lang="en-US" sz="2200" baseline="0" dirty="0" smtClean="0">
                          <a:effectLst/>
                        </a:rPr>
                        <a:t> </a:t>
                      </a:r>
                      <a:r>
                        <a:rPr lang="uk-UA" sz="2200" baseline="0" dirty="0" smtClean="0">
                          <a:effectLst/>
                        </a:rPr>
                        <a:t>Ом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</a:rPr>
                        <a:t>5,1±0,5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</a:rPr>
                        <a:t>11±1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200" dirty="0" smtClean="0">
                          <a:effectLst/>
                        </a:rPr>
                        <a:t>5,9±0,5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373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uk-UA" sz="2200" dirty="0" err="1">
                          <a:effectLst/>
                        </a:rPr>
                        <a:t>V</a:t>
                      </a:r>
                      <a:r>
                        <a:rPr lang="uk-UA" sz="2200" baseline="-25000" dirty="0" err="1">
                          <a:effectLst/>
                        </a:rPr>
                        <a:t>d</a:t>
                      </a:r>
                      <a:r>
                        <a:rPr lang="uk-UA" sz="2200" dirty="0">
                          <a:effectLst/>
                        </a:rPr>
                        <a:t>, В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0,60</a:t>
                      </a:r>
                      <a:r>
                        <a:rPr lang="uk-UA" sz="2200" dirty="0">
                          <a:effectLst/>
                        </a:rPr>
                        <a:t>±0,</a:t>
                      </a:r>
                      <a:r>
                        <a:rPr lang="en-US" sz="2200" dirty="0">
                          <a:effectLst/>
                        </a:rPr>
                        <a:t>05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1,01</a:t>
                      </a:r>
                      <a:r>
                        <a:rPr lang="uk-UA" sz="2400" dirty="0">
                          <a:effectLst/>
                        </a:rPr>
                        <a:t>±0,</a:t>
                      </a:r>
                      <a:r>
                        <a:rPr lang="en-US" sz="2400" dirty="0">
                          <a:effectLst/>
                        </a:rPr>
                        <a:t>1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0,91</a:t>
                      </a:r>
                      <a:r>
                        <a:rPr lang="uk-UA" sz="2400" dirty="0">
                          <a:effectLst/>
                        </a:rPr>
                        <a:t>±0,</a:t>
                      </a:r>
                      <a:r>
                        <a:rPr lang="en-US" sz="2400" dirty="0">
                          <a:effectLst/>
                        </a:rPr>
                        <a:t>8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6128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E</a:t>
                      </a:r>
                      <a:r>
                        <a:rPr lang="en-US" sz="2200" baseline="-25000" dirty="0">
                          <a:effectLst/>
                        </a:rPr>
                        <a:t>t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мeB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</a:rPr>
                        <a:t>26±3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39±6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38±5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229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</a:t>
                      </a:r>
                      <a:r>
                        <a:rPr lang="uk-UA" sz="2200" baseline="-25000">
                          <a:effectLst/>
                        </a:rPr>
                        <a:t>С</a:t>
                      </a:r>
                      <a:r>
                        <a:rPr lang="en-US" sz="2200">
                          <a:effectLst/>
                        </a:rPr>
                        <a:t>, K</a:t>
                      </a:r>
                      <a:endParaRPr lang="uk-UA" sz="2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1020</a:t>
                      </a:r>
                      <a:r>
                        <a:rPr lang="uk-UA" sz="2200" dirty="0">
                          <a:effectLst/>
                        </a:rPr>
                        <a:t>±</a:t>
                      </a:r>
                      <a:r>
                        <a:rPr lang="en-US" sz="2200" dirty="0">
                          <a:effectLst/>
                        </a:rPr>
                        <a:t>30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750</a:t>
                      </a:r>
                      <a:r>
                        <a:rPr lang="uk-UA" sz="2400" dirty="0">
                          <a:effectLst/>
                        </a:rPr>
                        <a:t>±</a:t>
                      </a:r>
                      <a:r>
                        <a:rPr lang="en-US" sz="2400" dirty="0">
                          <a:effectLst/>
                        </a:rPr>
                        <a:t>70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820</a:t>
                      </a:r>
                      <a:r>
                        <a:rPr lang="uk-UA" sz="2400" dirty="0">
                          <a:effectLst/>
                        </a:rPr>
                        <a:t>±</a:t>
                      </a:r>
                      <a:r>
                        <a:rPr lang="en-US" sz="2400" dirty="0">
                          <a:effectLst/>
                        </a:rPr>
                        <a:t>50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8373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E</a:t>
                      </a:r>
                      <a:r>
                        <a:rPr lang="en-US" sz="2200" baseline="-25000" dirty="0">
                          <a:effectLst/>
                        </a:rPr>
                        <a:t>x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eB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0,47</a:t>
                      </a:r>
                      <a:r>
                        <a:rPr lang="uk-UA" sz="2200" dirty="0">
                          <a:effectLst/>
                        </a:rPr>
                        <a:t>±0,</a:t>
                      </a:r>
                      <a:r>
                        <a:rPr lang="en-US" sz="2200" dirty="0">
                          <a:effectLst/>
                        </a:rPr>
                        <a:t>04</a:t>
                      </a:r>
                      <a:endParaRPr lang="uk-UA" sz="2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0,30</a:t>
                      </a:r>
                      <a:r>
                        <a:rPr lang="uk-UA" sz="2400" dirty="0">
                          <a:effectLst/>
                        </a:rPr>
                        <a:t>±0,</a:t>
                      </a:r>
                      <a:r>
                        <a:rPr lang="en-US" sz="2400" dirty="0">
                          <a:effectLst/>
                        </a:rPr>
                        <a:t>02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0,47</a:t>
                      </a:r>
                      <a:r>
                        <a:rPr lang="uk-UA" sz="2400" dirty="0">
                          <a:effectLst/>
                        </a:rPr>
                        <a:t>±0,</a:t>
                      </a:r>
                      <a:r>
                        <a:rPr lang="en-US" sz="2400" dirty="0">
                          <a:effectLst/>
                        </a:rPr>
                        <a:t>05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1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035675"/>
          </a:xfrm>
        </p:spPr>
        <p:txBody>
          <a:bodyPr>
            <a:normAutofit fontScale="92500" lnSpcReduction="10000"/>
          </a:bodyPr>
          <a:lstStyle/>
          <a:p>
            <a:pPr indent="0" algn="just">
              <a:spcAft>
                <a:spcPts val="0"/>
              </a:spcAft>
              <a:buNone/>
            </a:pP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ctr">
              <a:spcAft>
                <a:spcPts val="0"/>
              </a:spcAft>
              <a:buNone/>
            </a:pP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Висновки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Проведено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аналіз механізмів перенесення заряду в структурах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1.8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CdSe. Показано, що при малих зміщеннях переважаючим є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тунельно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-рекомбінаційних механізм, а при великих – струм обмежений захопленим зарядом (зворотне зміщення) або омічний струм (пряме зміщення).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Визначено ряд параметрів, що характеризують перенесення заряду, зокрема висоту потенційного бар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єру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енергетичне положення рівнів, на які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тунелюють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електрони, характеристична температура енергетичного розподілу пасток.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Експериментально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досліджено вплив ультразвукової обробки на параметри структур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1.8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CdSe.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Виявлені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залишкові та оборотні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акусто-індуковані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>
                <a:latin typeface="Times New Roman" panose="02020603050405020304" pitchFamily="18" charset="0"/>
                <a:ea typeface="Times New Roman" panose="02020603050405020304" pitchFamily="18" charset="0"/>
              </a:rPr>
              <a:t>зміни </a:t>
            </a:r>
            <a:r>
              <a:rPr lang="uk-UA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параметрів,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пов’язані зі змінами енергетичної структури рівнів, пов’язаних з дефектами. 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279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500" y="0"/>
            <a:ext cx="10515600" cy="770709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досліджуваних зразків</a:t>
            </a:r>
            <a:endParaRPr lang="uk-UA" sz="2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227909"/>
            <a:ext cx="4343400" cy="4641079"/>
          </a:xfrm>
        </p:spPr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 flipV="1">
            <a:off x="6167550" y="6386429"/>
            <a:ext cx="5192207" cy="173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1207362" y="2131688"/>
            <a:ext cx="9392575" cy="3755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07363" y="2510250"/>
            <a:ext cx="9392575" cy="185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470000" y="4615714"/>
            <a:ext cx="7395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</a:rPr>
              <a:t>CdSe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, n=10</a:t>
            </a:r>
            <a:r>
              <a:rPr lang="en-US" sz="4400" baseline="30000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uk-UA" sz="4400" dirty="0" smtClean="0">
                <a:solidFill>
                  <a:schemeClr val="accent1">
                    <a:lumMod val="75000"/>
                  </a:schemeClr>
                </a:solidFill>
              </a:rPr>
              <a:t>см</a:t>
            </a:r>
            <a:r>
              <a:rPr lang="en-US" sz="4400" baseline="30000" dirty="0" smtClean="0">
                <a:solidFill>
                  <a:schemeClr val="accent1">
                    <a:lumMod val="75000"/>
                  </a:schemeClr>
                </a:solidFill>
              </a:rPr>
              <a:t>-3</a:t>
            </a:r>
            <a:r>
              <a:rPr lang="uk-UA" sz="4400" dirty="0" smtClean="0">
                <a:solidFill>
                  <a:schemeClr val="accent1">
                    <a:lumMod val="75000"/>
                  </a:schemeClr>
                </a:solidFill>
              </a:rPr>
              <a:t>, 7 мкм</a:t>
            </a:r>
            <a:endParaRPr lang="ru-RU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79467" y="1195339"/>
            <a:ext cx="7448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Cu</a:t>
            </a:r>
            <a:r>
              <a:rPr lang="en-US" sz="4400" baseline="-25000" dirty="0" smtClean="0">
                <a:solidFill>
                  <a:srgbClr val="FF0000"/>
                </a:solidFill>
              </a:rPr>
              <a:t>1.8</a:t>
            </a:r>
            <a:r>
              <a:rPr lang="en-US" sz="4400" dirty="0" smtClean="0">
                <a:solidFill>
                  <a:srgbClr val="FF0000"/>
                </a:solidFill>
              </a:rPr>
              <a:t>S, p=5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</a:t>
            </a:r>
            <a:r>
              <a:rPr lang="en-US" sz="4400" dirty="0" smtClean="0">
                <a:solidFill>
                  <a:srgbClr val="FF0000"/>
                </a:solidFill>
              </a:rPr>
              <a:t>10</a:t>
            </a:r>
            <a:r>
              <a:rPr lang="en-US" sz="4400" baseline="30000" dirty="0" smtClean="0">
                <a:solidFill>
                  <a:srgbClr val="FF0000"/>
                </a:solidFill>
              </a:rPr>
              <a:t>21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uk-UA" sz="4400" dirty="0" smtClean="0">
                <a:solidFill>
                  <a:srgbClr val="FF0000"/>
                </a:solidFill>
              </a:rPr>
              <a:t>см</a:t>
            </a:r>
            <a:r>
              <a:rPr lang="en-US" sz="4400" baseline="30000" dirty="0" smtClean="0">
                <a:solidFill>
                  <a:srgbClr val="FF0000"/>
                </a:solidFill>
              </a:rPr>
              <a:t>-3</a:t>
            </a:r>
            <a:r>
              <a:rPr lang="uk-UA" sz="4400" dirty="0" smtClean="0">
                <a:solidFill>
                  <a:srgbClr val="FF0000"/>
                </a:solidFill>
              </a:rPr>
              <a:t>, </a:t>
            </a:r>
            <a:r>
              <a:rPr lang="en-US" sz="4400" dirty="0" smtClean="0">
                <a:solidFill>
                  <a:srgbClr val="FF0000"/>
                </a:solidFill>
              </a:rPr>
              <a:t>15</a:t>
            </a:r>
            <a:r>
              <a:rPr lang="uk-UA" sz="4400" dirty="0" smtClean="0">
                <a:solidFill>
                  <a:srgbClr val="FF0000"/>
                </a:solidFill>
              </a:rPr>
              <a:t> </a:t>
            </a:r>
            <a:r>
              <a:rPr lang="uk-UA" sz="4400" dirty="0" err="1" smtClean="0">
                <a:solidFill>
                  <a:srgbClr val="FF0000"/>
                </a:solidFill>
              </a:rPr>
              <a:t>нм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530"/>
            <a:ext cx="7683905" cy="3978098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522529" y="1708137"/>
            <a:ext cx="4453447" cy="1310270"/>
          </a:xfrm>
        </p:spPr>
        <p:txBody>
          <a:bodyPr>
            <a:noAutofit/>
          </a:bodyPr>
          <a:lstStyle/>
          <a:p>
            <a:pPr algn="ctr"/>
            <a:r>
              <a:rPr lang="uk-UA" sz="3200" b="1" dirty="0" smtClean="0"/>
              <a:t>діапазон температур</a:t>
            </a:r>
          </a:p>
          <a:p>
            <a:pPr algn="ctr"/>
            <a:r>
              <a:rPr lang="uk-UA" sz="3200" b="1" dirty="0" smtClean="0"/>
              <a:t> 290-340</a:t>
            </a:r>
            <a:r>
              <a:rPr lang="en-US" sz="3200" b="1" dirty="0" smtClean="0"/>
              <a:t>K</a:t>
            </a:r>
            <a:endParaRPr lang="uk-UA" sz="3200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49780"/>
            <a:ext cx="10515600" cy="640080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uk-UA" sz="4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установки для вимірювання ВАХ</a:t>
            </a:r>
            <a:endParaRPr lang="uk-UA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416" y="4717806"/>
            <a:ext cx="11023758" cy="19455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sz="2400" b="1" dirty="0" smtClean="0">
                <a:effectLst/>
              </a:rPr>
              <a:t>1.ультрафіолетовий </a:t>
            </a:r>
            <a:r>
              <a:rPr lang="uk-UA" sz="2400" b="1" dirty="0" err="1" smtClean="0">
                <a:effectLst/>
              </a:rPr>
              <a:t>світлодіод</a:t>
            </a:r>
            <a:r>
              <a:rPr lang="uk-UA" sz="2400" b="1" dirty="0" smtClean="0">
                <a:effectLst/>
              </a:rPr>
              <a:t>  </a:t>
            </a:r>
            <a:r>
              <a:rPr lang="uk-UA" sz="2400" b="1" dirty="0" smtClean="0">
                <a:solidFill>
                  <a:srgbClr val="7030A0"/>
                </a:solidFill>
                <a:effectLst/>
              </a:rPr>
              <a:t>2.термоелемент </a:t>
            </a:r>
            <a:r>
              <a:rPr lang="uk-UA" sz="2400" b="1" dirty="0" err="1" smtClean="0">
                <a:solidFill>
                  <a:srgbClr val="7030A0"/>
                </a:solidFill>
                <a:effectLst/>
              </a:rPr>
              <a:t>Пельтьє</a:t>
            </a:r>
            <a:r>
              <a:rPr lang="uk-UA" sz="2400" b="1" dirty="0" smtClean="0">
                <a:solidFill>
                  <a:srgbClr val="7030A0"/>
                </a:solidFill>
                <a:effectLst/>
              </a:rPr>
              <a:t> </a:t>
            </a:r>
            <a:r>
              <a:rPr lang="uk-UA" sz="2400" b="1" dirty="0" smtClean="0">
                <a:effectLst/>
              </a:rPr>
              <a:t>3.джерело живлення, </a:t>
            </a:r>
            <a:r>
              <a:rPr lang="uk-UA" sz="2400" b="1" dirty="0" smtClean="0">
                <a:solidFill>
                  <a:srgbClr val="7030A0"/>
                </a:solidFill>
                <a:effectLst/>
              </a:rPr>
              <a:t>4.експериментальна комірка  </a:t>
            </a:r>
            <a:r>
              <a:rPr lang="uk-UA" sz="2400" b="1" dirty="0" smtClean="0">
                <a:effectLst/>
              </a:rPr>
              <a:t>5.генератор високих частот  </a:t>
            </a:r>
            <a:r>
              <a:rPr lang="uk-UA" sz="2400" b="1" dirty="0" smtClean="0">
                <a:solidFill>
                  <a:srgbClr val="7030A0"/>
                </a:solidFill>
                <a:effectLst/>
              </a:rPr>
              <a:t>6. термопара</a:t>
            </a:r>
            <a:r>
              <a:rPr lang="uk-UA" sz="2400" b="1" dirty="0" smtClean="0">
                <a:effectLst/>
              </a:rPr>
              <a:t> 7.вольтметр(термопари)  </a:t>
            </a:r>
            <a:r>
              <a:rPr lang="uk-UA" sz="2400" b="1" dirty="0" smtClean="0">
                <a:solidFill>
                  <a:srgbClr val="7030A0"/>
                </a:solidFill>
                <a:effectLst/>
              </a:rPr>
              <a:t>8.вольтметр</a:t>
            </a:r>
            <a:r>
              <a:rPr lang="uk-UA" sz="2400" b="1" dirty="0" smtClean="0">
                <a:effectLst/>
              </a:rPr>
              <a:t>  9.амперметр 10.ЦАП </a:t>
            </a:r>
            <a:r>
              <a:rPr lang="uk-UA" sz="2400" b="1" dirty="0" smtClean="0">
                <a:solidFill>
                  <a:srgbClr val="7030A0"/>
                </a:solidFill>
                <a:effectLst/>
              </a:rPr>
              <a:t>11. комп’ютер</a:t>
            </a:r>
            <a:endParaRPr lang="uk-UA" sz="2400" b="1" dirty="0" smtClean="0">
              <a:effectLst/>
            </a:endParaRPr>
          </a:p>
          <a:p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9663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252" y="66795"/>
            <a:ext cx="11437495" cy="847605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Прямі гілки </a:t>
            </a:r>
            <a:r>
              <a:rPr lang="uk-UA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ВАХ</a:t>
            </a:r>
            <a:endParaRPr lang="uk-UA" sz="36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6702" y="1012055"/>
            <a:ext cx="9572819" cy="4570428"/>
          </a:xfrm>
          <a:prstGeom prst="rect">
            <a:avLst/>
          </a:prstGeom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1828800" y="5831174"/>
          <a:ext cx="8574879" cy="58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Формула" r:id="rId4" imgW="2806700" imgH="241300" progId="Equation.3">
                  <p:embed/>
                </p:oleObj>
              </mc:Choice>
              <mc:Fallback>
                <p:oleObj name="Формула" r:id="rId4" imgW="2806700" imgH="2413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831174"/>
                        <a:ext cx="8574879" cy="584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7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69" y="1143795"/>
            <a:ext cx="5743852" cy="40618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963"/>
            <a:ext cx="5770483" cy="40806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257" y="330926"/>
            <a:ext cx="11669486" cy="1151645"/>
          </a:xfrm>
        </p:spPr>
        <p:txBody>
          <a:bodyPr>
            <a:noAutofit/>
          </a:bodyPr>
          <a:lstStyle/>
          <a:p>
            <a:pPr indent="450215" algn="ctr">
              <a:spcAft>
                <a:spcPts val="0"/>
              </a:spcAft>
            </a:pPr>
            <a:r>
              <a:rPr lang="uk-UA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Температурні залежності </a:t>
            </a:r>
            <a:r>
              <a:rPr lang="uk-UA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струму насичення</a:t>
            </a:r>
            <a:br>
              <a:rPr lang="uk-UA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uk-UA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 параметра </a:t>
            </a:r>
            <a:r>
              <a:rPr lang="uk-UA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тунелювання</a:t>
            </a:r>
            <a:r>
              <a:rPr lang="uk-UA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uk-UA" sz="3200" b="1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874836"/>
              </p:ext>
            </p:extLst>
          </p:nvPr>
        </p:nvGraphicFramePr>
        <p:xfrm>
          <a:off x="895146" y="5552236"/>
          <a:ext cx="3980189" cy="80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Формула" r:id="rId5" imgW="1180588" imgH="241195" progId="Equation.3">
                  <p:embed/>
                </p:oleObj>
              </mc:Choice>
              <mc:Fallback>
                <p:oleObj name="Формула" r:id="rId5" imgW="1180588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146" y="5552236"/>
                        <a:ext cx="3980189" cy="801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8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61257" y="330926"/>
            <a:ext cx="11669486" cy="1151645"/>
          </a:xfrm>
        </p:spPr>
        <p:txBody>
          <a:bodyPr>
            <a:noAutofit/>
          </a:bodyPr>
          <a:lstStyle/>
          <a:p>
            <a:pPr indent="450215" algn="ctr">
              <a:spcAft>
                <a:spcPts val="0"/>
              </a:spcAft>
            </a:pPr>
            <a:r>
              <a:rPr lang="uk-UA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Температурні залежності </a:t>
            </a:r>
            <a:r>
              <a:rPr lang="uk-UA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параметра </a:t>
            </a:r>
            <a:r>
              <a:rPr lang="uk-UA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шунтуючого</a:t>
            </a:r>
            <a:r>
              <a:rPr lang="uk-UA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та послідовного опорів</a:t>
            </a:r>
            <a:r>
              <a:rPr lang="uk-UA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uk-UA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0" y="1216240"/>
            <a:ext cx="5486111" cy="38795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84" y="1526960"/>
            <a:ext cx="4355279" cy="4052656"/>
          </a:xfrm>
          <a:prstGeom prst="rect">
            <a:avLst/>
          </a:prstGeom>
        </p:spPr>
      </p:pic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299163"/>
              </p:ext>
            </p:extLst>
          </p:nvPr>
        </p:nvGraphicFramePr>
        <p:xfrm>
          <a:off x="7425832" y="5684421"/>
          <a:ext cx="28590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Уравнение" r:id="rId5" imgW="1485255" imgH="495085" progId="Equation.3">
                  <p:embed/>
                </p:oleObj>
              </mc:Choice>
              <mc:Fallback>
                <p:oleObj name="Уравнение" r:id="rId5" imgW="1485255" imgH="495085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832" y="5684421"/>
                        <a:ext cx="28590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656473"/>
              </p:ext>
            </p:extLst>
          </p:nvPr>
        </p:nvGraphicFramePr>
        <p:xfrm>
          <a:off x="1443038" y="5715000"/>
          <a:ext cx="30559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Формула" r:id="rId7" imgW="1587240" imgH="279360" progId="Equation.3">
                  <p:embed/>
                </p:oleObj>
              </mc:Choice>
              <mc:Fallback>
                <p:oleObj name="Формула" r:id="rId7" imgW="1587240" imgH="27936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5715000"/>
                        <a:ext cx="30559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59588" y="1864311"/>
            <a:ext cx="2166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</a:t>
            </a:r>
            <a:r>
              <a:rPr lang="en-US" sz="3200" baseline="-25000" dirty="0" smtClean="0"/>
              <a:t>R</a:t>
            </a:r>
            <a:r>
              <a:rPr lang="en-US" sz="3200" dirty="0" smtClean="0"/>
              <a:t>=0,18 </a:t>
            </a:r>
            <a:r>
              <a:rPr lang="uk-UA" sz="3200" dirty="0" smtClean="0"/>
              <a:t>еВ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001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669"/>
            <a:ext cx="10515600" cy="1022284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/>
              <a:t>Зворотні гілки </a:t>
            </a:r>
            <a:r>
              <a:rPr lang="uk-UA" sz="3600" b="1" dirty="0"/>
              <a:t>ВАХ</a:t>
            </a:r>
            <a:endParaRPr lang="uk-UA" sz="36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 flipV="1">
            <a:off x="8932222" y="3900211"/>
            <a:ext cx="2784649" cy="656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22740"/>
              </p:ext>
            </p:extLst>
          </p:nvPr>
        </p:nvGraphicFramePr>
        <p:xfrm>
          <a:off x="9411909" y="3170388"/>
          <a:ext cx="2197332" cy="916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Уравнение" r:id="rId3" imgW="762000" imgH="457200" progId="Equation.3">
                  <p:embed/>
                </p:oleObj>
              </mc:Choice>
              <mc:Fallback>
                <p:oleObj name="Уравнение" r:id="rId3" imgW="76200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1909" y="3170388"/>
                        <a:ext cx="2197332" cy="916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9473783" y="2083631"/>
          <a:ext cx="2081137" cy="73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Формула" r:id="rId5" imgW="647700" imgH="228600" progId="Equation.3">
                  <p:embed/>
                </p:oleObj>
              </mc:Choice>
              <mc:Fallback>
                <p:oleObj name="Формула" r:id="rId5" imgW="6477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3783" y="2083631"/>
                        <a:ext cx="2081137" cy="7345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8" y="1509294"/>
            <a:ext cx="8291744" cy="396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" y="1216239"/>
            <a:ext cx="6754866" cy="4776187"/>
          </a:xfrm>
          <a:prstGeom prst="rect">
            <a:avLst/>
          </a:prstGeom>
        </p:spPr>
      </p:pic>
      <p:graphicFrame>
        <p:nvGraphicFramePr>
          <p:cNvPr id="92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014943"/>
              </p:ext>
            </p:extLst>
          </p:nvPr>
        </p:nvGraphicFramePr>
        <p:xfrm>
          <a:off x="6096000" y="1064782"/>
          <a:ext cx="57642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Формула" r:id="rId4" imgW="2908080" imgH="634680" progId="Equation.3">
                  <p:embed/>
                </p:oleObj>
              </mc:Choice>
              <mc:Fallback>
                <p:oleObj name="Формула" r:id="rId4" imgW="2908080" imgH="6346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64782"/>
                        <a:ext cx="5764212" cy="1244600"/>
                      </a:xfrm>
                      <a:prstGeom prst="rect">
                        <a:avLst/>
                      </a:prstGeom>
                      <a:solidFill>
                        <a:srgbClr val="0000FF">
                          <a:alpha val="17000"/>
                        </a:srgb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534405"/>
              </p:ext>
            </p:extLst>
          </p:nvPr>
        </p:nvGraphicFramePr>
        <p:xfrm>
          <a:off x="6536120" y="5241833"/>
          <a:ext cx="2541434" cy="750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Формула" r:id="rId6" imgW="901440" imgH="266400" progId="Equation.3">
                  <p:embed/>
                </p:oleObj>
              </mc:Choice>
              <mc:Fallback>
                <p:oleObj name="Формула" r:id="rId6" imgW="901440" imgH="266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120" y="5241833"/>
                        <a:ext cx="2541434" cy="750593"/>
                      </a:xfrm>
                      <a:prstGeom prst="rect">
                        <a:avLst/>
                      </a:prstGeom>
                      <a:solidFill>
                        <a:srgbClr val="FF0000">
                          <a:alpha val="21000"/>
                        </a:srgb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61257" y="330926"/>
            <a:ext cx="11669486" cy="761027"/>
          </a:xfrm>
        </p:spPr>
        <p:txBody>
          <a:bodyPr>
            <a:noAutofit/>
          </a:bodyPr>
          <a:lstStyle/>
          <a:p>
            <a:pPr indent="450215" algn="ctr">
              <a:spcAft>
                <a:spcPts val="0"/>
              </a:spcAft>
            </a:pPr>
            <a:r>
              <a:rPr lang="uk-UA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апроксимації </a:t>
            </a:r>
            <a:r>
              <a:rPr lang="uk-UA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зворотніх</a:t>
            </a:r>
            <a:r>
              <a:rPr lang="uk-UA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ВАХ</a:t>
            </a:r>
            <a:r>
              <a:rPr lang="uk-UA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uk-UA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sz="3200" b="1" dirty="0"/>
          </a:p>
        </p:txBody>
      </p:sp>
      <p:sp>
        <p:nvSpPr>
          <p:cNvPr id="2" name="Rectangle 6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97342"/>
              </p:ext>
            </p:extLst>
          </p:nvPr>
        </p:nvGraphicFramePr>
        <p:xfrm>
          <a:off x="6178858" y="2325950"/>
          <a:ext cx="2724011" cy="102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Формула" r:id="rId8" imgW="1434477" imgH="545863" progId="Equation.3">
                  <p:embed/>
                </p:oleObj>
              </mc:Choice>
              <mc:Fallback>
                <p:oleObj name="Формула" r:id="rId8" imgW="1434477" imgH="545863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858" y="2325950"/>
                        <a:ext cx="2724011" cy="1029810"/>
                      </a:xfrm>
                      <a:prstGeom prst="rect">
                        <a:avLst/>
                      </a:prstGeom>
                      <a:solidFill>
                        <a:srgbClr val="0000FF">
                          <a:alpha val="1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Текст 3"/>
          <p:cNvSpPr txBox="1">
            <a:spLocks/>
          </p:cNvSpPr>
          <p:nvPr/>
        </p:nvSpPr>
        <p:spPr>
          <a:xfrm>
            <a:off x="6190878" y="3536937"/>
            <a:ext cx="5634178" cy="13102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V</a:t>
            </a:r>
            <a:r>
              <a:rPr lang="en-US" b="1" baseline="-25000" dirty="0" smtClean="0"/>
              <a:t>d</a:t>
            </a:r>
            <a:r>
              <a:rPr lang="en-US" b="1" dirty="0" smtClean="0"/>
              <a:t> – </a:t>
            </a:r>
            <a:r>
              <a:rPr lang="uk-UA" b="1" dirty="0" smtClean="0"/>
              <a:t>висота бар</a:t>
            </a:r>
            <a:r>
              <a:rPr lang="en-US" b="1" dirty="0" smtClean="0"/>
              <a:t>’</a:t>
            </a:r>
            <a:r>
              <a:rPr lang="uk-UA" b="1" dirty="0" err="1" smtClean="0"/>
              <a:t>єру</a:t>
            </a:r>
            <a:endParaRPr lang="uk-UA" b="1" dirty="0"/>
          </a:p>
          <a:p>
            <a:pPr marL="0" indent="0">
              <a:buNone/>
            </a:pPr>
            <a:r>
              <a:rPr lang="uk-UA" b="1" dirty="0" smtClean="0"/>
              <a:t> </a:t>
            </a:r>
            <a:r>
              <a:rPr lang="en-US" b="1" dirty="0" smtClean="0"/>
              <a:t>E</a:t>
            </a:r>
            <a:r>
              <a:rPr lang="en-US" b="1" baseline="-25000" dirty="0" smtClean="0"/>
              <a:t>t</a:t>
            </a:r>
            <a:r>
              <a:rPr lang="en-US" b="1" dirty="0" smtClean="0"/>
              <a:t> – </a:t>
            </a:r>
            <a:r>
              <a:rPr lang="uk-UA" b="1" dirty="0" smtClean="0"/>
              <a:t>положення рівня в забороненій зоні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4548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2549" y="181342"/>
            <a:ext cx="11840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ТУНЕЛЬНО-РЕКОМБІНАЦІЙНИЙ</a:t>
            </a:r>
            <a:r>
              <a:rPr lang="uk-UA" sz="3600" dirty="0" smtClean="0"/>
              <a:t> </a:t>
            </a:r>
            <a:r>
              <a:rPr lang="uk-UA" sz="3600" b="1" dirty="0" smtClean="0"/>
              <a:t>СТРУМ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" y="1312016"/>
            <a:ext cx="5891191" cy="41655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26" y="1312016"/>
            <a:ext cx="5556545" cy="392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317</Words>
  <Application>Microsoft Office PowerPoint</Application>
  <PresentationFormat>Произвольный</PresentationFormat>
  <Paragraphs>115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Тема Office</vt:lpstr>
      <vt:lpstr>Формула</vt:lpstr>
      <vt:lpstr>Уравнение</vt:lpstr>
      <vt:lpstr>Київський національний університет імені Тараса Шевченка  Фізичний факультет  Кафедра загальної фізики ОСОБЛИВОСТІ ЗАРЯДОПЕРЕНОСУ У ФОТОПРИЙМАЧАХ УЛЬТРАФІОЛЕТОВОГО ДІАПАЗОНУ НА ОСНОВІ СuS-A2B6  </vt:lpstr>
      <vt:lpstr>Структура досліджуваних зразків</vt:lpstr>
      <vt:lpstr>Схема установки для вимірювання ВАХ</vt:lpstr>
      <vt:lpstr>Прямі гілки ВАХ</vt:lpstr>
      <vt:lpstr>Температурні залежності струму насичення та параметра тунелювання </vt:lpstr>
      <vt:lpstr>Температурні залежності параметра шунтуючого та послідовного опорів </vt:lpstr>
      <vt:lpstr>Зворотні гілки ВАХ</vt:lpstr>
      <vt:lpstr>Приклад апроксимації зворотніх ВАХ </vt:lpstr>
      <vt:lpstr>Презентация PowerPoint</vt:lpstr>
      <vt:lpstr>Презентация PowerPoint</vt:lpstr>
      <vt:lpstr>Визначені параметри</vt:lpstr>
      <vt:lpstr>Параметри ультразвукової обробки</vt:lpstr>
      <vt:lpstr>Визначені параметри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Blackheart _</dc:creator>
  <cp:lastModifiedBy>zz</cp:lastModifiedBy>
  <cp:revision>55</cp:revision>
  <dcterms:created xsi:type="dcterms:W3CDTF">2016-06-15T13:21:23Z</dcterms:created>
  <dcterms:modified xsi:type="dcterms:W3CDTF">2016-06-18T06:23:25Z</dcterms:modified>
</cp:coreProperties>
</file>