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5" r:id="rId17"/>
    <p:sldId id="276" r:id="rId18"/>
    <p:sldId id="277" r:id="rId19"/>
    <p:sldId id="278" r:id="rId20"/>
    <p:sldId id="272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ітлий стиль 1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ітлий стиль 3 –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ітли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3818" autoAdjust="0"/>
  </p:normalViewPr>
  <p:slideViewPr>
    <p:cSldViewPr snapToGrid="0">
      <p:cViewPr varScale="1">
        <p:scale>
          <a:sx n="69" d="100"/>
          <a:sy n="69" d="100"/>
        </p:scale>
        <p:origin x="96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4" Type="http://schemas.openxmlformats.org/officeDocument/2006/relationships/image" Target="../media/image5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66FB2-A7C3-4184-84D7-A0C18E159458}" type="datetimeFigureOut">
              <a:rPr lang="uk-UA" smtClean="0"/>
              <a:t>17.05.2016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5F5BA-376F-49C9-AE4F-6FB3F2DE0DB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934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5F5BA-376F-49C9-AE4F-6FB3F2DE0DBE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4333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17.05.2016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968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17.05.2016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9704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17.05.2016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9068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17.05.2016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99894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17.05.2016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3756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17.05.2016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5094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17.05.2016</a:t>
            </a:fld>
            <a:endParaRPr lang="uk-UA" dirty="0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9965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17.05.2016</a:t>
            </a:fld>
            <a:endParaRPr lang="uk-UA" dirty="0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91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17.05.2016</a:t>
            </a:fld>
            <a:endParaRPr lang="uk-UA" dirty="0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947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17.05.2016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922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 dirty="0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801F4-5028-485B-AA55-8DA9868096C1}" type="datetimeFigureOut">
              <a:rPr lang="uk-UA" smtClean="0"/>
              <a:t>17.05.2016</a:t>
            </a:fld>
            <a:endParaRPr lang="uk-UA" dirty="0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8945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801F4-5028-485B-AA55-8DA9868096C1}" type="datetimeFigureOut">
              <a:rPr lang="uk-UA" smtClean="0"/>
              <a:t>17.05.2016</a:t>
            </a:fld>
            <a:endParaRPr lang="uk-UA" dirty="0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 dirty="0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134BE-AE42-49CD-8244-508D679729B6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0847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10" Type="http://schemas.openxmlformats.org/officeDocument/2006/relationships/image" Target="../media/image24.wmf"/><Relationship Id="rId4" Type="http://schemas.openxmlformats.org/officeDocument/2006/relationships/image" Target="../media/image25.jpg"/><Relationship Id="rId9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jpg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38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8.wmf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31.jpg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40.png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9.wmf"/><Relationship Id="rId1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6.jpg"/><Relationship Id="rId4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4.wmf"/><Relationship Id="rId11" Type="http://schemas.openxmlformats.org/officeDocument/2006/relationships/image" Target="../media/image31.jp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6.jpg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oleObject" Target="../embeddings/oleObject23.bin"/><Relationship Id="rId7" Type="http://schemas.openxmlformats.org/officeDocument/2006/relationships/image" Target="../media/image31.jp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11" Type="http://schemas.openxmlformats.org/officeDocument/2006/relationships/image" Target="../media/image41.wmf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6.bin"/><Relationship Id="rId4" Type="http://schemas.openxmlformats.org/officeDocument/2006/relationships/image" Target="../media/image38.wmf"/><Relationship Id="rId9" Type="http://schemas.openxmlformats.org/officeDocument/2006/relationships/image" Target="../media/image4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16.jp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61.png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wmf"/><Relationship Id="rId11" Type="http://schemas.openxmlformats.org/officeDocument/2006/relationships/image" Target="../media/image59.png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49.jpg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3.wmf"/><Relationship Id="rId11" Type="http://schemas.openxmlformats.org/officeDocument/2006/relationships/image" Target="../media/image49.jp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5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37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jpg"/><Relationship Id="rId5" Type="http://schemas.openxmlformats.org/officeDocument/2006/relationships/image" Target="../media/image16.png"/><Relationship Id="rId4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9.jp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image" Target="../media/image19.jp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АКУСТО-ІНДУКОВАНІ ЕФЕКТИ В РАДІАЦІЙНО-ОПРОМІНЕНИХ КРЕМНІЄВИХ СОНЯЧНИХ ЕЛЕМЕНТАХ</a:t>
            </a:r>
            <a:endParaRPr lang="uk-U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84100" y="3661453"/>
            <a:ext cx="350134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/>
              <a:t>студент 6 </a:t>
            </a:r>
            <a:r>
              <a:rPr lang="uk-UA" sz="2400" dirty="0"/>
              <a:t>курсу </a:t>
            </a:r>
          </a:p>
          <a:p>
            <a:r>
              <a:rPr lang="uk-UA" sz="2400" dirty="0" smtClean="0"/>
              <a:t>Пристай-</a:t>
            </a:r>
            <a:r>
              <a:rPr lang="uk-UA" sz="2400" dirty="0" err="1" smtClean="0"/>
              <a:t>Фєнєнков</a:t>
            </a:r>
            <a:r>
              <a:rPr lang="uk-UA" sz="2400" dirty="0" smtClean="0"/>
              <a:t> Орест </a:t>
            </a:r>
            <a:r>
              <a:rPr lang="uk-UA" sz="2400" dirty="0"/>
              <a:t>Віталійович</a:t>
            </a:r>
          </a:p>
          <a:p>
            <a:endParaRPr lang="en-US" sz="2400" dirty="0" smtClean="0"/>
          </a:p>
          <a:p>
            <a:r>
              <a:rPr lang="uk-UA" sz="2400" dirty="0"/>
              <a:t>Науковий керівник: </a:t>
            </a:r>
          </a:p>
          <a:p>
            <a:r>
              <a:rPr lang="uk-UA" sz="2400" dirty="0" smtClean="0"/>
              <a:t>доцент</a:t>
            </a:r>
            <a:r>
              <a:rPr lang="uk-UA" sz="2400" dirty="0"/>
              <a:t>, канд. фіз.-мат. наук</a:t>
            </a:r>
          </a:p>
          <a:p>
            <a:r>
              <a:rPr lang="uk-UA" sz="2400" dirty="0" err="1"/>
              <a:t>Оліх</a:t>
            </a:r>
            <a:r>
              <a:rPr lang="uk-UA" sz="2400" dirty="0"/>
              <a:t> Олег Ярославович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6452" cy="210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80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70167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uk-UA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Вплив ультразвуку </a:t>
                </a:r>
                <a:r>
                  <a:rPr lang="uk-UA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</a:t>
                </a:r>
                <a:r>
                  <a:rPr lang="en-US" sz="3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uk-UA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701675"/>
              </a:xfrm>
              <a:blipFill>
                <a:blip r:embed="rId3"/>
                <a:stretch>
                  <a:fillRect t="-6957" b="-1565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Місце для вмісту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49" y="2014323"/>
            <a:ext cx="190500" cy="2838450"/>
          </a:xfrm>
        </p:spPr>
      </p:pic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5878177"/>
              </p:ext>
            </p:extLst>
          </p:nvPr>
        </p:nvGraphicFramePr>
        <p:xfrm>
          <a:off x="646301" y="715962"/>
          <a:ext cx="8979748" cy="6337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1" r:id="rId5" imgW="4213440" imgH="2973600" progId="">
                  <p:embed/>
                </p:oleObj>
              </mc:Choice>
              <mc:Fallback>
                <p:oleObj r:id="rId5" imgW="421344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6301" y="715962"/>
                        <a:ext cx="8979748" cy="63372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816549" y="1889633"/>
            <a:ext cx="209203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 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</a:p>
          <a:p>
            <a:r>
              <a:rPr lang="en-US" sz="24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r>
              <a:rPr lang="uk-UA" sz="24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УЗ</a:t>
            </a:r>
            <a:endParaRPr lang="en-US" sz="2400" b="1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r>
              <a:rPr lang="uk-UA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УЗ</a:t>
            </a:r>
            <a:endParaRPr lang="en-US" sz="24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r>
              <a:rPr lang="uk-UA" sz="24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 УЗ</a:t>
            </a:r>
            <a:endParaRPr lang="en-US" sz="24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903446" y="639633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8003" y="3340899"/>
                <a:ext cx="89381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uk-UA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" y="3340899"/>
                <a:ext cx="8938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9917"/>
                <a:ext cx="10515600" cy="57213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uk-UA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Вплив ультразвуку на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endParaRPr lang="uk-UA" sz="3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9917"/>
                <a:ext cx="10515600" cy="572135"/>
              </a:xfrm>
              <a:blipFill>
                <a:blip r:embed="rId3"/>
                <a:stretch>
                  <a:fillRect t="-19149" b="-3085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559484" y="496434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17%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8538" y="462212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25%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59639" y="474709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38%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632749" y="552796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23%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849" y="3195477"/>
            <a:ext cx="1045832" cy="10186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38286" y="3289313"/>
            <a:ext cx="1347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УЗН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УЗН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96000" y="620376"/>
                <a:ext cx="6069418" cy="2610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𝑡𝑛</m:t>
                            </m:r>
                          </m:sub>
                        </m:s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uk-UA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час життя в об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uk-UA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ємі</a:t>
                </a:r>
                <a:endParaRPr 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uk-UA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-переріз захоплення електронів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𝒕𝒏</m:t>
                        </m:r>
                      </m:sub>
                    </m:sSub>
                  </m:oMath>
                </a14:m>
                <a:r>
                  <a:rPr lang="uk-UA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-теплова швидкість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uk-UA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-концентрація дефектів</a:t>
                </a:r>
              </a:p>
              <a:p>
                <a:endParaRPr lang="uk-UA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20376"/>
                <a:ext cx="6069418" cy="2610779"/>
              </a:xfrm>
              <a:prstGeom prst="rect">
                <a:avLst/>
              </a:prstGeom>
              <a:blipFill>
                <a:blip r:embed="rId7"/>
                <a:stretch>
                  <a:fillRect r="-80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7221" y="2969545"/>
                <a:ext cx="1061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uk-UA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uk-UA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с)</m:t>
                      </m:r>
                    </m:oMath>
                  </m:oMathPara>
                </a14:m>
                <a:endParaRPr lang="uk-UA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21" y="2969545"/>
                <a:ext cx="106195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Об'є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84331"/>
              </p:ext>
            </p:extLst>
          </p:nvPr>
        </p:nvGraphicFramePr>
        <p:xfrm>
          <a:off x="743752" y="-305190"/>
          <a:ext cx="10349790" cy="7817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r:id="rId9" imgW="3718080" imgH="2808000" progId="">
                  <p:embed/>
                </p:oleObj>
              </mc:Choice>
              <mc:Fallback>
                <p:oleObj r:id="rId9" imgW="3718080" imgH="28080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3752" y="-305190"/>
                        <a:ext cx="10349790" cy="7817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9563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Рекомбінаційний струм (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Місце для вмісту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35726" y="1690688"/>
                <a:ext cx="5412929" cy="458903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𝑆𝑞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𝑐𝑜𝑠h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𝑘𝑇</m:t>
                            </m:r>
                          </m:den>
                        </m:f>
                      </m:e>
                    </m:d>
                  </m:oMath>
                </a14:m>
                <a:endParaRPr lang="uk-UA" sz="3200" dirty="0" smtClean="0"/>
              </a:p>
              <a:p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ширина ОПЗ</a:t>
                </a:r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uk-UA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переріз захоплення дірок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uk-UA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час </a:t>
                </a:r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життя 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ОПЗ</a:t>
                </a:r>
                <a:endParaRPr lang="uk-U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uk-UA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енергетичне</a:t>
                </a:r>
                <a:r>
                  <a:rPr lang="uk-UA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положення рівня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uk-UA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uk-UA" sz="2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середина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endParaRPr lang="uk-UA" sz="2400" b="1" dirty="0"/>
              </a:p>
            </p:txBody>
          </p:sp>
        </mc:Choice>
        <mc:Fallback xmlns="">
          <p:sp>
            <p:nvSpPr>
              <p:cNvPr id="4" name="Місце для вмісту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35726" y="1690688"/>
                <a:ext cx="5412929" cy="4589030"/>
              </a:xfrm>
              <a:blipFill>
                <a:blip r:embed="rId3"/>
                <a:stretch>
                  <a:fillRect l="-1464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406704"/>
              </p:ext>
            </p:extLst>
          </p:nvPr>
        </p:nvGraphicFramePr>
        <p:xfrm>
          <a:off x="-24171" y="1690688"/>
          <a:ext cx="6653374" cy="4929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r:id="rId4" imgW="4013280" imgH="2973600" progId="">
                  <p:embed/>
                </p:oleObj>
              </mc:Choice>
              <mc:Fallback>
                <p:oleObj r:id="rId4" imgW="401328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24171" y="1690688"/>
                        <a:ext cx="6653374" cy="4929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1642" y="1783282"/>
            <a:ext cx="107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uk-UA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(А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60377" y="6048885"/>
            <a:ext cx="158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uk-UA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31615" y="4006374"/>
            <a:ext cx="932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129" y="4104424"/>
            <a:ext cx="169032" cy="134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Об'є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193394"/>
              </p:ext>
            </p:extLst>
          </p:nvPr>
        </p:nvGraphicFramePr>
        <p:xfrm>
          <a:off x="561555" y="3256754"/>
          <a:ext cx="4866146" cy="36012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" r:id="rId4" imgW="4152960" imgH="3072960" progId="">
                  <p:embed/>
                </p:oleObj>
              </mc:Choice>
              <mc:Fallback>
                <p:oleObj r:id="rId4" imgW="4152960" imgH="30729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1555" y="3256754"/>
                        <a:ext cx="4866146" cy="36012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Об'є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157901"/>
              </p:ext>
            </p:extLst>
          </p:nvPr>
        </p:nvGraphicFramePr>
        <p:xfrm>
          <a:off x="7323064" y="3544946"/>
          <a:ext cx="4507619" cy="3339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r:id="rId6" imgW="4013280" imgH="2973600" progId="">
                  <p:embed/>
                </p:oleObj>
              </mc:Choice>
              <mc:Fallback>
                <p:oleObj r:id="rId6" imgW="401328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23064" y="3544946"/>
                        <a:ext cx="4507619" cy="3339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Об'є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4857396"/>
              </p:ext>
            </p:extLst>
          </p:nvPr>
        </p:nvGraphicFramePr>
        <p:xfrm>
          <a:off x="7179120" y="457161"/>
          <a:ext cx="4671266" cy="3310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" r:id="rId8" imgW="4196160" imgH="2973600" progId="">
                  <p:embed/>
                </p:oleObj>
              </mc:Choice>
              <mc:Fallback>
                <p:oleObj r:id="rId8" imgW="419616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79120" y="457161"/>
                        <a:ext cx="4671266" cy="3310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Об'є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917042"/>
              </p:ext>
            </p:extLst>
          </p:nvPr>
        </p:nvGraphicFramePr>
        <p:xfrm>
          <a:off x="744328" y="201040"/>
          <a:ext cx="4597349" cy="3526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5" r:id="rId10" imgW="4013280" imgH="3078720" progId="">
                  <p:embed/>
                </p:oleObj>
              </mc:Choice>
              <mc:Fallback>
                <p:oleObj r:id="rId10" imgW="4013280" imgH="30787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4328" y="201040"/>
                        <a:ext cx="4597349" cy="35262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143860" y="763817"/>
            <a:ext cx="2245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УЗН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УЗН (темрява)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УЗН (900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633" y="1669496"/>
                <a:ext cx="1106841" cy="564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</m:sub>
                      </m:sSub>
                      <m:r>
                        <a:rPr lang="uk-UA" sz="2800" b="0" i="1" smtClean="0">
                          <a:latin typeface="Cambria Math" panose="02040503050406030204" pitchFamily="18" charset="0"/>
                        </a:rPr>
                        <m:t>(с)</m:t>
                      </m:r>
                    </m:oMath>
                  </m:oMathPara>
                </a14:m>
                <a:endPara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3" y="1669496"/>
                <a:ext cx="1106841" cy="56400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кутник 14"/>
              <p:cNvSpPr/>
              <p:nvPr/>
            </p:nvSpPr>
            <p:spPr>
              <a:xfrm>
                <a:off x="40633" y="4836707"/>
                <a:ext cx="959365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uk-UA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(с)</a:t>
                </a:r>
                <a:endPara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Прямокут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3" y="4836707"/>
                <a:ext cx="959365" cy="564001"/>
              </a:xfrm>
              <a:prstGeom prst="rect">
                <a:avLst/>
              </a:prstGeom>
              <a:blipFill>
                <a:blip r:embed="rId13"/>
                <a:stretch>
                  <a:fillRect t="-10753" r="-11465" b="-215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Прямокутник 12"/>
              <p:cNvSpPr/>
              <p:nvPr/>
            </p:nvSpPr>
            <p:spPr>
              <a:xfrm>
                <a:off x="6672932" y="1669496"/>
                <a:ext cx="959365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uk-UA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(с)</a:t>
                </a:r>
                <a:endPara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Прямокут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32" y="1669496"/>
                <a:ext cx="959365" cy="564001"/>
              </a:xfrm>
              <a:prstGeom prst="rect">
                <a:avLst/>
              </a:prstGeom>
              <a:blipFill>
                <a:blip r:embed="rId14"/>
                <a:stretch>
                  <a:fillRect t="-11957" r="-11465" b="-2282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кутник 13"/>
              <p:cNvSpPr/>
              <p:nvPr/>
            </p:nvSpPr>
            <p:spPr>
              <a:xfrm>
                <a:off x="6785030" y="4755390"/>
                <a:ext cx="959365" cy="5640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𝒈</m:t>
                        </m:r>
                      </m:sub>
                    </m:sSub>
                  </m:oMath>
                </a14:m>
                <a:r>
                  <a:rPr lang="uk-UA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(с)</a:t>
                </a:r>
                <a:endParaRPr lang="uk-UA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кут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030" y="4755390"/>
                <a:ext cx="959365" cy="564001"/>
              </a:xfrm>
              <a:prstGeom prst="rect">
                <a:avLst/>
              </a:prstGeom>
              <a:blipFill>
                <a:blip r:embed="rId15"/>
                <a:stretch>
                  <a:fillRect t="-10753" r="-12102" b="-2150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4369" y="-76547"/>
            <a:ext cx="10515600" cy="687820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Вплив УЗН на рекомбінацію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47776" y="2404941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269596" y="2312723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947776" y="5417128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45745" y="5421594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4788" y="827657"/>
            <a:ext cx="199072" cy="109489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554129" y="3265586"/>
            <a:ext cx="158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uk-UA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9156377" y="3314113"/>
            <a:ext cx="158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uk-UA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141319" y="6422984"/>
            <a:ext cx="158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uk-UA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4129" y="6422984"/>
            <a:ext cx="158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uk-UA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2000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 не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ідеальності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'є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859207"/>
              </p:ext>
            </p:extLst>
          </p:nvPr>
        </p:nvGraphicFramePr>
        <p:xfrm>
          <a:off x="1595256" y="261598"/>
          <a:ext cx="7990609" cy="665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2" r:id="rId3" imgW="3754080" imgH="3126240" progId="">
                  <p:embed/>
                </p:oleObj>
              </mc:Choice>
              <mc:Fallback>
                <p:oleObj r:id="rId3" imgW="3754080" imgH="3126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5256" y="261598"/>
                        <a:ext cx="7990609" cy="66526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107161" y="6368875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95256" y="3003147"/>
            <a:ext cx="556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uk-UA" sz="3600" dirty="0"/>
          </a:p>
        </p:txBody>
      </p:sp>
      <p:sp>
        <p:nvSpPr>
          <p:cNvPr id="10" name="TextBox 9"/>
          <p:cNvSpPr txBox="1"/>
          <p:nvPr/>
        </p:nvSpPr>
        <p:spPr>
          <a:xfrm>
            <a:off x="7810598" y="1097743"/>
            <a:ext cx="932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112" y="1195793"/>
            <a:ext cx="178942" cy="14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2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'є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909254"/>
              </p:ext>
            </p:extLst>
          </p:nvPr>
        </p:nvGraphicFramePr>
        <p:xfrm>
          <a:off x="500834" y="186700"/>
          <a:ext cx="4304843" cy="3536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" r:id="rId3" imgW="3726720" imgH="3062880" progId="">
                  <p:embed/>
                </p:oleObj>
              </mc:Choice>
              <mc:Fallback>
                <p:oleObj r:id="rId3" imgW="3726720" imgH="306288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0834" y="186700"/>
                        <a:ext cx="4304843" cy="35366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'є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962359"/>
              </p:ext>
            </p:extLst>
          </p:nvPr>
        </p:nvGraphicFramePr>
        <p:xfrm>
          <a:off x="429042" y="3230701"/>
          <a:ext cx="4448425" cy="3586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" r:id="rId5" imgW="3876480" imgH="3126240" progId="">
                  <p:embed/>
                </p:oleObj>
              </mc:Choice>
              <mc:Fallback>
                <p:oleObj r:id="rId5" imgW="3876480" imgH="31262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9042" y="3230701"/>
                        <a:ext cx="4448425" cy="3586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62781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Фактор не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ідеальності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8050" y="1698435"/>
            <a:ext cx="485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uk-UA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263429" y="4580321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uk-UA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6530807" y="1776877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uk-UA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6530807" y="4847472"/>
            <a:ext cx="474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uk-UA" sz="2800" dirty="0"/>
          </a:p>
        </p:txBody>
      </p:sp>
      <p:graphicFrame>
        <p:nvGraphicFramePr>
          <p:cNvPr id="16" name="Об'є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509283"/>
              </p:ext>
            </p:extLst>
          </p:nvPr>
        </p:nvGraphicFramePr>
        <p:xfrm>
          <a:off x="6850947" y="3382159"/>
          <a:ext cx="4416224" cy="345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" r:id="rId7" imgW="3804480" imgH="2973600" progId="">
                  <p:embed/>
                </p:oleObj>
              </mc:Choice>
              <mc:Fallback>
                <p:oleObj r:id="rId7" imgW="380448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50947" y="3382159"/>
                        <a:ext cx="4416224" cy="3450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'є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395072"/>
              </p:ext>
            </p:extLst>
          </p:nvPr>
        </p:nvGraphicFramePr>
        <p:xfrm>
          <a:off x="6866489" y="284560"/>
          <a:ext cx="4385139" cy="3475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" r:id="rId9" imgW="3751200" imgH="2973600" progId="">
                  <p:embed/>
                </p:oleObj>
              </mc:Choice>
              <mc:Fallback>
                <p:oleObj r:id="rId9" imgW="375120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66489" y="284560"/>
                        <a:ext cx="4385139" cy="3475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Рисунок 23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711" y="3705442"/>
            <a:ext cx="199072" cy="109489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850622" y="3298693"/>
            <a:ext cx="158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uk-UA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685323" y="3382158"/>
            <a:ext cx="158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uk-UA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491359" y="6371302"/>
            <a:ext cx="158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uk-UA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850622" y="6355829"/>
            <a:ext cx="158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uk-UA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947776" y="2404941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66337" y="2379462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47776" y="5417128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934797" y="5417128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57372" y="3612990"/>
            <a:ext cx="2245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УЗН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УЗН (темрява)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УЗН (900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2054" y="96417"/>
            <a:ext cx="10515600" cy="660111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Шунтуючий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опір (</a:t>
            </a:r>
            <a:r>
              <a:rPr lang="uk-UA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32060"/>
              </p:ext>
            </p:extLst>
          </p:nvPr>
        </p:nvGraphicFramePr>
        <p:xfrm>
          <a:off x="971576" y="426472"/>
          <a:ext cx="9102439" cy="6551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r:id="rId3" imgW="3958560" imgH="2849760" progId="">
                  <p:embed/>
                </p:oleObj>
              </mc:Choice>
              <mc:Fallback>
                <p:oleObj r:id="rId3" imgW="3958560" imgH="28497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76" y="426472"/>
                        <a:ext cx="9102439" cy="6551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2796" y="6300412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08362" y="3536181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550983" y="1958810"/>
            <a:ext cx="932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497" y="2056860"/>
            <a:ext cx="178942" cy="14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'є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483538"/>
              </p:ext>
            </p:extLst>
          </p:nvPr>
        </p:nvGraphicFramePr>
        <p:xfrm>
          <a:off x="7265536" y="278938"/>
          <a:ext cx="4500103" cy="3509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0" r:id="rId3" imgW="3813120" imgH="2973600" progId="">
                  <p:embed/>
                </p:oleObj>
              </mc:Choice>
              <mc:Fallback>
                <p:oleObj r:id="rId3" imgW="381312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65536" y="278938"/>
                        <a:ext cx="4500103" cy="35090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'є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0552859"/>
              </p:ext>
            </p:extLst>
          </p:nvPr>
        </p:nvGraphicFramePr>
        <p:xfrm>
          <a:off x="7176999" y="3292966"/>
          <a:ext cx="4542845" cy="3594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1" r:id="rId5" imgW="3931200" imgH="3110400" progId="">
                  <p:embed/>
                </p:oleObj>
              </mc:Choice>
              <mc:Fallback>
                <p:oleObj r:id="rId5" imgW="3931200" imgH="31104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76999" y="3292966"/>
                        <a:ext cx="4542845" cy="3594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10491" y="1"/>
            <a:ext cx="10515600" cy="665017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Шунтуючий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опір (</a:t>
            </a:r>
            <a:r>
              <a:rPr lang="uk-UA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48423" y="6392242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16090" y="6419492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48423" y="3259628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16089" y="328097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727515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0" y="4827981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6365505" y="1755444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365504" y="4725680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000" dirty="0"/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548" y="2724998"/>
            <a:ext cx="199072" cy="109489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667112" y="245043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05032" y="2274657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59594" y="5500803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697896" y="5407271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44770" y="2637732"/>
            <a:ext cx="2245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УЗН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УЗН (темрява)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УЗН (900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Об'є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693787"/>
              </p:ext>
            </p:extLst>
          </p:nvPr>
        </p:nvGraphicFramePr>
        <p:xfrm>
          <a:off x="765793" y="250363"/>
          <a:ext cx="4465551" cy="356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2" r:id="rId8" imgW="3738240" imgH="2985120" progId="">
                  <p:embed/>
                </p:oleObj>
              </mc:Choice>
              <mc:Fallback>
                <p:oleObj r:id="rId8" imgW="3738240" imgH="29851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5793" y="250363"/>
                        <a:ext cx="4465551" cy="356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'є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719358"/>
              </p:ext>
            </p:extLst>
          </p:nvPr>
        </p:nvGraphicFramePr>
        <p:xfrm>
          <a:off x="719988" y="3440811"/>
          <a:ext cx="4671722" cy="3493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43" r:id="rId10" imgW="3977280" imgH="2973600" progId="">
                  <p:embed/>
                </p:oleObj>
              </mc:Choice>
              <mc:Fallback>
                <p:oleObj r:id="rId10" imgW="397728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9988" y="3440811"/>
                        <a:ext cx="4671722" cy="34930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575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'є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352068"/>
              </p:ext>
            </p:extLst>
          </p:nvPr>
        </p:nvGraphicFramePr>
        <p:xfrm>
          <a:off x="-308057" y="1018529"/>
          <a:ext cx="8018214" cy="5948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r:id="rId3" imgW="3807360" imgH="2823840" progId="">
                  <p:embed/>
                </p:oleObj>
              </mc:Choice>
              <mc:Fallback>
                <p:oleObj r:id="rId3" imgW="3807360" imgH="28238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308057" y="1018529"/>
                        <a:ext cx="8018214" cy="5948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491" y="0"/>
            <a:ext cx="10515600" cy="673966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Струм короткого замикання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273636" y="1079789"/>
                <a:ext cx="4918364" cy="3070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𝒔𝒄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𝒑𝒉</m:t>
                          </m:r>
                        </m:sub>
                      </m:sSub>
                    </m:oMath>
                  </m:oMathPara>
                </a14:m>
                <a:endParaRPr lang="uk-UA" sz="2800" b="1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uk-UA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𝒑𝒉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𝒑𝒉</m:t>
                          </m:r>
                        </m:sub>
                      </m:sSub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𝒒𝑺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𝜶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uk-UA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коефіцієнт відбивання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коефіцієнт поглинання</a:t>
                </a:r>
                <a:endParaRPr lang="en-US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uk-UA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𝝉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𝒓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rad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довжина дифузії не основних носіїв заряду</a:t>
                </a:r>
                <a:endParaRPr lang="uk-U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636" y="1079789"/>
                <a:ext cx="4918364" cy="3070777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564789" y="639633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124691" y="1079789"/>
                <a:ext cx="9861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(А)</a:t>
                </a:r>
                <a:endParaRPr lang="uk-U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" y="1079789"/>
                <a:ext cx="986104" cy="461665"/>
              </a:xfrm>
              <a:prstGeom prst="rect">
                <a:avLst/>
              </a:prstGeom>
              <a:blipFill>
                <a:blip r:embed="rId6"/>
                <a:stretch>
                  <a:fillRect l="-1235" t="-10526" r="-9259" b="-289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8944162" y="4377896"/>
            <a:ext cx="932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76" y="4475946"/>
            <a:ext cx="178942" cy="14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07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80002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Струм короткого замикання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endParaRPr lang="uk-UA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'є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399276"/>
              </p:ext>
            </p:extLst>
          </p:nvPr>
        </p:nvGraphicFramePr>
        <p:xfrm>
          <a:off x="530080" y="433758"/>
          <a:ext cx="4887047" cy="3433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r:id="rId3" imgW="4232160" imgH="2973600" progId="">
                  <p:embed/>
                </p:oleObj>
              </mc:Choice>
              <mc:Fallback>
                <p:oleObj r:id="rId3" imgW="423216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080" y="433758"/>
                        <a:ext cx="4887047" cy="3433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459670"/>
              </p:ext>
            </p:extLst>
          </p:nvPr>
        </p:nvGraphicFramePr>
        <p:xfrm>
          <a:off x="6258935" y="427328"/>
          <a:ext cx="5094865" cy="3446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r:id="rId5" imgW="4396320" imgH="2973600" progId="">
                  <p:embed/>
                </p:oleObj>
              </mc:Choice>
              <mc:Fallback>
                <p:oleObj r:id="rId5" imgW="439632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58935" y="427328"/>
                        <a:ext cx="5094865" cy="3446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'є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422560"/>
              </p:ext>
            </p:extLst>
          </p:nvPr>
        </p:nvGraphicFramePr>
        <p:xfrm>
          <a:off x="530080" y="3389686"/>
          <a:ext cx="4936747" cy="3468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8" r:id="rId7" imgW="4232160" imgH="2973600" progId="">
                  <p:embed/>
                </p:oleObj>
              </mc:Choice>
              <mc:Fallback>
                <p:oleObj r:id="rId7" imgW="423216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080" y="3389686"/>
                        <a:ext cx="4936747" cy="34683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618029"/>
              </p:ext>
            </p:extLst>
          </p:nvPr>
        </p:nvGraphicFramePr>
        <p:xfrm>
          <a:off x="6258935" y="3407144"/>
          <a:ext cx="4887047" cy="3433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9" r:id="rId9" imgW="4232160" imgH="2973600" progId="">
                  <p:embed/>
                </p:oleObj>
              </mc:Choice>
              <mc:Fallback>
                <p:oleObj r:id="rId9" imgW="423216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58935" y="3407144"/>
                        <a:ext cx="4887047" cy="34333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028" y="1919623"/>
                <a:ext cx="9861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(А)</a:t>
                </a:r>
                <a:endParaRPr lang="uk-U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8" y="1919623"/>
                <a:ext cx="986104" cy="461665"/>
              </a:xfrm>
              <a:prstGeom prst="rect">
                <a:avLst/>
              </a:prstGeom>
              <a:blipFill>
                <a:blip r:embed="rId11"/>
                <a:stretch>
                  <a:fillRect l="-1235" t="-10526" r="-9259" b="-289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028" y="4320782"/>
                <a:ext cx="9861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(А)</a:t>
                </a:r>
                <a:endParaRPr lang="uk-U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8" y="4320782"/>
                <a:ext cx="986104" cy="461665"/>
              </a:xfrm>
              <a:prstGeom prst="rect">
                <a:avLst/>
              </a:prstGeom>
              <a:blipFill>
                <a:blip r:embed="rId12"/>
                <a:stretch>
                  <a:fillRect l="-1235" t="-10526" r="-9259" b="-289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65883" y="1919623"/>
                <a:ext cx="9861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(А)</a:t>
                </a:r>
                <a:endParaRPr lang="uk-U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83" y="1919623"/>
                <a:ext cx="986104" cy="461665"/>
              </a:xfrm>
              <a:prstGeom prst="rect">
                <a:avLst/>
              </a:prstGeom>
              <a:blipFill>
                <a:blip r:embed="rId13"/>
                <a:stretch>
                  <a:fillRect l="-1852" t="-10526" r="-8642" b="-289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65883" y="4320782"/>
                <a:ext cx="9861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𝒔𝒄</m:t>
                        </m:r>
                      </m:sub>
                    </m:sSub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(А)</a:t>
                </a:r>
                <a:endParaRPr lang="uk-U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883" y="4320782"/>
                <a:ext cx="986104" cy="461665"/>
              </a:xfrm>
              <a:prstGeom prst="rect">
                <a:avLst/>
              </a:prstGeom>
              <a:blipFill>
                <a:blip r:embed="rId14"/>
                <a:stretch>
                  <a:fillRect l="-1852" t="-10526" r="-8642" b="-28947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858207" y="34119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806367" y="3411919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806367" y="637887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58207" y="637887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47776" y="247439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58013" y="2498281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793888" y="5501263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26140" y="5425423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127" y="2977750"/>
            <a:ext cx="317355" cy="74509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34482" y="2879427"/>
            <a:ext cx="1347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УЗН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УЗН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14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838200" y="1368424"/>
            <a:ext cx="10515600" cy="4422775"/>
          </a:xfrm>
        </p:spPr>
        <p:txBody>
          <a:bodyPr>
            <a:normAutofit lnSpcReduction="10000"/>
          </a:bodyPr>
          <a:lstStyle/>
          <a:p>
            <a:pPr algn="just"/>
            <a:r>
              <a:rPr lang="uk-UA" sz="3200" b="1" u="sng" dirty="0" smtClean="0">
                <a:latin typeface="Times New Roman" pitchFamily="18" charset="0"/>
                <a:cs typeface="Times New Roman" pitchFamily="18" charset="0"/>
              </a:rPr>
              <a:t>Мета </a:t>
            </a:r>
            <a:r>
              <a:rPr lang="uk-UA" sz="3200" b="1" u="sng" dirty="0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uk-UA" sz="3200" b="1" dirty="0">
                <a:latin typeface="Times New Roman" pitchFamily="18" charset="0"/>
                <a:cs typeface="Times New Roman" pitchFamily="18" charset="0"/>
              </a:rPr>
              <a:t>: дослідження впливу радіаційного опромінення та ультразвукового навантаження на параметри сонячних елементів</a:t>
            </a:r>
          </a:p>
          <a:p>
            <a:pPr algn="just"/>
            <a:endParaRPr lang="uk-UA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uk-UA" sz="3200" b="1" dirty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uk-UA" sz="3200" b="1" dirty="0" smtClean="0">
                <a:latin typeface="Times New Roman" pitchFamily="18" charset="0"/>
                <a:cs typeface="Times New Roman" pitchFamily="18" charset="0"/>
              </a:rPr>
              <a:t>ремнієві перетворювачі сонячної енергії це один з найпоширеніших елементів альтернативної енергетики. Як і для будь якого напівпровідника ефективність властивостей структури визначається дефектним складом. Одним із шляхів впливу на дефекти є ультразвукове навантаження </a:t>
            </a:r>
            <a:endParaRPr lang="uk-UA" sz="3200" dirty="0"/>
          </a:p>
        </p:txBody>
      </p:sp>
    </p:spTree>
    <p:extLst>
      <p:ext uri="{BB962C8B-B14F-4D97-AF65-F5344CB8AC3E}">
        <p14:creationId xmlns:p14="http://schemas.microsoft.com/office/powerpoint/2010/main" val="27668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71161"/>
            <a:ext cx="10515600" cy="521251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Напруга холостого ходу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74725" y="6216225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3053" y="3448446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uk-UA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442378" y="3700201"/>
            <a:ext cx="932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892" y="3798251"/>
            <a:ext cx="178942" cy="1418998"/>
          </a:xfrm>
          <a:prstGeom prst="rect">
            <a:avLst/>
          </a:prstGeom>
        </p:spPr>
      </p:pic>
      <p:graphicFrame>
        <p:nvGraphicFramePr>
          <p:cNvPr id="14" name="Об'є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811449"/>
              </p:ext>
            </p:extLst>
          </p:nvPr>
        </p:nvGraphicFramePr>
        <p:xfrm>
          <a:off x="842963" y="582613"/>
          <a:ext cx="10053637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0" name="Формула" r:id="rId4" imgW="3022560" imgH="482400" progId="Equation.3">
                  <p:embed/>
                </p:oleObj>
              </mc:Choice>
              <mc:Fallback>
                <p:oleObj name="Формула" r:id="rId4" imgW="3022560" imgH="482400" progId="Equation.3">
                  <p:embed/>
                  <p:pic>
                    <p:nvPicPr>
                      <p:cNvPr id="16" name="Об'є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2963" y="582613"/>
                        <a:ext cx="10053637" cy="148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'є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7664996"/>
              </p:ext>
            </p:extLst>
          </p:nvPr>
        </p:nvGraphicFramePr>
        <p:xfrm>
          <a:off x="1905880" y="1270961"/>
          <a:ext cx="7639901" cy="61191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71" r:id="rId6" imgW="3669120" imgH="2939040" progId="">
                  <p:embed/>
                </p:oleObj>
              </mc:Choice>
              <mc:Fallback>
                <p:oleObj r:id="rId6" imgW="3669120" imgH="293904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5880" y="1270961"/>
                        <a:ext cx="7639901" cy="61191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420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480002"/>
          </a:xfrm>
        </p:spPr>
        <p:txBody>
          <a:bodyPr>
            <a:norm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Напруга холостого ходу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endParaRPr lang="uk-UA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'є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042039"/>
              </p:ext>
            </p:extLst>
          </p:nvPr>
        </p:nvGraphicFramePr>
        <p:xfrm>
          <a:off x="832109" y="64382"/>
          <a:ext cx="4627130" cy="357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2" r:id="rId3" imgW="3850560" imgH="2973600" progId="">
                  <p:embed/>
                </p:oleObj>
              </mc:Choice>
              <mc:Fallback>
                <p:oleObj r:id="rId3" imgW="385056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2109" y="64382"/>
                        <a:ext cx="4627130" cy="3572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231376"/>
              </p:ext>
            </p:extLst>
          </p:nvPr>
        </p:nvGraphicFramePr>
        <p:xfrm>
          <a:off x="7081765" y="96619"/>
          <a:ext cx="4960370" cy="354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" r:id="rId5" imgW="4160160" imgH="2973600" progId="">
                  <p:embed/>
                </p:oleObj>
              </mc:Choice>
              <mc:Fallback>
                <p:oleObj r:id="rId5" imgW="416016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81765" y="96619"/>
                        <a:ext cx="4960370" cy="3544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'є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922090"/>
              </p:ext>
            </p:extLst>
          </p:nvPr>
        </p:nvGraphicFramePr>
        <p:xfrm>
          <a:off x="697929" y="3239565"/>
          <a:ext cx="4895490" cy="3600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4" r:id="rId7" imgW="4043520" imgH="2973600" progId="">
                  <p:embed/>
                </p:oleObj>
              </mc:Choice>
              <mc:Fallback>
                <p:oleObj r:id="rId7" imgW="404352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7929" y="3239565"/>
                        <a:ext cx="4895490" cy="3600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904420"/>
              </p:ext>
            </p:extLst>
          </p:nvPr>
        </p:nvGraphicFramePr>
        <p:xfrm>
          <a:off x="7215945" y="3257980"/>
          <a:ext cx="4685244" cy="359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5" r:id="rId9" imgW="3873600" imgH="2973600" progId="">
                  <p:embed/>
                </p:oleObj>
              </mc:Choice>
              <mc:Fallback>
                <p:oleObj r:id="rId9" imgW="387360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15945" y="3257980"/>
                        <a:ext cx="4685244" cy="3596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40728" y="316128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434944" y="3179697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0728" y="6401446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434943" y="641986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T(K)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0782" y="1370497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uk-UA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0782" y="432661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uk-UA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316643" y="138891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uk-UA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316643" y="4345025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uk-UA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807612" y="231889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87614" y="2337307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953947" y="555853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323869" y="5346117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1752" y="965776"/>
            <a:ext cx="317355" cy="74509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519107" y="867453"/>
            <a:ext cx="1347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УЗН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УЗН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75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976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uk-UA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1087053" y="1431842"/>
                <a:ext cx="1030831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Було експериментально досліджено </a:t>
                </a:r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вплив </a:t>
                </a:r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гамма </a:t>
                </a:r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 нейтронного опромінення на параметри сонячних елементів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uk-UA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Дослідили особливості впливу УЗН в залежності від ступеня </a:t>
                </a:r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опромінення </a:t>
                </a:r>
                <a:r>
                  <a:rPr lang="uk-UA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 I</a:t>
                </a:r>
                <a:r>
                  <a:rPr lang="uk-UA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r>
                  <a:rPr lang="uk-UA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</a:t>
                </a:r>
                <a:r>
                  <a:rPr lang="uk-UA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r>
                  <a:rPr lang="uk-UA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uk-UA" sz="28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uk-UA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uk-UA" sz="28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uk-UA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</a:t>
                </a:r>
                <a:r>
                  <a:rPr lang="uk-UA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uk-UA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uk-UA" sz="2800" b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</a:t>
                </a:r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</a:t>
                </a:r>
                <a:r>
                  <a:rPr lang="en-US" sz="2800" b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</a:t>
                </a:r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𝐅𝐅</m:t>
                    </m:r>
                  </m:oMath>
                </a14:m>
                <a:endParaRPr lang="uk-UA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Виявлено особливості </a:t>
                </a:r>
                <a:r>
                  <a:rPr lang="uk-UA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впливу </a:t>
                </a:r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УЗН на I</a:t>
                </a:r>
                <a:r>
                  <a:rPr lang="uk-UA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uk-UA" sz="28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uk-UA" sz="28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uk-UA" sz="2000" b="1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</a:t>
                </a:r>
                <a:r>
                  <a:rPr lang="uk-UA" sz="2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від ступеня освітленості</a:t>
                </a:r>
                <a:endParaRPr lang="uk-UA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053" y="1431842"/>
                <a:ext cx="10308310" cy="3539430"/>
              </a:xfrm>
              <a:prstGeom prst="rect">
                <a:avLst/>
              </a:prstGeom>
              <a:blipFill>
                <a:blip r:embed="rId2"/>
                <a:stretch>
                  <a:fillRect l="-1064" t="-1897" r="-1242" b="-3966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102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3493"/>
          </a:xfrm>
        </p:spPr>
        <p:txBody>
          <a:bodyPr>
            <a:normAutofit/>
          </a:bodyPr>
          <a:lstStyle/>
          <a:p>
            <a:pPr algn="ctr"/>
            <a:r>
              <a:rPr lang="uk-UA" sz="7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</a:t>
            </a:r>
            <a:endParaRPr lang="uk-UA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72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0901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ЗРАЗКИ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Місце для вмісту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559309302"/>
                  </p:ext>
                </p:extLst>
              </p:nvPr>
            </p:nvGraphicFramePr>
            <p:xfrm>
              <a:off x="1560948" y="4151411"/>
              <a:ext cx="9410145" cy="2308987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136715">
                      <a:extLst>
                        <a:ext uri="{9D8B030D-6E8A-4147-A177-3AD203B41FA5}">
                          <a16:colId xmlns:a16="http://schemas.microsoft.com/office/drawing/2014/main" val="1298790547"/>
                        </a:ext>
                      </a:extLst>
                    </a:gridCol>
                    <a:gridCol w="3136715">
                      <a:extLst>
                        <a:ext uri="{9D8B030D-6E8A-4147-A177-3AD203B41FA5}">
                          <a16:colId xmlns:a16="http://schemas.microsoft.com/office/drawing/2014/main" val="2736424803"/>
                        </a:ext>
                      </a:extLst>
                    </a:gridCol>
                    <a:gridCol w="3136715">
                      <a:extLst>
                        <a:ext uri="{9D8B030D-6E8A-4147-A177-3AD203B41FA5}">
                          <a16:colId xmlns:a16="http://schemas.microsoft.com/office/drawing/2014/main" val="24463425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Зразки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Тип опромінення 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Доза/</a:t>
                          </a:r>
                          <a:r>
                            <a:rPr lang="uk-UA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Флюенс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01720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SC0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Відсутній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7663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SCg6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γ</a:t>
                          </a:r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-опромінення </a:t>
                          </a:r>
                          <a:r>
                            <a:rPr lang="uk-UA" sz="2400" b="1" baseline="30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2400" b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uk-UA" sz="2400" b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p>
                              </m:sSup>
                            </m:oMath>
                          </a14:m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рад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54632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SCg7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γ</a:t>
                          </a:r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-опромінення</a:t>
                          </a:r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uk-UA" sz="2400" b="1" baseline="30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</a:t>
                          </a:r>
                          <a:endParaRPr lang="uk-UA" sz="2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2400" b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uk-UA" sz="2400" b="1" smtClean="0"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</m:sup>
                              </m:sSup>
                            </m:oMath>
                          </a14:m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рад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9945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SCn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b="1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реакторні</a:t>
                          </a:r>
                          <a:r>
                            <a:rPr lang="uk-UA" sz="2400" b="1" baseline="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нейтрони </a:t>
                          </a:r>
                          <a:endParaRPr lang="uk-UA" sz="2400" b="1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uk-UA" sz="2400" b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uk-UA" sz="2400" b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uk-UA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2400" b="1" smtClean="0">
                                      <a:latin typeface="Cambria Math" panose="02040503050406030204" pitchFamily="18" charset="0"/>
                                    </a:rPr>
                                    <m:t>𝟏𝟎</m:t>
                                  </m:r>
                                </m:e>
                                <m:sup>
                                  <m:r>
                                    <a:rPr lang="uk-UA" sz="2400" b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sz="2400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p>
                              </m:sSup>
                            </m:oMath>
                          </a14:m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uk-UA" sz="24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uk-UA" sz="2400" b="1" dirty="0" smtClean="0">
                                      <a:latin typeface="Cambria Math" panose="02040503050406030204" pitchFamily="18" charset="0"/>
                                    </a:rPr>
                                    <m:t>см</m:t>
                                  </m:r>
                                </m:e>
                                <m:sup>
                                  <m:r>
                                    <a:rPr lang="uk-UA" sz="2400" b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sz="24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oMath>
                          </a14:m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948936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Місце для вмісту 4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559309302"/>
                  </p:ext>
                </p:extLst>
              </p:nvPr>
            </p:nvGraphicFramePr>
            <p:xfrm>
              <a:off x="1560948" y="4151411"/>
              <a:ext cx="9410145" cy="2308987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136715">
                      <a:extLst>
                        <a:ext uri="{9D8B030D-6E8A-4147-A177-3AD203B41FA5}">
                          <a16:colId xmlns:a16="http://schemas.microsoft.com/office/drawing/2014/main" val="1298790547"/>
                        </a:ext>
                      </a:extLst>
                    </a:gridCol>
                    <a:gridCol w="3136715">
                      <a:extLst>
                        <a:ext uri="{9D8B030D-6E8A-4147-A177-3AD203B41FA5}">
                          <a16:colId xmlns:a16="http://schemas.microsoft.com/office/drawing/2014/main" val="2736424803"/>
                        </a:ext>
                      </a:extLst>
                    </a:gridCol>
                    <a:gridCol w="3136715">
                      <a:extLst>
                        <a:ext uri="{9D8B030D-6E8A-4147-A177-3AD203B41FA5}">
                          <a16:colId xmlns:a16="http://schemas.microsoft.com/office/drawing/2014/main" val="244634257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Зразки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Тип опромінення 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Доза/</a:t>
                          </a:r>
                          <a:r>
                            <a:rPr lang="uk-UA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Флюенс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01720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SC0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Відсутній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766315"/>
                      </a:ext>
                    </a:extLst>
                  </a:tr>
                  <a:tr h="465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SCg6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γ</a:t>
                          </a:r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-опромінення </a:t>
                          </a:r>
                          <a:r>
                            <a:rPr lang="uk-UA" sz="2400" b="1" baseline="30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7895" r="-583" b="-2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5463295"/>
                      </a:ext>
                    </a:extLst>
                  </a:tr>
                  <a:tr h="4636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SCg7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γ</a:t>
                          </a:r>
                          <a:r>
                            <a:rPr lang="uk-UA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-опромінення</a:t>
                          </a:r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uk-UA" sz="2400" b="1" baseline="30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60</a:t>
                          </a:r>
                          <a:r>
                            <a:rPr lang="en-US" sz="2400" b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</a:t>
                          </a:r>
                          <a:endParaRPr lang="uk-UA" sz="2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03896" r="-583" b="-1259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94517"/>
                      </a:ext>
                    </a:extLst>
                  </a:tr>
                  <a:tr h="4654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SCn</a:t>
                          </a:r>
                          <a:endParaRPr lang="uk-UA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uk-UA" sz="2400" b="1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реакторні</a:t>
                          </a:r>
                          <a:r>
                            <a:rPr lang="uk-UA" sz="2400" b="1" baseline="0" noProof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нейтрони </a:t>
                          </a:r>
                          <a:endParaRPr lang="uk-UA" sz="2400" b="1" noProof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uk-UA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09211" r="-583" b="-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948936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6019800" y="270753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978418" y="1828864"/>
                <a:ext cx="4703339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Si: P, n=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𝟏𝟗</m:t>
                        </m:r>
                      </m:sup>
                    </m:sSup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см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мкм</m:t>
                    </m:r>
                  </m:oMath>
                </a14:m>
                <a:endParaRPr lang="uk-U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418" y="1828864"/>
                <a:ext cx="4703339" cy="470000"/>
              </a:xfrm>
              <a:prstGeom prst="rect">
                <a:avLst/>
              </a:prstGeom>
              <a:blipFill>
                <a:blip r:embed="rId3"/>
                <a:stretch>
                  <a:fillRect l="-2075" t="-7792" b="-29870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978418" y="2275558"/>
                <a:ext cx="5703613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Si: B,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𝟐𝟓</m:t>
                    </m:r>
                    <m:r>
                      <a:rPr lang="uk-UA" sz="240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𝟏𝟎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𝟏𝟓</m:t>
                        </m:r>
                      </m:sup>
                    </m:sSup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см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𝟑𝟎𝟎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мкм</m:t>
                    </m:r>
                  </m:oMath>
                </a14:m>
                <a:endParaRPr lang="uk-U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8418" y="2275558"/>
                <a:ext cx="5703613" cy="494751"/>
              </a:xfrm>
              <a:prstGeom prst="rect">
                <a:avLst/>
              </a:prstGeom>
              <a:blipFill>
                <a:blip r:embed="rId4"/>
                <a:stretch>
                  <a:fillRect l="-1711" t="-9877" b="-20988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Місце для вмісту 12"/>
          <p:cNvPicPr>
            <a:picLocks noGrp="1" noChangeAspect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60617"/>
            <a:ext cx="5181600" cy="2107956"/>
          </a:xfrm>
        </p:spPr>
      </p:pic>
      <p:sp>
        <p:nvSpPr>
          <p:cNvPr id="14" name="TextBox 13"/>
          <p:cNvSpPr txBox="1"/>
          <p:nvPr/>
        </p:nvSpPr>
        <p:spPr>
          <a:xfrm>
            <a:off x="5285785" y="144742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99810" y="1273189"/>
            <a:ext cx="1133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S=2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см</a:t>
            </a:r>
            <a:r>
              <a:rPr lang="uk-UA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453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МЕТОДИКА ВИМІРЮВАНЬ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Місце для вмісту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50316"/>
            <a:ext cx="5181600" cy="320643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Місце для вмісту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08757" y="1927456"/>
                <a:ext cx="6486310" cy="4298084"/>
              </a:xfrm>
            </p:spPr>
            <p:txBody>
              <a:bodyPr>
                <a:noAutofit/>
              </a:bodyPr>
              <a:lstStyle/>
              <a:p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Прямі ВАХ в діапазоні струму до 2</a:t>
                </a:r>
                <a14:m>
                  <m:oMath xmlns:m="http://schemas.openxmlformats.org/officeDocument/2006/math">
                    <m:r>
                      <a:rPr lang="uk-UA" sz="2400" b="1" smtClean="0">
                        <a:latin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uk-UA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2400" b="1" smtClean="0"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  <m:sup>
                        <m:r>
                          <a:rPr lang="uk-UA" sz="2400" b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sz="2400" b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</a:p>
              <a:p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Температурний діапазон: 290-340К</a:t>
                </a:r>
              </a:p>
              <a:p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Режим освітлення:</a:t>
                </a:r>
              </a:p>
              <a:p>
                <a:pPr lvl="1"/>
                <a:r>
                  <a:rPr lang="uk-UA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Темрява</a:t>
                </a:r>
              </a:p>
              <a:p>
                <a:pPr lvl="1"/>
                <a:r>
                  <a:rPr lang="uk-UA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Монохроматичне, 900 нм</a:t>
                </a:r>
              </a:p>
              <a:p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Акустичне навантаження </a:t>
                </a:r>
              </a:p>
              <a:p>
                <a:pPr lvl="1"/>
                <a:r>
                  <a:rPr lang="uk-UA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Поперечні хвилі</a:t>
                </a:r>
              </a:p>
              <a:p>
                <a:pPr lvl="1"/>
                <a:r>
                  <a:rPr lang="uk-UA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Частота 4,24 МГц</a:t>
                </a:r>
              </a:p>
              <a:p>
                <a:pPr lvl="1"/>
                <a:r>
                  <a:rPr lang="uk-UA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Інтенсивність до 0,5 Вт/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b="1" dirty="0" smtClean="0">
                            <a:latin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uk-UA" b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uk-UA" b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uk-UA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Місце для вмісту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8757" y="1927456"/>
                <a:ext cx="6486310" cy="4298084"/>
              </a:xfrm>
              <a:blipFill>
                <a:blip r:embed="rId3"/>
                <a:stretch>
                  <a:fillRect l="-1316" t="-1702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1166764" y="2261029"/>
            <a:ext cx="102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ВАХ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66764" y="3322700"/>
            <a:ext cx="845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uk-UA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УЗ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06146" y="249186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1</a:t>
            </a:r>
            <a:endParaRPr lang="uk-UA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975403" y="289606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2</a:t>
            </a:r>
            <a:endParaRPr lang="uk-UA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617927" y="40910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/>
              <a:t>3</a:t>
            </a:r>
            <a:endParaRPr lang="uk-UA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388696" y="5156748"/>
            <a:ext cx="678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1- Сонячний елемент, 2- екран, 3-п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єзоелемент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76737" y="175856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l-GR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endParaRPr lang="uk-UA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27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Об'є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1125722"/>
              </p:ext>
            </p:extLst>
          </p:nvPr>
        </p:nvGraphicFramePr>
        <p:xfrm>
          <a:off x="283421" y="1850511"/>
          <a:ext cx="6542905" cy="5007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" r:id="rId3" imgW="3883680" imgH="2972160" progId="">
                  <p:embed/>
                </p:oleObj>
              </mc:Choice>
              <mc:Fallback>
                <p:oleObj r:id="rId3" imgW="3883680" imgH="2972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3421" y="1850511"/>
                        <a:ext cx="6542905" cy="5007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9455"/>
            <a:ext cx="10515600" cy="778777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ВАХ при 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темряві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Об'є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968065"/>
              </p:ext>
            </p:extLst>
          </p:nvPr>
        </p:nvGraphicFramePr>
        <p:xfrm>
          <a:off x="167564" y="805650"/>
          <a:ext cx="11856872" cy="126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6" name="Формула" r:id="rId5" imgW="4394160" imgH="507960" progId="Equation.3">
                  <p:embed/>
                </p:oleObj>
              </mc:Choice>
              <mc:Fallback>
                <p:oleObj name="Формула" r:id="rId5" imgW="439416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564" y="805650"/>
                        <a:ext cx="11856872" cy="12654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567055" y="4570803"/>
            <a:ext cx="56649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Апроксимація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виконувалась методом Диференціальної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еволюції</a:t>
            </a:r>
          </a:p>
          <a:p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Визначені параметри: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uk-UA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uk-UA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uk-UA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7564" y="4233707"/>
            <a:ext cx="806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uk-UA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3554874" y="62904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935" y="2367485"/>
            <a:ext cx="2246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Апроксимація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sz="24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b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Місце для вмісту 4"/>
          <p:cNvPicPr>
            <a:picLocks noGrp="1" noChangeAspect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415" y="2291127"/>
            <a:ext cx="908520" cy="2091707"/>
          </a:xfrm>
        </p:spPr>
      </p:pic>
    </p:spTree>
    <p:extLst>
      <p:ext uri="{BB962C8B-B14F-4D97-AF65-F5344CB8AC3E}">
        <p14:creationId xmlns:p14="http://schemas.microsoft.com/office/powerpoint/2010/main" val="66042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056042"/>
              </p:ext>
            </p:extLst>
          </p:nvPr>
        </p:nvGraphicFramePr>
        <p:xfrm>
          <a:off x="357144" y="1936334"/>
          <a:ext cx="6255310" cy="498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2" r:id="rId3" imgW="3866400" imgH="3080160" progId="">
                  <p:embed/>
                </p:oleObj>
              </mc:Choice>
              <mc:Fallback>
                <p:oleObj r:id="rId3" imgW="3866400" imgH="308016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144" y="1936334"/>
                        <a:ext cx="6255310" cy="498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9799"/>
            <a:ext cx="10515600" cy="708379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ВАХ при 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освітленні</a:t>
            </a:r>
            <a:endParaRPr lang="uk-UA" sz="3200" dirty="0"/>
          </a:p>
        </p:txBody>
      </p:sp>
      <p:graphicFrame>
        <p:nvGraphicFramePr>
          <p:cNvPr id="5" name="Місце для вмісту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795359"/>
              </p:ext>
            </p:extLst>
          </p:nvPr>
        </p:nvGraphicFramePr>
        <p:xfrm>
          <a:off x="270182" y="963764"/>
          <a:ext cx="11651636" cy="122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" name="Формула" r:id="rId5" imgW="4825800" imgH="507960" progId="Equation.3">
                  <p:embed/>
                </p:oleObj>
              </mc:Choice>
              <mc:Fallback>
                <p:oleObj name="Формула" r:id="rId5" imgW="4825800" imgH="507960" progId="Equation.3">
                  <p:embed/>
                  <p:pic>
                    <p:nvPicPr>
                      <p:cNvPr id="15" name="Об'єкт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0182" y="963764"/>
                        <a:ext cx="11651636" cy="1226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Місце для вмісту 5"/>
              <p:cNvSpPr txBox="1">
                <a:spLocks noGrp="1"/>
              </p:cNvSpPr>
              <p:nvPr>
                <p:ph sz="half" idx="2"/>
              </p:nvPr>
            </p:nvSpPr>
            <p:spPr>
              <a:xfrm>
                <a:off x="6305358" y="3667519"/>
                <a:ext cx="5193916" cy="2540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Визначені параметри:</a:t>
                </a:r>
              </a:p>
              <a:p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uk-UA" sz="24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01</a:t>
                </a:r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uk-UA" sz="24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02</a:t>
                </a:r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uk-UA" sz="24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uk-UA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uk-UA" sz="20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</a:t>
                </a:r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uk-UA" sz="24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</a:t>
                </a:r>
                <a:r>
                  <a:rPr lang="en-US" sz="2400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uk-UA" sz="24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uk-UA" sz="2400" b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oc</a:t>
                </a:r>
                <a:r>
                  <a:rPr lang="uk-UA" sz="24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напруга холостого ходу</a:t>
                </a:r>
              </a:p>
              <a:p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400" b="1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</a:t>
                </a:r>
                <a:r>
                  <a:rPr lang="uk-UA" sz="2400" b="1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струм короткого замикання </a:t>
                </a:r>
              </a:p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𝐅𝐅</m:t>
                    </m:r>
                    <m:r>
                      <a:rPr lang="uk-UA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uk-UA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uk-UA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uk-UA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𝒔𝒄</m:t>
                            </m:r>
                          </m:sub>
                        </m:sSub>
                        <m:sSub>
                          <m:sSubPr>
                            <m:ctrlPr>
                              <a:rPr lang="uk-UA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𝒐𝒄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фактор заповнення</a:t>
                </a:r>
                <a:endParaRPr lang="uk-UA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Місце для вмісту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05358" y="3667519"/>
                <a:ext cx="5193916" cy="2540888"/>
              </a:xfrm>
              <a:prstGeom prst="rect">
                <a:avLst/>
              </a:prstGeom>
              <a:blipFill>
                <a:blip r:embed="rId7"/>
                <a:stretch>
                  <a:fillRect l="-1526" t="-336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-3218" y="4062460"/>
            <a:ext cx="1006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I(mA)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454" y="2496783"/>
            <a:ext cx="935699" cy="81258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21153" y="2441409"/>
            <a:ext cx="2186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Експеримент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Апроксимація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484799" y="6417295"/>
            <a:ext cx="101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89583">
            <a:off x="4348421" y="3652433"/>
            <a:ext cx="444588" cy="89295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69358">
            <a:off x="2152648" y="4859082"/>
            <a:ext cx="337004" cy="103693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44328" y="3309719"/>
            <a:ext cx="728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uk-UA" sz="2400" b="1" baseline="-25000" noProof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endParaRPr lang="uk-UA" sz="2400" noProof="1"/>
          </a:p>
        </p:txBody>
      </p:sp>
      <p:sp>
        <p:nvSpPr>
          <p:cNvPr id="19" name="TextBox 18"/>
          <p:cNvSpPr txBox="1"/>
          <p:nvPr/>
        </p:nvSpPr>
        <p:spPr>
          <a:xfrm>
            <a:off x="2696182" y="4690655"/>
            <a:ext cx="558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endParaRPr lang="uk-UA" sz="2800" dirty="0"/>
          </a:p>
        </p:txBody>
      </p:sp>
    </p:spTree>
    <p:extLst>
      <p:ext uri="{BB962C8B-B14F-4D97-AF65-F5344CB8AC3E}">
        <p14:creationId xmlns:p14="http://schemas.microsoft.com/office/powerpoint/2010/main" val="241282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'є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117925"/>
              </p:ext>
            </p:extLst>
          </p:nvPr>
        </p:nvGraphicFramePr>
        <p:xfrm>
          <a:off x="-518907" y="71173"/>
          <a:ext cx="10023125" cy="743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r:id="rId3" imgW="3837600" imgH="2848320" progId="">
                  <p:embed/>
                </p:oleObj>
              </mc:Choice>
              <mc:Fallback>
                <p:oleObj r:id="rId3" imgW="3837600" imgH="284832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518907" y="71173"/>
                        <a:ext cx="10023125" cy="743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6746" y="-21994"/>
            <a:ext cx="10515600" cy="1049861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Дифузійний струм (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Місце для вмісту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314970" y="878091"/>
                <a:ext cx="5877030" cy="325297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uk-UA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𝑠</m:t>
                    </m:r>
                    <m:box>
                      <m:box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</m:den>
                        </m:f>
                        <m:rad>
                          <m:radPr>
                            <m:deg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𝑘𝑇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e>
                    </m:box>
                  </m:oMath>
                </a14:m>
                <a:r>
                  <a:rPr lang="en-US" sz="3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uk-UA" sz="3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концентрація носіїв у власному НП</a:t>
                </a:r>
              </a:p>
              <a:p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µ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рухливість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-концентрація акцепторних домішок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uk-UA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 життя носіїв заряду в об</a:t>
                </a:r>
                <a:r>
                  <a:rPr lang="en-US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uk-UA" sz="24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ємі</a:t>
                </a:r>
                <a:endParaRPr lang="en-US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Місце для вмісту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314970" y="878091"/>
                <a:ext cx="5877030" cy="3252974"/>
              </a:xfrm>
              <a:blipFill>
                <a:blip r:embed="rId5"/>
                <a:stretch>
                  <a:fillRect l="-1452" r="-311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405838" y="4131065"/>
            <a:ext cx="9324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t"/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2770" y="272103"/>
            <a:ext cx="107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352" y="4229115"/>
            <a:ext cx="178942" cy="141899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08550" y="6079702"/>
            <a:ext cx="158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uk-UA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83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2509"/>
            <a:ext cx="10515600" cy="769869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Вплив ультразвуку на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uk-UA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'є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183618"/>
              </p:ext>
            </p:extLst>
          </p:nvPr>
        </p:nvGraphicFramePr>
        <p:xfrm>
          <a:off x="-207820" y="1622857"/>
          <a:ext cx="6568166" cy="47225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r:id="rId3" imgW="4135680" imgH="2973600" progId="">
                  <p:embed/>
                </p:oleObj>
              </mc:Choice>
              <mc:Fallback>
                <p:oleObj r:id="rId3" imgW="413568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07820" y="1622857"/>
                        <a:ext cx="6568166" cy="47225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'є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259101"/>
              </p:ext>
            </p:extLst>
          </p:nvPr>
        </p:nvGraphicFramePr>
        <p:xfrm>
          <a:off x="5776709" y="1587690"/>
          <a:ext cx="6581545" cy="4792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r:id="rId5" imgW="4082400" imgH="2973600" progId="">
                  <p:embed/>
                </p:oleObj>
              </mc:Choice>
              <mc:Fallback>
                <p:oleObj r:id="rId5" imgW="408240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76709" y="1587690"/>
                        <a:ext cx="6581545" cy="4792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671" y="1884729"/>
            <a:ext cx="230857" cy="78234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75528" y="1836081"/>
            <a:ext cx="138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УЗ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8876" y="1933377"/>
            <a:ext cx="230857" cy="7823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9733" y="1884729"/>
            <a:ext cx="138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УЗ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061672" y="5941598"/>
            <a:ext cx="158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uk-UA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229728" y="5941598"/>
            <a:ext cx="158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uk-UA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86477" y="1240879"/>
            <a:ext cx="175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Зразок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SC0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115233" y="1161192"/>
            <a:ext cx="1904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Зразок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SCg6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1642" y="1653896"/>
            <a:ext cx="107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(А)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11036" y="1621139"/>
            <a:ext cx="107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(А)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>
            <a:normAutofit/>
          </a:bodyPr>
          <a:lstStyle/>
          <a:p>
            <a:pPr algn="ctr"/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Вплив ультразвуку на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uk-UA" sz="3200" dirty="0"/>
          </a:p>
        </p:txBody>
      </p:sp>
      <p:graphicFrame>
        <p:nvGraphicFramePr>
          <p:cNvPr id="7" name="Об'є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592915"/>
              </p:ext>
            </p:extLst>
          </p:nvPr>
        </p:nvGraphicFramePr>
        <p:xfrm>
          <a:off x="-121287" y="1728400"/>
          <a:ext cx="6532172" cy="469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r:id="rId3" imgW="4135680" imgH="2973600" progId="">
                  <p:embed/>
                </p:oleObj>
              </mc:Choice>
              <mc:Fallback>
                <p:oleObj r:id="rId3" imgW="413568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121287" y="1728400"/>
                        <a:ext cx="6532172" cy="4696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'є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792178"/>
              </p:ext>
            </p:extLst>
          </p:nvPr>
        </p:nvGraphicFramePr>
        <p:xfrm>
          <a:off x="5941525" y="1728400"/>
          <a:ext cx="6546688" cy="4707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r:id="rId5" imgW="4135680" imgH="2973600" progId="">
                  <p:embed/>
                </p:oleObj>
              </mc:Choice>
              <mc:Fallback>
                <p:oleObj r:id="rId5" imgW="4135680" imgH="2973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1525" y="1728400"/>
                        <a:ext cx="6546688" cy="47070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25" y="2244947"/>
            <a:ext cx="230857" cy="7823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11182" y="2196299"/>
            <a:ext cx="138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УЗ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8671" y="2244947"/>
            <a:ext cx="230857" cy="7823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09528" y="2196299"/>
            <a:ext cx="1384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 УЗ</a:t>
            </a:r>
          </a:p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 УЗ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44799" y="5939135"/>
            <a:ext cx="158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uk-UA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15216" y="5932252"/>
            <a:ext cx="158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1/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kT</a:t>
            </a:r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еВ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uk-UA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uk-UA" sz="2400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uk-UA" sz="24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1642" y="1783282"/>
            <a:ext cx="107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(А)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41615" y="1266735"/>
            <a:ext cx="2206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Зразок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SCg7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10430" y="1266734"/>
            <a:ext cx="1768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Зразок 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SCn</a:t>
            </a:r>
            <a:endParaRPr lang="uk-UA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10885" y="1783281"/>
            <a:ext cx="107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(А)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4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3111</TotalTime>
  <Words>671</Words>
  <Application>Microsoft Office PowerPoint</Application>
  <PresentationFormat>Широкий екран</PresentationFormat>
  <Paragraphs>261</Paragraphs>
  <Slides>23</Slides>
  <Notes>1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Тема Office</vt:lpstr>
      <vt:lpstr>Формула</vt:lpstr>
      <vt:lpstr>АКУСТО-ІНДУКОВАНІ ЕФЕКТИ В РАДІАЦІЙНО-ОПРОМІНЕНИХ КРЕМНІЄВИХ СОНЯЧНИХ ЕЛЕМЕНТАХ</vt:lpstr>
      <vt:lpstr>Презентація PowerPoint</vt:lpstr>
      <vt:lpstr>ЗРАЗКИ</vt:lpstr>
      <vt:lpstr>МЕТОДИКА ВИМІРЮВАНЬ</vt:lpstr>
      <vt:lpstr>ВАХ при темряві</vt:lpstr>
      <vt:lpstr>ВАХ при освітленні</vt:lpstr>
      <vt:lpstr>Дифузійний струм (I01)</vt:lpstr>
      <vt:lpstr>Вплив ультразвуку на I01</vt:lpstr>
      <vt:lpstr>Вплив ультразвуку на I01</vt:lpstr>
      <vt:lpstr>Вплив ультразвуку на τ_r</vt:lpstr>
      <vt:lpstr>Вплив ультразвуку на τ_r</vt:lpstr>
      <vt:lpstr>Рекомбінаційний струм (I02)</vt:lpstr>
      <vt:lpstr>Вплив УЗН на рекомбінацію</vt:lpstr>
      <vt:lpstr>Фактор не ідеальності (n2)</vt:lpstr>
      <vt:lpstr>Фактор не ідеальності (n2)</vt:lpstr>
      <vt:lpstr>Шунтуючий опір (Rsh)</vt:lpstr>
      <vt:lpstr>Шунтуючий опір (Rsh)</vt:lpstr>
      <vt:lpstr>Струм короткого замикання Isc</vt:lpstr>
      <vt:lpstr>Струм короткого замикання Isc</vt:lpstr>
      <vt:lpstr>Напруга холостого ходу Uoc</vt:lpstr>
      <vt:lpstr>Напруга холостого ходу Uoc</vt:lpstr>
      <vt:lpstr>Висновки</vt:lpstr>
      <vt:lpstr>Дякую за увагу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АКУСТО ІНДУКОВАНІ ЕФЕКТИ В РАДІАЦІЙНО-ОПРОМІНЕНИХ КРЕМНІЄВИХ СОНЯЧНИХ ЕЛЕМЕНТАХ</dc:title>
  <dc:creator>RePack by Diakov</dc:creator>
  <cp:lastModifiedBy>RePack by Diakov</cp:lastModifiedBy>
  <cp:revision>157</cp:revision>
  <dcterms:created xsi:type="dcterms:W3CDTF">2016-05-05T10:22:58Z</dcterms:created>
  <dcterms:modified xsi:type="dcterms:W3CDTF">2016-05-17T16:32:51Z</dcterms:modified>
</cp:coreProperties>
</file>