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embeddedFontLst>
    <p:embeddedFont>
      <p:font typeface="Sitka Heading" panose="02000505000000020004" pitchFamily="2" charset="0"/>
      <p:regular r:id="rId11"/>
      <p:bold r:id="rId12"/>
      <p:italic r:id="rId13"/>
      <p:boldItalic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Century Schoolbook" panose="02040604050505020304" pitchFamily="18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3" roundtripDataSignature="AMtx7mimabigCLIhnH4Z7vhMhy+K1TCLj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686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customschemas.google.com/relationships/presentationmetadata" Target="metadata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‹№›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0562489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18656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22537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12373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22674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563148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460514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82581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81279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і об'єкт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10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0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і вертикальний текст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ий заголовок і текст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0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0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ий слайд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1"/>
          <p:cNvSpPr txBox="1"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1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2pPr>
            <a:lvl3pPr lvl="2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3pPr>
            <a:lvl4pPr lvl="3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4pPr>
            <a:lvl5pPr lvl="4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1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озділу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2"/>
          <p:cNvSpPr txBox="1"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2"/>
          <p:cNvSpPr txBox="1"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0" name="Google Shape;30;p1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'єкти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3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3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3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орівняння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"/>
          <p:cNvSpPr txBox="1"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4"/>
          <p:cNvSpPr txBox="1"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body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4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Лише заголовок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ий слайд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6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міст із підписом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7"/>
          <p:cNvSpPr txBox="1"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7"/>
          <p:cNvSpPr txBox="1">
            <a:spLocks noGrp="1"/>
          </p:cNvSpPr>
          <p:nvPr>
            <p:ph type="body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7"/>
          <p:cNvSpPr txBox="1">
            <a:spLocks noGrp="1"/>
          </p:cNvSpPr>
          <p:nvPr>
            <p:ph type="body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2pPr>
            <a:lvl3pPr marL="1371600" lvl="2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7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7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ображення з підписом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 txBox="1"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8"/>
          <p:cNvSpPr>
            <a:spLocks noGrp="1"/>
          </p:cNvSpPr>
          <p:nvPr>
            <p:ph type="pic" idx="2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18"/>
          <p:cNvSpPr txBox="1">
            <a:spLocks noGrp="1"/>
          </p:cNvSpPr>
          <p:nvPr>
            <p:ph type="body" idx="1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2pPr>
            <a:lvl3pPr marL="1371600" lvl="2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‹№›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9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‹№›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title"/>
          </p:nvPr>
        </p:nvSpPr>
        <p:spPr>
          <a:xfrm>
            <a:off x="13864" y="1340768"/>
            <a:ext cx="9144000" cy="4392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b="1" dirty="0">
                <a:solidFill>
                  <a:srgbClr val="000066"/>
                </a:solidFill>
                <a:latin typeface="Century Schoolbook" panose="02040604050505020304" pitchFamily="18" charset="0"/>
                <a:sym typeface="Arial"/>
              </a:rPr>
              <a:t>ПРОГРАМА РОЗВИТКУ</a:t>
            </a:r>
            <a:br>
              <a:rPr lang="ru-RU" sz="4000" b="1" dirty="0">
                <a:solidFill>
                  <a:srgbClr val="000066"/>
                </a:solidFill>
                <a:latin typeface="Century Schoolbook" panose="02040604050505020304" pitchFamily="18" charset="0"/>
                <a:sym typeface="Arial"/>
              </a:rPr>
            </a:br>
            <a:r>
              <a:rPr lang="ru-RU" sz="4000" b="1" dirty="0">
                <a:solidFill>
                  <a:srgbClr val="000066"/>
                </a:solidFill>
                <a:latin typeface="Century Schoolbook" panose="02040604050505020304" pitchFamily="18" charset="0"/>
                <a:sym typeface="Arial"/>
              </a:rPr>
              <a:t>КАФЕДРИ ФІЗИКИ МЕТАЛІВ</a:t>
            </a:r>
            <a:endParaRPr sz="2800" dirty="0">
              <a:solidFill>
                <a:srgbClr val="000066"/>
              </a:solidFill>
              <a:latin typeface="Century Schoolbook" panose="02040604050505020304" pitchFamily="18" charset="0"/>
              <a:sym typeface="Arial"/>
            </a:endParaRPr>
          </a:p>
        </p:txBody>
      </p:sp>
      <p:sp>
        <p:nvSpPr>
          <p:cNvPr id="89" name="Google Shape;89;p1"/>
          <p:cNvSpPr txBox="1">
            <a:spLocks noGrp="1"/>
          </p:cNvSpPr>
          <p:nvPr>
            <p:ph type="title"/>
          </p:nvPr>
        </p:nvSpPr>
        <p:spPr>
          <a:xfrm>
            <a:off x="3172266" y="5106303"/>
            <a:ext cx="5971734" cy="1253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b="1" dirty="0" err="1">
                <a:solidFill>
                  <a:schemeClr val="accent1">
                    <a:lumMod val="50000"/>
                  </a:schemeClr>
                </a:solidFill>
                <a:latin typeface="Century Schoolbook" panose="02040604050505020304" pitchFamily="18" charset="0"/>
              </a:rPr>
              <a:t>Підготував</a:t>
            </a:r>
            <a:r>
              <a:rPr lang="ru-RU" sz="3200" b="1" dirty="0">
                <a:solidFill>
                  <a:schemeClr val="accent1">
                    <a:lumMod val="50000"/>
                  </a:schemeClr>
                </a:solidFill>
                <a:latin typeface="Century Schoolbook" panose="02040604050505020304" pitchFamily="18" charset="0"/>
              </a:rPr>
              <a:t>: </a:t>
            </a:r>
            <a:r>
              <a:rPr lang="ru-RU" sz="3200" b="1" dirty="0" err="1">
                <a:solidFill>
                  <a:schemeClr val="accent1">
                    <a:lumMod val="50000"/>
                  </a:schemeClr>
                </a:solidFill>
                <a:latin typeface="Century Schoolbook" panose="02040604050505020304" pitchFamily="18" charset="0"/>
              </a:rPr>
              <a:t>Курилюк</a:t>
            </a:r>
            <a:r>
              <a:rPr lang="ru-RU" sz="3200" b="1" dirty="0">
                <a:solidFill>
                  <a:schemeClr val="accent1">
                    <a:lumMod val="50000"/>
                  </a:schemeClr>
                </a:solidFill>
                <a:latin typeface="Century Schoolbook" panose="02040604050505020304" pitchFamily="18" charset="0"/>
              </a:rPr>
              <a:t> В.В.</a:t>
            </a:r>
            <a:endParaRPr sz="2000" dirty="0">
              <a:solidFill>
                <a:schemeClr val="accent1">
                  <a:lumMod val="50000"/>
                </a:schemeClr>
              </a:solidFill>
              <a:latin typeface="Century Schoolbook" panose="02040604050505020304" pitchFamily="18" charset="0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 err="1">
                <a:solidFill>
                  <a:srgbClr val="000066"/>
                </a:solidFill>
                <a:latin typeface="Sitka Heading" panose="02000505000000020004" pitchFamily="2" charset="0"/>
                <a:sym typeface="Arial"/>
              </a:rPr>
              <a:t>Загальні</a:t>
            </a:r>
            <a:r>
              <a:rPr lang="ru-RU" b="1" dirty="0">
                <a:solidFill>
                  <a:srgbClr val="000066"/>
                </a:solidFill>
                <a:latin typeface="Sitka Heading" panose="02000505000000020004" pitchFamily="2" charset="0"/>
                <a:sym typeface="Arial"/>
              </a:rPr>
              <a:t> </a:t>
            </a:r>
            <a:r>
              <a:rPr lang="ru-RU" b="1" dirty="0" err="1">
                <a:solidFill>
                  <a:srgbClr val="000066"/>
                </a:solidFill>
                <a:latin typeface="Sitka Heading" panose="02000505000000020004" pitchFamily="2" charset="0"/>
                <a:sym typeface="Arial"/>
              </a:rPr>
              <a:t>відомості</a:t>
            </a:r>
            <a:r>
              <a:rPr lang="ru-RU" b="1" dirty="0">
                <a:solidFill>
                  <a:srgbClr val="000066"/>
                </a:solidFill>
                <a:latin typeface="Sitka Heading" panose="02000505000000020004" pitchFamily="2" charset="0"/>
                <a:sym typeface="Arial"/>
              </a:rPr>
              <a:t> про кафедру</a:t>
            </a:r>
            <a:endParaRPr b="1" dirty="0">
              <a:solidFill>
                <a:srgbClr val="000066"/>
              </a:solidFill>
              <a:latin typeface="Sitka Heading" panose="02000505000000020004" pitchFamily="2" charset="0"/>
              <a:sym typeface="Arial"/>
            </a:endParaRPr>
          </a:p>
        </p:txBody>
      </p:sp>
      <p:sp>
        <p:nvSpPr>
          <p:cNvPr id="95" name="Google Shape;95;p2"/>
          <p:cNvSpPr txBox="1"/>
          <p:nvPr/>
        </p:nvSpPr>
        <p:spPr>
          <a:xfrm>
            <a:off x="152636" y="1628800"/>
            <a:ext cx="8838728" cy="4708981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52425" marR="0" lvl="0" indent="-352425" algn="just" rtl="0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000"/>
              <a:buFont typeface="Noto Sans Symbols"/>
              <a:buChar char="❖"/>
            </a:pPr>
            <a:r>
              <a:rPr lang="ru-RU" sz="2000" b="1" i="0" u="none" strike="noStrike" cap="none">
                <a:solidFill>
                  <a:srgbClr val="7030A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Історія кафедри починається з 1931 р., коли в Університеті було створено кафедру рентгенометалофізики. Сучасну назву кафедра фізики металів отримала в 1975 році.</a:t>
            </a:r>
            <a:endParaRPr/>
          </a:p>
          <a:p>
            <a:pPr marL="352425" marR="0" lvl="0" indent="-352425" algn="just" rtl="0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000"/>
              <a:buFont typeface="Noto Sans Symbols"/>
              <a:buChar char="❖"/>
            </a:pPr>
            <a:r>
              <a:rPr lang="ru-RU" sz="2000" b="1" i="0" u="none" strike="noStrike" cap="none">
                <a:solidFill>
                  <a:srgbClr val="7030A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Завідувачі кафедрою: С. Д. Герцрікен (1931-1960 рр.),       П.П. Кузьменко (1960-1988 рр.), В.А. Макара (1988-2020 рр.).</a:t>
            </a:r>
            <a:endParaRPr sz="2000" b="1" i="0" u="none" strike="noStrike" cap="none">
              <a:solidFill>
                <a:srgbClr val="7030A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352425" marR="0" lvl="0" indent="-352425" algn="just" rtl="0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000"/>
              <a:buFont typeface="Noto Sans Symbols"/>
              <a:buChar char="❖"/>
            </a:pPr>
            <a:r>
              <a:rPr lang="ru-RU" sz="2000" b="1" i="0" u="none" strike="noStrike" cap="none">
                <a:solidFill>
                  <a:srgbClr val="7030A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На даний час підготовка фахівців здійснюється в рамках освітніх програм «Фізика наносистем» та «Фізика наноструктур в металах та кераміках»</a:t>
            </a:r>
            <a:endParaRPr/>
          </a:p>
          <a:p>
            <a:pPr marL="352425" marR="0" lvl="0" indent="-352425" algn="just" rtl="0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000"/>
              <a:buFont typeface="Noto Sans Symbols"/>
              <a:buChar char="❖"/>
            </a:pPr>
            <a:r>
              <a:rPr lang="ru-RU" sz="2000" b="1" i="0" u="none" strike="noStrike" cap="none">
                <a:solidFill>
                  <a:srgbClr val="7030A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Станом на березень 2021 р. в структурі кафедри фізики металів налічується: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rgbClr val="7030A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     -  Професорсько-викладацький склад (3 доктори наук, 4 кандидати наук)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rgbClr val="7030A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     - Науково-дослідна лабораторія «Фізика металів та кераміки»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rgbClr val="7030A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     -    Навчальна лабораторія «Металофізика»</a:t>
            </a:r>
            <a:endParaRPr sz="2000" b="1" i="0" u="none" strike="noStrike" cap="none">
              <a:solidFill>
                <a:srgbClr val="7030A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 err="1">
                <a:solidFill>
                  <a:srgbClr val="000066"/>
                </a:solidFill>
                <a:latin typeface="Sitka Heading" panose="02000505000000020004" pitchFamily="2" charset="0"/>
                <a:sym typeface="Arial"/>
              </a:rPr>
              <a:t>Пріоритетні</a:t>
            </a:r>
            <a:r>
              <a:rPr lang="ru-RU" b="1" dirty="0">
                <a:solidFill>
                  <a:srgbClr val="000066"/>
                </a:solidFill>
                <a:latin typeface="Sitka Heading" panose="02000505000000020004" pitchFamily="2" charset="0"/>
                <a:sym typeface="Arial"/>
              </a:rPr>
              <a:t> </a:t>
            </a:r>
            <a:r>
              <a:rPr lang="ru-RU" b="1" dirty="0" err="1">
                <a:solidFill>
                  <a:srgbClr val="000066"/>
                </a:solidFill>
                <a:latin typeface="Sitka Heading" panose="02000505000000020004" pitchFamily="2" charset="0"/>
                <a:sym typeface="Arial"/>
              </a:rPr>
              <a:t>напрями</a:t>
            </a:r>
            <a:r>
              <a:rPr lang="ru-RU" b="1" dirty="0">
                <a:solidFill>
                  <a:srgbClr val="000066"/>
                </a:solidFill>
                <a:latin typeface="Sitka Heading" panose="02000505000000020004" pitchFamily="2" charset="0"/>
                <a:sym typeface="Arial"/>
              </a:rPr>
              <a:t> </a:t>
            </a:r>
            <a:r>
              <a:rPr lang="ru-RU" b="1" dirty="0" err="1">
                <a:solidFill>
                  <a:srgbClr val="000066"/>
                </a:solidFill>
                <a:latin typeface="Sitka Heading" panose="02000505000000020004" pitchFamily="2" charset="0"/>
                <a:sym typeface="Arial"/>
              </a:rPr>
              <a:t>роботи</a:t>
            </a:r>
            <a:r>
              <a:rPr lang="ru-RU" b="1" dirty="0">
                <a:solidFill>
                  <a:srgbClr val="000066"/>
                </a:solidFill>
                <a:latin typeface="Sitka Heading" panose="02000505000000020004" pitchFamily="2" charset="0"/>
                <a:sym typeface="Arial"/>
              </a:rPr>
              <a:t> </a:t>
            </a:r>
            <a:r>
              <a:rPr lang="ru-RU" b="1" dirty="0" err="1">
                <a:solidFill>
                  <a:srgbClr val="000066"/>
                </a:solidFill>
                <a:latin typeface="Sitka Heading" panose="02000505000000020004" pitchFamily="2" charset="0"/>
                <a:sym typeface="Arial"/>
              </a:rPr>
              <a:t>кафедри</a:t>
            </a:r>
            <a:r>
              <a:rPr lang="ru-RU" b="1" dirty="0">
                <a:solidFill>
                  <a:srgbClr val="000066"/>
                </a:solidFill>
                <a:latin typeface="Sitka Heading" panose="02000505000000020004" pitchFamily="2" charset="0"/>
                <a:sym typeface="Arial"/>
              </a:rPr>
              <a:t> </a:t>
            </a:r>
            <a:endParaRPr b="1" dirty="0">
              <a:solidFill>
                <a:srgbClr val="000066"/>
              </a:solidFill>
              <a:latin typeface="Sitka Heading" panose="02000505000000020004" pitchFamily="2" charset="0"/>
              <a:sym typeface="Arial"/>
            </a:endParaRPr>
          </a:p>
        </p:txBody>
      </p:sp>
      <p:sp>
        <p:nvSpPr>
          <p:cNvPr id="101" name="Google Shape;101;p3"/>
          <p:cNvSpPr txBox="1"/>
          <p:nvPr/>
        </p:nvSpPr>
        <p:spPr>
          <a:xfrm>
            <a:off x="98422" y="1555531"/>
            <a:ext cx="8874732" cy="4832052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rgbClr val="B02049"/>
              </a:buClr>
              <a:buSzPts val="2000"/>
              <a:buFont typeface="Noto Sans Symbols"/>
              <a:buChar char="⮚"/>
            </a:pPr>
            <a:r>
              <a:rPr lang="ru-RU" sz="2000" b="0" u="none" strike="noStrike" cap="none" dirty="0" err="1">
                <a:solidFill>
                  <a:srgbClr val="B020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Підготовка</a:t>
            </a:r>
            <a:r>
              <a:rPr lang="ru-RU" sz="2000" b="0" u="none" strike="noStrike" cap="none" dirty="0">
                <a:solidFill>
                  <a:srgbClr val="B020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та </a:t>
            </a:r>
            <a:r>
              <a:rPr lang="ru-RU" sz="2000" b="0" u="none" strike="noStrike" cap="none" dirty="0" err="1">
                <a:solidFill>
                  <a:srgbClr val="B020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виховання</a:t>
            </a:r>
            <a:r>
              <a:rPr lang="ru-RU" sz="2000" b="0" u="none" strike="noStrike" cap="none" dirty="0">
                <a:solidFill>
                  <a:srgbClr val="B020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000" b="0" u="none" strike="noStrike" cap="none" dirty="0" err="1">
                <a:solidFill>
                  <a:srgbClr val="B020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кадрів</a:t>
            </a:r>
            <a:r>
              <a:rPr lang="ru-RU" sz="2000" b="0" u="none" strike="noStrike" cap="none" dirty="0">
                <a:solidFill>
                  <a:srgbClr val="B020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000" b="0" u="none" strike="noStrike" cap="none" dirty="0" err="1">
                <a:solidFill>
                  <a:srgbClr val="B020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міжнародного</a:t>
            </a:r>
            <a:r>
              <a:rPr lang="ru-RU" sz="2000" b="0" u="none" strike="noStrike" cap="none" dirty="0">
                <a:solidFill>
                  <a:srgbClr val="B020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000" b="0" u="none" strike="noStrike" cap="none" dirty="0" err="1">
                <a:solidFill>
                  <a:srgbClr val="B020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рівня</a:t>
            </a:r>
            <a:r>
              <a:rPr lang="ru-RU" sz="2000" b="0" u="none" strike="noStrike" cap="none" dirty="0">
                <a:solidFill>
                  <a:srgbClr val="B020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 </a:t>
            </a:r>
            <a:r>
              <a:rPr lang="ru-RU" sz="2000" b="0" u="none" strike="noStrike" cap="none" dirty="0" err="1">
                <a:solidFill>
                  <a:srgbClr val="B020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кваліфікації</a:t>
            </a:r>
            <a:r>
              <a:rPr lang="ru-RU" sz="2000" b="0" u="none" strike="noStrike" cap="none" dirty="0" smtClean="0">
                <a:solidFill>
                  <a:srgbClr val="B020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</a:p>
          <a:p>
            <a:pPr marL="342900" indent="-342900" algn="just">
              <a:buClr>
                <a:srgbClr val="B02049"/>
              </a:buClr>
              <a:buSzPts val="2000"/>
              <a:buFont typeface="Noto Sans Symbols"/>
              <a:buChar char="⮚"/>
            </a:pPr>
            <a:r>
              <a:rPr lang="ru-RU" sz="2000" dirty="0" err="1" smtClean="0">
                <a:solidFill>
                  <a:srgbClr val="B020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Пошук</a:t>
            </a:r>
            <a:r>
              <a:rPr lang="ru-RU" sz="2000" dirty="0" smtClean="0">
                <a:solidFill>
                  <a:srgbClr val="B020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000" dirty="0">
                <a:solidFill>
                  <a:srgbClr val="B020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і </a:t>
            </a:r>
            <a:r>
              <a:rPr lang="ru-RU" sz="2000" dirty="0" err="1">
                <a:solidFill>
                  <a:srgbClr val="B020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впровадження</a:t>
            </a:r>
            <a:r>
              <a:rPr lang="ru-RU" sz="2000" dirty="0">
                <a:solidFill>
                  <a:srgbClr val="B020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000" dirty="0" err="1">
                <a:solidFill>
                  <a:srgbClr val="B020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новітніх</a:t>
            </a:r>
            <a:r>
              <a:rPr lang="ru-RU" sz="2000" dirty="0">
                <a:solidFill>
                  <a:srgbClr val="B020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000" dirty="0" err="1">
                <a:solidFill>
                  <a:srgbClr val="B020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методів</a:t>
            </a:r>
            <a:r>
              <a:rPr lang="ru-RU" sz="2000" dirty="0">
                <a:solidFill>
                  <a:srgbClr val="B020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і форм, </a:t>
            </a:r>
            <a:r>
              <a:rPr lang="ru-RU" sz="2000" dirty="0" err="1">
                <a:solidFill>
                  <a:srgbClr val="B020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навчально-інформаційних</a:t>
            </a:r>
            <a:r>
              <a:rPr lang="ru-RU" sz="2000" dirty="0">
                <a:solidFill>
                  <a:srgbClr val="B020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000" dirty="0" err="1">
                <a:solidFill>
                  <a:srgbClr val="B020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технологій</a:t>
            </a:r>
            <a:r>
              <a:rPr lang="ru-RU" sz="2000" dirty="0">
                <a:solidFill>
                  <a:srgbClr val="B020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000" dirty="0" err="1">
                <a:solidFill>
                  <a:srgbClr val="B020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підготовки</a:t>
            </a:r>
            <a:r>
              <a:rPr lang="ru-RU" sz="2000" dirty="0">
                <a:solidFill>
                  <a:srgbClr val="B020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000" dirty="0" err="1">
                <a:solidFill>
                  <a:srgbClr val="B020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фахівців</a:t>
            </a:r>
            <a:r>
              <a:rPr lang="ru-RU" sz="2000" dirty="0">
                <a:solidFill>
                  <a:srgbClr val="B020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lang="ru-RU" sz="2000" dirty="0">
              <a:solidFill>
                <a:srgbClr val="B02049"/>
              </a:solidFill>
              <a:latin typeface="Times New Roman"/>
              <a:ea typeface="Times New Roman"/>
              <a:cs typeface="Times New Roman"/>
            </a:endParaRPr>
          </a:p>
          <a:p>
            <a:pPr marL="342900" indent="-342900" algn="just">
              <a:buClr>
                <a:srgbClr val="B02049"/>
              </a:buClr>
              <a:buSzPts val="2000"/>
              <a:buFont typeface="Noto Sans Symbols"/>
              <a:buChar char="⮚"/>
            </a:pPr>
            <a:r>
              <a:rPr lang="ru-RU" sz="2000" dirty="0" err="1">
                <a:solidFill>
                  <a:srgbClr val="B020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Вдосконалення</a:t>
            </a:r>
            <a:r>
              <a:rPr lang="ru-RU" sz="2000" dirty="0">
                <a:solidFill>
                  <a:srgbClr val="B020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000" dirty="0" err="1">
                <a:solidFill>
                  <a:srgbClr val="B020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робочих</a:t>
            </a:r>
            <a:r>
              <a:rPr lang="ru-RU" sz="2000" dirty="0">
                <a:solidFill>
                  <a:srgbClr val="B020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000" dirty="0" err="1">
                <a:solidFill>
                  <a:srgbClr val="B020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програм</a:t>
            </a:r>
            <a:r>
              <a:rPr lang="ru-RU" sz="2000" dirty="0">
                <a:solidFill>
                  <a:srgbClr val="B020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000" dirty="0" err="1">
                <a:solidFill>
                  <a:srgbClr val="B020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предметів</a:t>
            </a:r>
            <a:r>
              <a:rPr lang="ru-RU" sz="2000" dirty="0">
                <a:solidFill>
                  <a:srgbClr val="B020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у </a:t>
            </a:r>
            <a:r>
              <a:rPr lang="ru-RU" sz="2000" dirty="0" err="1">
                <a:solidFill>
                  <a:srgbClr val="B020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відповідності</a:t>
            </a:r>
            <a:r>
              <a:rPr lang="ru-RU" sz="2000" dirty="0">
                <a:solidFill>
                  <a:srgbClr val="B020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до потреб </a:t>
            </a:r>
            <a:r>
              <a:rPr lang="ru-RU" sz="2000" dirty="0" err="1">
                <a:solidFill>
                  <a:srgbClr val="B020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сьогодення</a:t>
            </a:r>
            <a:r>
              <a:rPr lang="ru-RU" sz="2000" dirty="0">
                <a:solidFill>
                  <a:srgbClr val="B020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lang="ru-RU" sz="2000" dirty="0">
              <a:solidFill>
                <a:srgbClr val="B02049"/>
              </a:solidFill>
              <a:latin typeface="Times New Roman"/>
              <a:ea typeface="Times New Roman"/>
              <a:cs typeface="Times New Roman"/>
            </a:endParaRPr>
          </a:p>
          <a:p>
            <a:pPr marL="342900" indent="-342900" algn="just">
              <a:buClr>
                <a:srgbClr val="B02049"/>
              </a:buClr>
              <a:buSzPts val="2000"/>
              <a:buFont typeface="Noto Sans Symbols"/>
              <a:buChar char="⮚"/>
            </a:pPr>
            <a:r>
              <a:rPr lang="ru-RU" sz="2000" dirty="0" err="1">
                <a:solidFill>
                  <a:srgbClr val="B020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Модернізація</a:t>
            </a:r>
            <a:r>
              <a:rPr lang="ru-RU" sz="2000" dirty="0">
                <a:solidFill>
                  <a:srgbClr val="B020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000" dirty="0" err="1">
                <a:solidFill>
                  <a:srgbClr val="B020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навчально-методичної</a:t>
            </a:r>
            <a:r>
              <a:rPr lang="ru-RU" sz="2000" dirty="0">
                <a:solidFill>
                  <a:srgbClr val="B020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000" dirty="0" err="1">
                <a:solidFill>
                  <a:srgbClr val="B020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бази</a:t>
            </a:r>
            <a:r>
              <a:rPr lang="ru-RU" sz="2000" dirty="0">
                <a:solidFill>
                  <a:srgbClr val="B020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з </a:t>
            </a:r>
            <a:r>
              <a:rPr lang="ru-RU" sz="2000" dirty="0" err="1">
                <a:solidFill>
                  <a:srgbClr val="B020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дисциплін</a:t>
            </a:r>
            <a:r>
              <a:rPr lang="ru-RU" sz="2000" dirty="0">
                <a:solidFill>
                  <a:srgbClr val="B020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для </a:t>
            </a:r>
            <a:r>
              <a:rPr lang="ru-RU" sz="2000" dirty="0" err="1">
                <a:solidFill>
                  <a:srgbClr val="B020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забезпечення</a:t>
            </a:r>
            <a:r>
              <a:rPr lang="ru-RU" sz="2000" dirty="0">
                <a:solidFill>
                  <a:srgbClr val="B020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000" dirty="0" err="1">
                <a:solidFill>
                  <a:srgbClr val="B020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успішного</a:t>
            </a:r>
            <a:r>
              <a:rPr lang="ru-RU" sz="2000" dirty="0">
                <a:solidFill>
                  <a:srgbClr val="B020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000" dirty="0" err="1">
                <a:solidFill>
                  <a:srgbClr val="B020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навчального</a:t>
            </a:r>
            <a:r>
              <a:rPr lang="ru-RU" sz="2000" dirty="0">
                <a:solidFill>
                  <a:srgbClr val="B020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000" dirty="0" err="1">
                <a:solidFill>
                  <a:srgbClr val="B020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процесу</a:t>
            </a:r>
            <a:r>
              <a:rPr lang="ru-RU" sz="2000" dirty="0">
                <a:solidFill>
                  <a:srgbClr val="B020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ru-RU" sz="2000" dirty="0" err="1">
                <a:solidFill>
                  <a:srgbClr val="B020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зокрема</a:t>
            </a:r>
            <a:r>
              <a:rPr lang="ru-RU" sz="2000" dirty="0">
                <a:solidFill>
                  <a:srgbClr val="B020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в </a:t>
            </a:r>
            <a:r>
              <a:rPr lang="ru-RU" sz="2000" dirty="0" err="1">
                <a:solidFill>
                  <a:srgbClr val="B020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умовах</a:t>
            </a:r>
            <a:r>
              <a:rPr lang="ru-RU" sz="2000" dirty="0">
                <a:solidFill>
                  <a:srgbClr val="B020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000" dirty="0" err="1">
                <a:solidFill>
                  <a:srgbClr val="B020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карантинних</a:t>
            </a:r>
            <a:r>
              <a:rPr lang="ru-RU" sz="2000" dirty="0">
                <a:solidFill>
                  <a:srgbClr val="B020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000" dirty="0" err="1">
                <a:solidFill>
                  <a:srgbClr val="B020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обмежень</a:t>
            </a:r>
            <a:r>
              <a:rPr lang="ru-RU" sz="2000" dirty="0" smtClean="0">
                <a:solidFill>
                  <a:srgbClr val="B020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marL="342900" indent="-342900" algn="just">
              <a:buClr>
                <a:srgbClr val="B02049"/>
              </a:buClr>
              <a:buSzPts val="2000"/>
              <a:buFont typeface="Noto Sans Symbols"/>
              <a:buChar char="⮚"/>
            </a:pPr>
            <a:endParaRPr dirty="0" smtClean="0"/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rgbClr val="B02049"/>
              </a:buClr>
              <a:buSzPts val="2000"/>
              <a:buFont typeface="Noto Sans Symbols"/>
              <a:buChar char="⮚"/>
            </a:pPr>
            <a:r>
              <a:rPr lang="ru-RU" sz="2000" b="0" i="0" u="none" strike="noStrike" cap="none" dirty="0" err="1" smtClean="0">
                <a:solidFill>
                  <a:srgbClr val="B020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Підвищення</a:t>
            </a:r>
            <a:r>
              <a:rPr lang="ru-RU" sz="2000" b="0" i="0" u="none" strike="noStrike" cap="none" dirty="0" smtClean="0">
                <a:solidFill>
                  <a:srgbClr val="B020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000" b="0" i="0" u="none" strike="noStrike" cap="none" dirty="0" err="1">
                <a:solidFill>
                  <a:srgbClr val="B020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якості</a:t>
            </a:r>
            <a:r>
              <a:rPr lang="ru-RU" sz="2000" b="0" i="0" u="none" strike="noStrike" cap="none" dirty="0">
                <a:solidFill>
                  <a:srgbClr val="B020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000" b="0" i="0" u="none" strike="noStrike" cap="none" dirty="0" err="1">
                <a:solidFill>
                  <a:srgbClr val="B020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фундаментальних</a:t>
            </a:r>
            <a:r>
              <a:rPr lang="ru-RU" sz="2000" b="0" i="0" u="none" strike="noStrike" cap="none" dirty="0">
                <a:solidFill>
                  <a:srgbClr val="B020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та </a:t>
            </a:r>
            <a:r>
              <a:rPr lang="ru-RU" sz="2000" b="0" i="0" u="none" strike="noStrike" cap="none" dirty="0" err="1">
                <a:solidFill>
                  <a:srgbClr val="B020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прикладних</a:t>
            </a:r>
            <a:r>
              <a:rPr lang="ru-RU" sz="2000" b="0" i="0" u="none" strike="noStrike" cap="none" dirty="0">
                <a:solidFill>
                  <a:srgbClr val="B020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000" b="0" i="0" u="none" strike="noStrike" cap="none" dirty="0" err="1">
                <a:solidFill>
                  <a:srgbClr val="B020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наукових</a:t>
            </a:r>
            <a:r>
              <a:rPr lang="ru-RU" sz="2000" b="0" i="0" u="none" strike="noStrike" cap="none" dirty="0">
                <a:solidFill>
                  <a:srgbClr val="B020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000" b="0" i="0" u="none" strike="noStrike" cap="none" dirty="0" err="1">
                <a:solidFill>
                  <a:srgbClr val="B020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досліджень</a:t>
            </a:r>
            <a:r>
              <a:rPr lang="ru-RU" sz="2000" b="0" i="0" u="none" strike="noStrike" cap="none" dirty="0">
                <a:solidFill>
                  <a:srgbClr val="B020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і </a:t>
            </a:r>
            <a:r>
              <a:rPr lang="ru-RU" sz="2000" b="0" i="0" u="none" strike="noStrike" cap="none" dirty="0" err="1">
                <a:solidFill>
                  <a:srgbClr val="B020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розробок</a:t>
            </a:r>
            <a:r>
              <a:rPr lang="ru-RU" sz="2000" b="0" i="0" u="none" strike="noStrike" cap="none" dirty="0">
                <a:solidFill>
                  <a:srgbClr val="B020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у </a:t>
            </a:r>
            <a:r>
              <a:rPr lang="ru-RU" sz="2000" b="0" i="0" u="none" strike="noStrike" cap="none" dirty="0" err="1">
                <a:solidFill>
                  <a:srgbClr val="B020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галузі</a:t>
            </a:r>
            <a:r>
              <a:rPr lang="ru-RU" sz="2000" b="0" i="0" u="none" strike="noStrike" cap="none" dirty="0">
                <a:solidFill>
                  <a:srgbClr val="B020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000" b="0" i="0" u="none" strike="noStrike" cap="none" dirty="0" err="1">
                <a:solidFill>
                  <a:srgbClr val="B020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фізичного</a:t>
            </a:r>
            <a:r>
              <a:rPr lang="ru-RU" sz="2000" b="0" i="0" u="none" strike="noStrike" cap="none" dirty="0">
                <a:solidFill>
                  <a:srgbClr val="B020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000" b="0" i="0" u="none" strike="noStrike" cap="none" dirty="0" err="1">
                <a:solidFill>
                  <a:srgbClr val="B020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матеріалознавства</a:t>
            </a:r>
            <a:r>
              <a:rPr lang="ru-RU" sz="2000" b="0" i="0" u="none" strike="noStrike" cap="none" dirty="0">
                <a:solidFill>
                  <a:srgbClr val="B020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та </a:t>
            </a:r>
            <a:r>
              <a:rPr lang="ru-RU" sz="2000" b="0" i="0" u="none" strike="noStrike" cap="none" dirty="0" err="1">
                <a:solidFill>
                  <a:srgbClr val="B020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фізики</a:t>
            </a:r>
            <a:r>
              <a:rPr lang="ru-RU" sz="2000" b="0" i="0" u="none" strike="noStrike" cap="none" dirty="0">
                <a:solidFill>
                  <a:srgbClr val="B020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000" b="0" i="0" u="none" strike="noStrike" cap="none" dirty="0" err="1">
                <a:solidFill>
                  <a:srgbClr val="B020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наносистем</a:t>
            </a:r>
            <a:r>
              <a:rPr lang="ru-RU" sz="2000" b="0" i="0" u="none" strike="noStrike" cap="none" dirty="0" smtClean="0">
                <a:solidFill>
                  <a:srgbClr val="B020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rgbClr val="B02049"/>
              </a:buClr>
              <a:buSzPts val="2000"/>
              <a:buFont typeface="Noto Sans Symbols"/>
              <a:buChar char="⮚"/>
            </a:pPr>
            <a:endParaRPr dirty="0"/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rgbClr val="B02049"/>
              </a:buClr>
              <a:buSzPts val="2000"/>
              <a:buFont typeface="Noto Sans Symbols"/>
              <a:buChar char="⮚"/>
            </a:pPr>
            <a:r>
              <a:rPr lang="ru-RU" sz="2000" b="0" i="0" u="none" strike="noStrike" cap="none" dirty="0" err="1">
                <a:solidFill>
                  <a:srgbClr val="B020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Розширення</a:t>
            </a:r>
            <a:r>
              <a:rPr lang="ru-RU" sz="2000" b="0" i="0" u="none" strike="noStrike" cap="none" dirty="0">
                <a:solidFill>
                  <a:srgbClr val="B020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000" b="0" i="0" u="none" strike="noStrike" cap="none" dirty="0" err="1">
                <a:solidFill>
                  <a:srgbClr val="B020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напрямів</a:t>
            </a:r>
            <a:r>
              <a:rPr lang="ru-RU" sz="2000" b="0" i="0" u="none" strike="noStrike" cap="none" dirty="0">
                <a:solidFill>
                  <a:srgbClr val="B020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000" b="0" i="0" u="none" strike="noStrike" cap="none" dirty="0" err="1">
                <a:solidFill>
                  <a:srgbClr val="B020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профорієнтаційної</a:t>
            </a:r>
            <a:r>
              <a:rPr lang="ru-RU" sz="2000" b="0" i="0" u="none" strike="noStrike" cap="none" dirty="0">
                <a:solidFill>
                  <a:srgbClr val="B020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000" b="0" i="0" u="none" strike="noStrike" cap="none" dirty="0" err="1">
                <a:solidFill>
                  <a:srgbClr val="B020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діяльності</a:t>
            </a:r>
            <a:r>
              <a:rPr lang="ru-RU" sz="2000" b="0" i="0" u="none" strike="noStrike" cap="none" dirty="0">
                <a:solidFill>
                  <a:srgbClr val="B020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000" b="0" i="0" u="none" strike="noStrike" cap="none" dirty="0" err="1">
                <a:solidFill>
                  <a:srgbClr val="B020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кафедри</a:t>
            </a:r>
            <a:r>
              <a:rPr lang="ru-RU" sz="2000" b="0" i="0" u="none" strike="noStrike" cap="none" dirty="0">
                <a:solidFill>
                  <a:srgbClr val="B020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пропаганда та </a:t>
            </a:r>
            <a:r>
              <a:rPr lang="ru-RU" sz="2000" b="0" i="0" u="none" strike="noStrike" cap="none" dirty="0" err="1">
                <a:solidFill>
                  <a:srgbClr val="B020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популяризація</a:t>
            </a:r>
            <a:r>
              <a:rPr lang="ru-RU" sz="2000" b="0" i="0" u="none" strike="noStrike" cap="none" dirty="0">
                <a:solidFill>
                  <a:srgbClr val="B020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000" b="0" i="0" u="none" strike="noStrike" cap="none" dirty="0" err="1">
                <a:solidFill>
                  <a:srgbClr val="B020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сучасної</a:t>
            </a:r>
            <a:r>
              <a:rPr lang="ru-RU" sz="2000" b="0" i="0" u="none" strike="noStrike" cap="none" dirty="0">
                <a:solidFill>
                  <a:srgbClr val="B020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000" b="0" i="0" u="none" strike="noStrike" cap="none" dirty="0" err="1">
                <a:solidFill>
                  <a:srgbClr val="B020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фізики</a:t>
            </a:r>
            <a:r>
              <a:rPr lang="ru-RU" sz="2000" b="0" i="0" u="none" strike="noStrike" cap="none" dirty="0">
                <a:solidFill>
                  <a:srgbClr val="B020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ru-RU" sz="2000" b="0" i="0" u="none" strike="noStrike" cap="none" dirty="0" err="1">
                <a:solidFill>
                  <a:srgbClr val="B020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залучення</a:t>
            </a:r>
            <a:r>
              <a:rPr lang="ru-RU" sz="2000" b="0" i="0" u="none" strike="noStrike" cap="none" dirty="0">
                <a:solidFill>
                  <a:srgbClr val="B020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000" b="0" i="0" u="none" strike="noStrike" cap="none" dirty="0" err="1">
                <a:solidFill>
                  <a:srgbClr val="B020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викладачів</a:t>
            </a:r>
            <a:r>
              <a:rPr lang="ru-RU" sz="2000" b="0" i="0" u="none" strike="noStrike" cap="none" dirty="0">
                <a:solidFill>
                  <a:srgbClr val="B020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000" b="0" i="0" u="none" strike="noStrike" cap="none" dirty="0" err="1">
                <a:solidFill>
                  <a:srgbClr val="B020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кафедри</a:t>
            </a:r>
            <a:r>
              <a:rPr lang="ru-RU" sz="2000" b="0" i="0" u="none" strike="noStrike" cap="none" dirty="0">
                <a:solidFill>
                  <a:srgbClr val="B020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ru-RU" sz="2000" b="0" i="0" u="none" strike="noStrike" cap="none" dirty="0" err="1">
                <a:solidFill>
                  <a:srgbClr val="B020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аспірантів</a:t>
            </a:r>
            <a:r>
              <a:rPr lang="ru-RU" sz="2000" b="0" i="0" u="none" strike="noStrike" cap="none" dirty="0">
                <a:solidFill>
                  <a:srgbClr val="B020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та  </a:t>
            </a:r>
            <a:r>
              <a:rPr lang="ru-RU" sz="2000" b="0" i="0" u="none" strike="noStrike" cap="none" dirty="0" err="1">
                <a:solidFill>
                  <a:srgbClr val="B020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студентів</a:t>
            </a:r>
            <a:r>
              <a:rPr lang="ru-RU" sz="2000" b="0" i="0" u="none" strike="noStrike" cap="none" dirty="0">
                <a:solidFill>
                  <a:srgbClr val="B020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в </a:t>
            </a:r>
            <a:r>
              <a:rPr lang="ru-RU" sz="2000" b="0" i="0" u="none" strike="noStrike" cap="none" dirty="0" err="1">
                <a:solidFill>
                  <a:srgbClr val="B020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організації</a:t>
            </a:r>
            <a:r>
              <a:rPr lang="ru-RU" sz="2000" b="0" i="0" u="none" strike="noStrike" cap="none" dirty="0">
                <a:solidFill>
                  <a:srgbClr val="B020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000" b="0" i="0" u="none" strike="noStrike" cap="none" dirty="0" err="1">
                <a:solidFill>
                  <a:srgbClr val="B020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проведення</a:t>
            </a:r>
            <a:r>
              <a:rPr lang="ru-RU" sz="2000" b="0" i="0" u="none" strike="noStrike" cap="none" dirty="0">
                <a:solidFill>
                  <a:srgbClr val="B020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000" b="0" i="0" u="none" strike="noStrike" cap="none" dirty="0" err="1">
                <a:solidFill>
                  <a:srgbClr val="B020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олімпіад</a:t>
            </a:r>
            <a:r>
              <a:rPr lang="ru-RU" sz="2000" b="0" i="0" u="none" strike="noStrike" cap="none" dirty="0">
                <a:solidFill>
                  <a:srgbClr val="B020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з </a:t>
            </a:r>
            <a:r>
              <a:rPr lang="ru-RU" sz="2000" b="0" i="0" u="none" strike="noStrike" cap="none" dirty="0" err="1">
                <a:solidFill>
                  <a:srgbClr val="B020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фізики</a:t>
            </a:r>
            <a:r>
              <a:rPr lang="ru-RU" sz="2000" b="0" i="0" u="none" strike="noStrike" cap="none" dirty="0">
                <a:solidFill>
                  <a:srgbClr val="B020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в </a:t>
            </a:r>
            <a:r>
              <a:rPr lang="ru-RU" sz="2000" b="0" i="0" u="none" strike="noStrike" cap="none" dirty="0" err="1">
                <a:solidFill>
                  <a:srgbClr val="B020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загальноосвітніх</a:t>
            </a:r>
            <a:r>
              <a:rPr lang="ru-RU" sz="2000" b="0" i="0" u="none" strike="noStrike" cap="none" dirty="0">
                <a:solidFill>
                  <a:srgbClr val="B020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школах та </a:t>
            </a:r>
            <a:r>
              <a:rPr lang="ru-RU" sz="2000" b="0" i="0" u="none" strike="noStrike" cap="none" dirty="0" err="1">
                <a:solidFill>
                  <a:srgbClr val="B020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ліцеях</a:t>
            </a:r>
            <a:r>
              <a:rPr lang="ru-RU" sz="2000" b="0" i="0" u="none" strike="noStrike" cap="none" dirty="0">
                <a:solidFill>
                  <a:srgbClr val="B020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ru-RU" sz="2000" b="0" i="0" u="none" strike="noStrike" cap="none" dirty="0" err="1">
                <a:solidFill>
                  <a:srgbClr val="B020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організації</a:t>
            </a:r>
            <a:r>
              <a:rPr lang="ru-RU" sz="2000" b="0" i="0" u="none" strike="noStrike" cap="none" dirty="0">
                <a:solidFill>
                  <a:srgbClr val="B020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000" b="0" i="0" u="none" strike="noStrike" cap="none" dirty="0" err="1">
                <a:solidFill>
                  <a:srgbClr val="B020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наукових</a:t>
            </a:r>
            <a:r>
              <a:rPr lang="ru-RU" sz="2000" b="0" i="0" u="none" strike="noStrike" cap="none" dirty="0">
                <a:solidFill>
                  <a:srgbClr val="B020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000" b="0" i="0" u="none" strike="noStrike" cap="none" dirty="0" err="1">
                <a:solidFill>
                  <a:srgbClr val="B020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конференцій</a:t>
            </a:r>
            <a:r>
              <a:rPr lang="ru-RU" sz="2000" b="0" i="0" u="none" strike="noStrike" cap="none" dirty="0">
                <a:solidFill>
                  <a:srgbClr val="B020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ru-RU" sz="2000" b="0" i="0" u="none" strike="noStrike" cap="none" dirty="0" err="1">
                <a:solidFill>
                  <a:srgbClr val="B020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семінарів</a:t>
            </a:r>
            <a:r>
              <a:rPr lang="ru-RU" sz="2000" b="0" i="0" u="none" strike="noStrike" cap="none" dirty="0">
                <a:solidFill>
                  <a:srgbClr val="B020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та </a:t>
            </a:r>
            <a:r>
              <a:rPr lang="ru-RU" sz="2000" b="0" i="0" u="none" strike="noStrike" cap="none" dirty="0" err="1">
                <a:solidFill>
                  <a:srgbClr val="B020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конкурсів</a:t>
            </a:r>
            <a:r>
              <a:rPr lang="ru-RU" sz="2000" b="0" i="0" u="none" strike="noStrike" cap="none" dirty="0">
                <a:solidFill>
                  <a:srgbClr val="B020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000" b="0" i="0" u="none" strike="noStrike" cap="none" dirty="0" err="1">
                <a:solidFill>
                  <a:srgbClr val="B020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наукових</a:t>
            </a:r>
            <a:r>
              <a:rPr lang="ru-RU" sz="2000" b="0" i="0" u="none" strike="noStrike" cap="none" dirty="0">
                <a:solidFill>
                  <a:srgbClr val="B020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000" b="0" i="0" u="none" strike="noStrike" cap="none" dirty="0" err="1">
                <a:solidFill>
                  <a:srgbClr val="B020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робіт</a:t>
            </a:r>
            <a:r>
              <a:rPr lang="ru-RU" sz="2000" b="0" i="0" u="none" strike="noStrike" cap="none" dirty="0" smtClean="0">
                <a:solidFill>
                  <a:srgbClr val="B0204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 err="1">
                <a:solidFill>
                  <a:srgbClr val="000066"/>
                </a:solidFill>
                <a:latin typeface="Sitka Heading" panose="02000505000000020004" pitchFamily="2" charset="0"/>
                <a:sym typeface="Arial"/>
              </a:rPr>
              <a:t>Навчальна</a:t>
            </a:r>
            <a:r>
              <a:rPr lang="ru-RU" b="1" dirty="0">
                <a:solidFill>
                  <a:srgbClr val="000066"/>
                </a:solidFill>
                <a:latin typeface="Sitka Heading" panose="02000505000000020004" pitchFamily="2" charset="0"/>
                <a:sym typeface="Arial"/>
              </a:rPr>
              <a:t> та </a:t>
            </a:r>
            <a:br>
              <a:rPr lang="ru-RU" b="1" dirty="0">
                <a:solidFill>
                  <a:srgbClr val="000066"/>
                </a:solidFill>
                <a:latin typeface="Sitka Heading" panose="02000505000000020004" pitchFamily="2" charset="0"/>
                <a:sym typeface="Arial"/>
              </a:rPr>
            </a:br>
            <a:r>
              <a:rPr lang="ru-RU" b="1" dirty="0" err="1">
                <a:solidFill>
                  <a:srgbClr val="000066"/>
                </a:solidFill>
                <a:latin typeface="Sitka Heading" panose="02000505000000020004" pitchFamily="2" charset="0"/>
                <a:sym typeface="Arial"/>
              </a:rPr>
              <a:t>навчально</a:t>
            </a:r>
            <a:r>
              <a:rPr lang="ru-RU" b="1" dirty="0">
                <a:solidFill>
                  <a:srgbClr val="000066"/>
                </a:solidFill>
                <a:latin typeface="Sitka Heading" panose="02000505000000020004" pitchFamily="2" charset="0"/>
                <a:sym typeface="Arial"/>
              </a:rPr>
              <a:t>-методична робота</a:t>
            </a:r>
            <a:endParaRPr b="1" dirty="0">
              <a:solidFill>
                <a:srgbClr val="000066"/>
              </a:solidFill>
              <a:latin typeface="Sitka Heading" panose="02000505000000020004" pitchFamily="2" charset="0"/>
              <a:sym typeface="Arial"/>
            </a:endParaRPr>
          </a:p>
        </p:txBody>
      </p:sp>
      <p:sp>
        <p:nvSpPr>
          <p:cNvPr id="107" name="Google Shape;107;p4"/>
          <p:cNvSpPr/>
          <p:nvPr/>
        </p:nvSpPr>
        <p:spPr>
          <a:xfrm>
            <a:off x="89756" y="1556792"/>
            <a:ext cx="8964488" cy="495520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 dirty="0">
                <a:solidFill>
                  <a:schemeClr val="accent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Головне </a:t>
            </a:r>
            <a:r>
              <a:rPr lang="ru-RU" sz="1800" b="1" i="0" u="none" strike="noStrike" cap="none" dirty="0" err="1">
                <a:solidFill>
                  <a:schemeClr val="accent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завдання</a:t>
            </a:r>
            <a:r>
              <a:rPr lang="ru-RU" sz="1800" b="1" i="0" u="none" strike="noStrike" cap="none" dirty="0">
                <a:solidFill>
                  <a:schemeClr val="accent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ru-RU" sz="1800" b="1" i="0" u="none" strike="noStrike" cap="none" dirty="0" err="1">
                <a:solidFill>
                  <a:schemeClr val="accent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кафедри</a:t>
            </a:r>
            <a:r>
              <a:rPr lang="ru-RU" sz="1800" b="1" i="0" u="none" strike="noStrike" cap="none" dirty="0">
                <a:solidFill>
                  <a:schemeClr val="accent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ru-RU" sz="1800" b="1" i="0" u="none" strike="noStrike" cap="none" dirty="0" err="1">
                <a:solidFill>
                  <a:schemeClr val="accent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фізики</a:t>
            </a:r>
            <a:r>
              <a:rPr lang="ru-RU" sz="1800" b="1" i="0" u="none" strike="noStrike" cap="none" dirty="0">
                <a:solidFill>
                  <a:schemeClr val="accent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ru-RU" sz="1800" b="1" i="0" u="none" strike="noStrike" cap="none" dirty="0" err="1">
                <a:solidFill>
                  <a:schemeClr val="accent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металів</a:t>
            </a:r>
            <a:r>
              <a:rPr lang="ru-RU" sz="1800" b="1" i="0" u="none" strike="noStrike" cap="none" dirty="0">
                <a:solidFill>
                  <a:schemeClr val="accent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у </a:t>
            </a:r>
            <a:r>
              <a:rPr lang="ru-RU" sz="1800" b="1" i="0" u="none" strike="noStrike" cap="none" dirty="0" err="1">
                <a:solidFill>
                  <a:schemeClr val="accent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навчально-методичній</a:t>
            </a:r>
            <a:r>
              <a:rPr lang="ru-RU" sz="1800" b="1" i="0" u="none" strike="noStrike" cap="none" dirty="0">
                <a:solidFill>
                  <a:schemeClr val="accent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ru-RU" sz="1800" b="1" i="0" u="none" strike="noStrike" cap="none" dirty="0" err="1">
                <a:solidFill>
                  <a:schemeClr val="accent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роботі</a:t>
            </a:r>
            <a:r>
              <a:rPr lang="ru-RU" sz="1800" b="1" i="0" u="none" strike="noStrike" cap="none" dirty="0">
                <a:solidFill>
                  <a:schemeClr val="accent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: </a:t>
            </a:r>
            <a:r>
              <a:rPr lang="ru-RU" sz="1800" b="1" i="1" u="sng" strike="noStrike" cap="none" dirty="0" err="1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організація</a:t>
            </a:r>
            <a:r>
              <a:rPr lang="ru-RU" sz="1800" b="1" i="1" u="sng" strike="noStrike" cap="none" dirty="0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ru-RU" sz="1800" b="1" i="1" u="sng" strike="noStrike" cap="none" dirty="0" err="1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навчального</a:t>
            </a:r>
            <a:r>
              <a:rPr lang="ru-RU" sz="1800" b="1" i="1" u="sng" strike="noStrike" cap="none" dirty="0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ru-RU" sz="1800" b="1" i="1" u="sng" strike="noStrike" cap="none" dirty="0" err="1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процесу</a:t>
            </a:r>
            <a:r>
              <a:rPr lang="ru-RU" sz="1800" b="1" i="1" u="sng" strike="noStrike" cap="none" dirty="0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на </a:t>
            </a:r>
            <a:r>
              <a:rPr lang="ru-RU" sz="1800" b="1" i="1" u="sng" strike="noStrike" cap="none" dirty="0" err="1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високому</a:t>
            </a:r>
            <a:r>
              <a:rPr lang="ru-RU" sz="1800" b="1" i="1" u="sng" strike="noStrike" cap="none" dirty="0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ru-RU" sz="1800" b="1" i="1" u="sng" strike="noStrike" cap="none" dirty="0" err="1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рівні</a:t>
            </a:r>
            <a:r>
              <a:rPr lang="ru-RU" sz="1800" b="1" i="1" u="sng" strike="noStrike" cap="none" dirty="0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з метою </a:t>
            </a:r>
            <a:r>
              <a:rPr lang="ru-RU" sz="1800" b="1" i="1" u="sng" strike="noStrike" cap="none" dirty="0" err="1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підготовки</a:t>
            </a:r>
            <a:r>
              <a:rPr lang="ru-RU" sz="1800" b="1" i="1" u="sng" strike="noStrike" cap="none" dirty="0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ru-RU" sz="1800" b="1" i="1" u="sng" strike="noStrike" cap="none" dirty="0" err="1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бакалаврів</a:t>
            </a:r>
            <a:r>
              <a:rPr lang="ru-RU" sz="1800" b="1" i="1" u="sng" strike="noStrike" cap="none" dirty="0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та </a:t>
            </a:r>
            <a:r>
              <a:rPr lang="ru-RU" sz="1800" b="1" i="1" u="sng" strike="noStrike" cap="none" dirty="0" err="1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магістрів</a:t>
            </a:r>
            <a:r>
              <a:rPr lang="ru-RU" sz="1800" b="1" i="1" u="sng" strike="noStrike" cap="none" dirty="0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в </a:t>
            </a:r>
            <a:r>
              <a:rPr lang="ru-RU" sz="1800" b="1" i="1" u="sng" strike="noStrike" cap="none" dirty="0" err="1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галузі</a:t>
            </a:r>
            <a:r>
              <a:rPr lang="ru-RU" sz="1800" b="1" i="1" u="sng" strike="noStrike" cap="none" dirty="0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ru-RU" sz="1800" b="1" i="1" u="sng" strike="noStrike" cap="none" dirty="0" err="1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фізики</a:t>
            </a:r>
            <a:r>
              <a:rPr lang="ru-RU" sz="1800" b="1" i="1" u="sng" strike="noStrike" cap="none" dirty="0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ru-RU" sz="1800" b="1" i="1" u="sng" strike="noStrike" cap="none" dirty="0" err="1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конденсованих</a:t>
            </a:r>
            <a:r>
              <a:rPr lang="ru-RU" sz="1800" b="1" i="1" u="sng" strike="noStrike" cap="none" dirty="0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ru-RU" sz="1800" b="1" i="1" u="sng" strike="noStrike" cap="none" dirty="0" err="1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середовищ</a:t>
            </a:r>
            <a:r>
              <a:rPr lang="ru-RU" sz="1800" b="1" i="1" u="sng" strike="noStrike" cap="none" dirty="0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та </a:t>
            </a:r>
            <a:r>
              <a:rPr lang="ru-RU" sz="1800" b="1" i="1" u="sng" strike="noStrike" cap="none" dirty="0" err="1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наносистем</a:t>
            </a:r>
            <a:r>
              <a:rPr lang="ru-RU" sz="1800" b="1" i="1" u="sng" strike="noStrike" cap="none" dirty="0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.</a:t>
            </a:r>
            <a:endParaRPr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 b="1" i="1" u="sng" strike="noStrike" cap="none" dirty="0">
              <a:solidFill>
                <a:srgbClr val="B02049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i="0" u="none" strike="noStrike" cap="none" dirty="0" err="1">
                <a:solidFill>
                  <a:schemeClr val="accent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Досягнення</a:t>
            </a:r>
            <a:r>
              <a:rPr lang="ru-RU" sz="1600" b="1" i="0" u="none" strike="noStrike" cap="none" dirty="0">
                <a:solidFill>
                  <a:schemeClr val="accent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ru-RU" sz="1600" b="1" i="0" u="none" strike="noStrike" cap="none" dirty="0" err="1">
                <a:solidFill>
                  <a:schemeClr val="accent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поставленої</a:t>
            </a:r>
            <a:r>
              <a:rPr lang="ru-RU" sz="1600" b="1" i="0" u="none" strike="noStrike" cap="none" dirty="0">
                <a:solidFill>
                  <a:schemeClr val="accent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мети </a:t>
            </a:r>
            <a:r>
              <a:rPr lang="ru-RU" sz="1600" b="1" i="0" u="none" strike="noStrike" cap="none" dirty="0" err="1">
                <a:solidFill>
                  <a:schemeClr val="accent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вбачається</a:t>
            </a:r>
            <a:r>
              <a:rPr lang="ru-RU" sz="1600" b="1" i="0" u="none" strike="noStrike" cap="none" dirty="0">
                <a:solidFill>
                  <a:schemeClr val="accent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шляхом:</a:t>
            </a:r>
            <a:endParaRPr sz="1200" dirty="0"/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rgbClr val="B02049"/>
              </a:buClr>
              <a:buSzPts val="1600"/>
              <a:buFont typeface="Noto Sans Symbols"/>
              <a:buChar char="⮚"/>
            </a:pPr>
            <a:r>
              <a:rPr lang="ru-RU" sz="1600" b="1" i="0" u="none" strike="noStrike" cap="none" dirty="0" err="1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Постійного</a:t>
            </a:r>
            <a:r>
              <a:rPr lang="ru-RU" sz="1600" b="1" i="0" u="none" strike="noStrike" cap="none" dirty="0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ru-RU" sz="1600" b="1" i="0" u="none" strike="noStrike" cap="none" dirty="0" err="1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оновлення</a:t>
            </a:r>
            <a:r>
              <a:rPr lang="ru-RU" sz="1600" b="1" i="0" u="none" strike="noStrike" cap="none" dirty="0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ru-RU" sz="1600" b="1" i="0" u="none" strike="noStrike" cap="none" dirty="0" err="1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змісту</a:t>
            </a:r>
            <a:r>
              <a:rPr lang="ru-RU" sz="1600" b="1" i="0" u="none" strike="noStrike" cap="none" dirty="0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ru-RU" sz="1600" b="1" i="0" u="none" strike="noStrike" cap="none" dirty="0" err="1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навчальних</a:t>
            </a:r>
            <a:r>
              <a:rPr lang="ru-RU" sz="1600" b="1" i="0" u="none" strike="noStrike" cap="none" dirty="0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ru-RU" sz="1600" b="1" i="0" u="none" strike="noStrike" cap="none" dirty="0" err="1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курсів</a:t>
            </a:r>
            <a:r>
              <a:rPr lang="ru-RU" sz="1600" b="1" i="0" u="none" strike="noStrike" cap="none" dirty="0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з </a:t>
            </a:r>
            <a:r>
              <a:rPr lang="ru-RU" sz="1600" b="1" i="0" u="none" strike="noStrike" cap="none" dirty="0" err="1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урахуванням</a:t>
            </a:r>
            <a:r>
              <a:rPr lang="ru-RU" sz="1600" b="1" i="0" u="none" strike="noStrike" cap="none" dirty="0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потреб </a:t>
            </a:r>
            <a:r>
              <a:rPr lang="ru-RU" sz="1600" b="1" i="0" u="none" strike="noStrike" cap="none" dirty="0" err="1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сьогодення</a:t>
            </a:r>
            <a:r>
              <a:rPr lang="ru-RU" sz="1600" b="1" i="0" u="none" strike="noStrike" cap="none" dirty="0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та </a:t>
            </a:r>
            <a:r>
              <a:rPr lang="ru-RU" sz="1600" b="1" i="0" u="none" strike="noStrike" cap="none" dirty="0" err="1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результатів</a:t>
            </a:r>
            <a:r>
              <a:rPr lang="ru-RU" sz="1600" b="1" i="0" u="none" strike="noStrike" cap="none" dirty="0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ru-RU" sz="1600" b="1" i="0" u="none" strike="noStrike" cap="none" dirty="0" err="1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новітніх</a:t>
            </a:r>
            <a:r>
              <a:rPr lang="ru-RU" sz="1600" b="1" i="0" u="none" strike="noStrike" cap="none" dirty="0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ru-RU" sz="1600" b="1" i="0" u="none" strike="noStrike" cap="none" dirty="0" err="1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наукових</a:t>
            </a:r>
            <a:r>
              <a:rPr lang="ru-RU" sz="1600" b="1" i="0" u="none" strike="noStrike" cap="none" dirty="0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ru-RU" sz="1600" b="1" i="0" u="none" strike="noStrike" cap="none" dirty="0" err="1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досліджень</a:t>
            </a:r>
            <a:r>
              <a:rPr lang="ru-RU" sz="1600" b="1" i="0" u="none" strike="noStrike" cap="none" dirty="0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; </a:t>
            </a:r>
            <a:endParaRPr dirty="0"/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rgbClr val="B02049"/>
              </a:buClr>
              <a:buSzPts val="1600"/>
              <a:buFont typeface="Noto Sans Symbols"/>
              <a:buChar char="⮚"/>
            </a:pPr>
            <a:r>
              <a:rPr lang="ru-RU" sz="1600" b="1" i="0" u="none" strike="noStrike" cap="none" dirty="0" err="1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Вдосконалення</a:t>
            </a:r>
            <a:r>
              <a:rPr lang="ru-RU" sz="1600" b="1" i="0" u="none" strike="noStrike" cap="none" dirty="0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та </a:t>
            </a:r>
            <a:r>
              <a:rPr lang="ru-RU" sz="1600" b="1" i="0" u="none" strike="noStrike" cap="none" dirty="0" err="1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оновлення</a:t>
            </a:r>
            <a:r>
              <a:rPr lang="ru-RU" sz="1600" b="1" i="0" u="none" strike="noStrike" cap="none" dirty="0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ru-RU" sz="1600" b="1" i="0" u="none" strike="noStrike" cap="none" dirty="0" err="1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навчально-лабораторної</a:t>
            </a:r>
            <a:r>
              <a:rPr lang="ru-RU" sz="1600" b="1" i="0" u="none" strike="noStrike" cap="none" dirty="0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ru-RU" sz="1600" b="1" i="0" u="none" strike="noStrike" cap="none" dirty="0" err="1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бази</a:t>
            </a:r>
            <a:r>
              <a:rPr lang="ru-RU" sz="1600" b="1" i="0" u="none" strike="noStrike" cap="none" dirty="0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;</a:t>
            </a:r>
            <a:endParaRPr dirty="0"/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rgbClr val="B02049"/>
              </a:buClr>
              <a:buSzPts val="1600"/>
              <a:buFont typeface="Noto Sans Symbols"/>
              <a:buChar char="⮚"/>
            </a:pPr>
            <a:r>
              <a:rPr lang="ru-RU" sz="1600" b="1" i="0" u="none" strike="noStrike" cap="none" dirty="0" err="1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Підготовки</a:t>
            </a:r>
            <a:r>
              <a:rPr lang="ru-RU" sz="1600" b="1" i="0" u="none" strike="noStrike" cap="none" dirty="0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ru-RU" sz="1600" b="1" i="0" u="none" strike="noStrike" cap="none" dirty="0" err="1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навчально-методичної</a:t>
            </a:r>
            <a:r>
              <a:rPr lang="ru-RU" sz="1600" b="1" i="0" u="none" strike="noStrike" cap="none" dirty="0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ru-RU" sz="1600" b="1" i="0" u="none" strike="noStrike" cap="none" dirty="0" err="1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літератури</a:t>
            </a:r>
            <a:r>
              <a:rPr lang="ru-RU" sz="1600" b="1" i="0" u="none" strike="noStrike" cap="none" dirty="0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, </a:t>
            </a:r>
            <a:r>
              <a:rPr lang="ru-RU" sz="1600" b="1" i="0" u="none" strike="noStrike" cap="none" dirty="0" err="1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включаючи</a:t>
            </a:r>
            <a:r>
              <a:rPr lang="ru-RU" sz="1600" b="1" i="0" u="none" strike="noStrike" cap="none" dirty="0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ru-RU" sz="1600" b="1" i="0" u="none" strike="noStrike" cap="none" dirty="0" err="1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електронні</a:t>
            </a:r>
            <a:r>
              <a:rPr lang="ru-RU" sz="1600" b="1" i="0" u="none" strike="noStrike" cap="none" dirty="0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ru-RU" sz="1600" b="1" i="0" u="none" strike="noStrike" cap="none" dirty="0" err="1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навчальні</a:t>
            </a:r>
            <a:r>
              <a:rPr lang="ru-RU" sz="1600" b="1" i="0" u="none" strike="noStrike" cap="none" dirty="0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ru-RU" sz="1600" b="1" i="0" u="none" strike="noStrike" cap="none" dirty="0" err="1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посібники</a:t>
            </a:r>
            <a:r>
              <a:rPr lang="ru-RU" sz="1600" b="1" i="0" u="none" strike="noStrike" cap="none" dirty="0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;</a:t>
            </a:r>
            <a:endParaRPr dirty="0"/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rgbClr val="B02049"/>
              </a:buClr>
              <a:buSzPts val="1600"/>
              <a:buFont typeface="Noto Sans Symbols"/>
              <a:buChar char="⮚"/>
            </a:pPr>
            <a:r>
              <a:rPr lang="ru-RU" sz="1600" b="1" i="0" u="none" strike="noStrike" cap="none" dirty="0" err="1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Розробки</a:t>
            </a:r>
            <a:r>
              <a:rPr lang="ru-RU" sz="1600" b="1" i="0" u="none" strike="noStrike" cap="none" dirty="0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і </a:t>
            </a:r>
            <a:r>
              <a:rPr lang="ru-RU" sz="1600" b="1" i="0" u="none" strike="noStrike" cap="none" dirty="0" err="1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вдосконалення</a:t>
            </a:r>
            <a:r>
              <a:rPr lang="ru-RU" sz="1600" b="1" i="0" u="none" strike="noStrike" cap="none" dirty="0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ru-RU" sz="1600" b="1" i="0" u="none" strike="noStrike" cap="none" dirty="0" err="1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навчальної</a:t>
            </a:r>
            <a:r>
              <a:rPr lang="ru-RU" sz="1600" b="1" i="0" u="none" strike="noStrike" cap="none" dirty="0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ru-RU" sz="1600" b="1" i="0" u="none" strike="noStrike" cap="none" dirty="0" err="1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документації</a:t>
            </a:r>
            <a:r>
              <a:rPr lang="ru-RU" sz="1600" b="1" i="0" u="none" strike="noStrike" cap="none" dirty="0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ru-RU" sz="1600" b="1" i="0" u="none" strike="noStrike" cap="none" dirty="0" err="1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відповідно</a:t>
            </a:r>
            <a:r>
              <a:rPr lang="ru-RU" sz="1600" b="1" i="0" u="none" strike="noStrike" cap="none" dirty="0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до </a:t>
            </a:r>
            <a:r>
              <a:rPr lang="ru-RU" sz="1600" b="1" i="0" u="none" strike="noStrike" cap="none" dirty="0" err="1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сучасних</a:t>
            </a:r>
            <a:r>
              <a:rPr lang="ru-RU" sz="1600" b="1" i="0" u="none" strike="noStrike" cap="none" dirty="0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ru-RU" sz="1600" b="1" i="0" u="none" strike="noStrike" cap="none" dirty="0" err="1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вимог</a:t>
            </a:r>
            <a:r>
              <a:rPr lang="ru-RU" sz="1600" b="1" i="0" u="none" strike="noStrike" cap="none" dirty="0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ru-RU" sz="1600" b="1" i="0" u="none" strike="noStrike" cap="none" dirty="0" err="1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освітнього</a:t>
            </a:r>
            <a:r>
              <a:rPr lang="ru-RU" sz="1600" b="1" i="0" u="none" strike="noStrike" cap="none" dirty="0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ru-RU" sz="1600" b="1" i="0" u="none" strike="noStrike" cap="none" dirty="0" err="1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процесу</a:t>
            </a:r>
            <a:r>
              <a:rPr lang="ru-RU" sz="1600" b="1" i="0" u="none" strike="noStrike" cap="none" dirty="0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та </a:t>
            </a:r>
            <a:r>
              <a:rPr lang="ru-RU" sz="1600" b="1" i="0" u="none" strike="noStrike" cap="none" dirty="0" err="1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тенденцій</a:t>
            </a:r>
            <a:r>
              <a:rPr lang="ru-RU" sz="1600" b="1" i="0" u="none" strike="noStrike" cap="none" dirty="0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ru-RU" sz="1600" b="1" i="0" u="none" strike="noStrike" cap="none" dirty="0" err="1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розвитку</a:t>
            </a:r>
            <a:r>
              <a:rPr lang="ru-RU" sz="1600" b="1" i="0" u="none" strike="noStrike" cap="none" dirty="0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факультету; </a:t>
            </a:r>
            <a:endParaRPr dirty="0"/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rgbClr val="B02049"/>
              </a:buClr>
              <a:buSzPts val="1600"/>
              <a:buFont typeface="Noto Sans Symbols"/>
              <a:buChar char="⮚"/>
            </a:pPr>
            <a:r>
              <a:rPr lang="ru-RU" sz="1600" b="1" i="0" u="none" strike="noStrike" cap="none" dirty="0" err="1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Вивчення</a:t>
            </a:r>
            <a:r>
              <a:rPr lang="ru-RU" sz="1600" b="1" i="0" u="none" strike="noStrike" cap="none" dirty="0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та </a:t>
            </a:r>
            <a:r>
              <a:rPr lang="ru-RU" sz="1600" b="1" i="0" u="none" strike="noStrike" cap="none" dirty="0" err="1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врахування</a:t>
            </a:r>
            <a:r>
              <a:rPr lang="ru-RU" sz="1600" b="1" i="0" u="none" strike="noStrike" cap="none" dirty="0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ru-RU" sz="1600" b="1" i="0" u="none" strike="noStrike" cap="none" dirty="0" err="1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досвіду</a:t>
            </a:r>
            <a:r>
              <a:rPr lang="ru-RU" sz="1600" b="1" i="0" u="none" strike="noStrike" cap="none" dirty="0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ru-RU" sz="1600" b="1" i="0" u="none" strike="noStrike" cap="none" dirty="0" err="1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провідних</a:t>
            </a:r>
            <a:r>
              <a:rPr lang="ru-RU" sz="1600" b="1" i="0" u="none" strike="noStrike" cap="none" dirty="0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ru-RU" sz="1600" b="1" i="0" u="none" strike="noStrike" cap="none" dirty="0" err="1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вищих</a:t>
            </a:r>
            <a:r>
              <a:rPr lang="ru-RU" sz="1600" b="1" i="0" u="none" strike="noStrike" cap="none" dirty="0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ru-RU" sz="1600" b="1" i="0" u="none" strike="noStrike" cap="none" dirty="0" err="1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навчальних</a:t>
            </a:r>
            <a:r>
              <a:rPr lang="ru-RU" sz="1600" b="1" i="0" u="none" strike="noStrike" cap="none" dirty="0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ru-RU" sz="1600" b="1" i="0" u="none" strike="noStrike" cap="none" dirty="0" err="1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закладів</a:t>
            </a:r>
            <a:r>
              <a:rPr lang="ru-RU" sz="1600" b="1" i="0" u="none" strike="noStrike" cap="none" dirty="0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ru-RU" sz="1600" b="1" i="0" u="none" strike="noStrike" cap="none" dirty="0" err="1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України</a:t>
            </a:r>
            <a:r>
              <a:rPr lang="ru-RU" sz="1600" b="1" i="0" u="none" strike="noStrike" cap="none" dirty="0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та </a:t>
            </a:r>
            <a:r>
              <a:rPr lang="ru-RU" sz="1600" b="1" i="0" u="none" strike="noStrike" cap="none" dirty="0" err="1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світу</a:t>
            </a:r>
            <a:r>
              <a:rPr lang="ru-RU" sz="1600" b="1" i="0" u="none" strike="noStrike" cap="none" dirty="0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; </a:t>
            </a:r>
            <a:endParaRPr dirty="0"/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rgbClr val="B02049"/>
              </a:buClr>
              <a:buSzPts val="1600"/>
              <a:buFont typeface="Noto Sans Symbols"/>
              <a:buChar char="⮚"/>
            </a:pPr>
            <a:r>
              <a:rPr lang="ru-RU" sz="1600" b="1" i="0" u="none" strike="noStrike" cap="none" dirty="0" err="1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Пошуку</a:t>
            </a:r>
            <a:r>
              <a:rPr lang="ru-RU" sz="1600" b="1" i="0" u="none" strike="noStrike" cap="none" dirty="0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баз для </a:t>
            </a:r>
            <a:r>
              <a:rPr lang="ru-RU" sz="1600" b="1" i="0" u="none" strike="noStrike" cap="none" dirty="0" err="1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проходження</a:t>
            </a:r>
            <a:r>
              <a:rPr lang="ru-RU" sz="1600" b="1" i="0" u="none" strike="noStrike" cap="none" dirty="0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студентами </a:t>
            </a:r>
            <a:r>
              <a:rPr lang="ru-RU" sz="1600" b="1" i="0" u="none" strike="noStrike" cap="none" dirty="0" err="1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виробничої</a:t>
            </a:r>
            <a:r>
              <a:rPr lang="ru-RU" sz="1600" b="1" i="0" u="none" strike="noStrike" cap="none" dirty="0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практики та </a:t>
            </a:r>
            <a:r>
              <a:rPr lang="ru-RU" sz="1600" b="1" i="0" u="none" strike="noStrike" cap="none" dirty="0" err="1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виконання</a:t>
            </a:r>
            <a:r>
              <a:rPr lang="ru-RU" sz="1600" b="1" i="0" u="none" strike="noStrike" cap="none" dirty="0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ru-RU" sz="1600" b="1" i="0" u="none" strike="noStrike" cap="none" dirty="0" err="1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випускних</a:t>
            </a:r>
            <a:r>
              <a:rPr lang="ru-RU" sz="1600" b="1" i="0" u="none" strike="noStrike" cap="none" dirty="0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ru-RU" sz="1600" b="1" i="0" u="none" strike="noStrike" cap="none" dirty="0" err="1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кваліфікаційних</a:t>
            </a:r>
            <a:r>
              <a:rPr lang="ru-RU" sz="1600" b="1" i="0" u="none" strike="noStrike" cap="none" dirty="0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ru-RU" sz="1600" b="1" i="0" u="none" strike="noStrike" cap="none" dirty="0" err="1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робіт</a:t>
            </a:r>
            <a:r>
              <a:rPr lang="ru-RU" sz="1600" b="1" i="0" u="none" strike="noStrike" cap="none" dirty="0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; </a:t>
            </a:r>
            <a:endParaRPr dirty="0"/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rgbClr val="B02049"/>
              </a:buClr>
              <a:buSzPts val="1600"/>
              <a:buFont typeface="Noto Sans Symbols"/>
              <a:buChar char="⮚"/>
            </a:pPr>
            <a:r>
              <a:rPr lang="ru-RU" sz="1600" b="1" i="0" u="none" strike="noStrike" cap="none" dirty="0" err="1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Впровадження</a:t>
            </a:r>
            <a:r>
              <a:rPr lang="ru-RU" sz="1600" b="1" i="0" u="none" strike="noStrike" cap="none" dirty="0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і </a:t>
            </a:r>
            <a:r>
              <a:rPr lang="ru-RU" sz="1600" b="1" i="0" u="none" strike="noStrike" cap="none" dirty="0" err="1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вдосконалення</a:t>
            </a:r>
            <a:r>
              <a:rPr lang="ru-RU" sz="1600" b="1" i="0" u="none" strike="noStrike" cap="none" dirty="0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ru-RU" sz="1600" b="1" i="0" u="none" strike="noStrike" cap="none" dirty="0" err="1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новітніх</a:t>
            </a:r>
            <a:r>
              <a:rPr lang="ru-RU" sz="1600" b="1" i="0" u="none" strike="noStrike" cap="none" dirty="0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форм і </a:t>
            </a:r>
            <a:r>
              <a:rPr lang="ru-RU" sz="1600" b="1" i="0" u="none" strike="noStrike" cap="none" dirty="0" err="1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методів</a:t>
            </a:r>
            <a:r>
              <a:rPr lang="ru-RU" sz="1600" b="1" i="0" u="none" strike="noStrike" cap="none" dirty="0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ru-RU" sz="1600" b="1" i="0" u="none" strike="noStrike" cap="none" dirty="0" err="1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організації</a:t>
            </a:r>
            <a:r>
              <a:rPr lang="ru-RU" sz="1600" b="1" i="0" u="none" strike="noStrike" cap="none" dirty="0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ru-RU" sz="1600" b="1" i="0" u="none" strike="noStrike" cap="none" dirty="0" err="1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навчального</a:t>
            </a:r>
            <a:r>
              <a:rPr lang="ru-RU" sz="1600" b="1" i="0" u="none" strike="noStrike" cap="none" dirty="0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ru-RU" sz="1600" b="1" i="0" u="none" strike="noStrike" cap="none" dirty="0" err="1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процесу</a:t>
            </a:r>
            <a:r>
              <a:rPr lang="ru-RU" sz="1600" b="1" i="0" u="none" strike="noStrike" cap="none" dirty="0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"/>
          <p:cNvSpPr txBox="1"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 err="1">
                <a:solidFill>
                  <a:srgbClr val="000066"/>
                </a:solidFill>
                <a:latin typeface="Century Schoolbook" panose="02040604050505020304" pitchFamily="18" charset="0"/>
                <a:sym typeface="Arial"/>
              </a:rPr>
              <a:t>Наукова</a:t>
            </a:r>
            <a:r>
              <a:rPr lang="ru-RU" b="1" dirty="0">
                <a:solidFill>
                  <a:srgbClr val="000066"/>
                </a:solidFill>
                <a:latin typeface="Century Schoolbook" panose="02040604050505020304" pitchFamily="18" charset="0"/>
                <a:sym typeface="Arial"/>
              </a:rPr>
              <a:t> робота та </a:t>
            </a:r>
            <a:r>
              <a:rPr lang="ru-RU" b="1" dirty="0" err="1">
                <a:solidFill>
                  <a:srgbClr val="000066"/>
                </a:solidFill>
                <a:latin typeface="Century Schoolbook" panose="02040604050505020304" pitchFamily="18" charset="0"/>
                <a:sym typeface="Arial"/>
              </a:rPr>
              <a:t>міжнародні</a:t>
            </a:r>
            <a:r>
              <a:rPr lang="ru-RU" b="1" dirty="0">
                <a:solidFill>
                  <a:srgbClr val="000066"/>
                </a:solidFill>
                <a:latin typeface="Century Schoolbook" panose="02040604050505020304" pitchFamily="18" charset="0"/>
                <a:sym typeface="Arial"/>
              </a:rPr>
              <a:t> </a:t>
            </a:r>
            <a:r>
              <a:rPr lang="ru-RU" b="1" dirty="0" err="1">
                <a:solidFill>
                  <a:srgbClr val="000066"/>
                </a:solidFill>
                <a:latin typeface="Century Schoolbook" panose="02040604050505020304" pitchFamily="18" charset="0"/>
                <a:sym typeface="Arial"/>
              </a:rPr>
              <a:t>зв’язки</a:t>
            </a:r>
            <a:endParaRPr b="1" dirty="0">
              <a:solidFill>
                <a:srgbClr val="000066"/>
              </a:solidFill>
              <a:latin typeface="Century Schoolbook" panose="02040604050505020304" pitchFamily="18" charset="0"/>
              <a:sym typeface="Arial"/>
            </a:endParaRPr>
          </a:p>
        </p:txBody>
      </p:sp>
      <p:sp>
        <p:nvSpPr>
          <p:cNvPr id="113" name="Google Shape;113;p5"/>
          <p:cNvSpPr/>
          <p:nvPr/>
        </p:nvSpPr>
        <p:spPr>
          <a:xfrm>
            <a:off x="89756" y="1556792"/>
            <a:ext cx="8964488" cy="483209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 dirty="0" err="1">
                <a:solidFill>
                  <a:schemeClr val="accent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Основні</a:t>
            </a:r>
            <a:r>
              <a:rPr lang="ru-RU" sz="1800" b="1" i="0" u="none" strike="noStrike" cap="none" dirty="0">
                <a:solidFill>
                  <a:schemeClr val="accent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ru-RU" sz="1800" b="1" i="0" u="none" strike="noStrike" cap="none" dirty="0" err="1">
                <a:solidFill>
                  <a:schemeClr val="accent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завдання</a:t>
            </a:r>
            <a:r>
              <a:rPr lang="ru-RU" sz="1800" b="1" i="0" u="none" strike="noStrike" cap="none" dirty="0">
                <a:solidFill>
                  <a:schemeClr val="accent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в </a:t>
            </a:r>
            <a:r>
              <a:rPr lang="ru-RU" sz="1800" b="1" i="0" u="none" strike="noStrike" cap="none" dirty="0" err="1">
                <a:solidFill>
                  <a:schemeClr val="accent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науковой</a:t>
            </a:r>
            <a:r>
              <a:rPr lang="ru-RU" sz="1800" b="1" i="0" u="none" strike="noStrike" cap="none" dirty="0">
                <a:solidFill>
                  <a:schemeClr val="accent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ru-RU" sz="1800" b="1" i="0" u="none" strike="noStrike" cap="none" dirty="0" err="1">
                <a:solidFill>
                  <a:schemeClr val="accent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роботі</a:t>
            </a:r>
            <a:r>
              <a:rPr lang="ru-RU" sz="1800" b="1" i="0" u="none" strike="noStrike" cap="none" dirty="0">
                <a:solidFill>
                  <a:schemeClr val="accent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ru-RU" sz="1800" b="1" i="0" u="none" strike="noStrike" cap="none" dirty="0" err="1">
                <a:solidFill>
                  <a:schemeClr val="accent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співробітників</a:t>
            </a:r>
            <a:r>
              <a:rPr lang="ru-RU" sz="1800" b="1" i="0" u="none" strike="noStrike" cap="none" dirty="0">
                <a:solidFill>
                  <a:schemeClr val="accent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 dirty="0" err="1">
                <a:solidFill>
                  <a:schemeClr val="accent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кафедри</a:t>
            </a:r>
            <a:r>
              <a:rPr lang="ru-RU" sz="1800" b="1" i="0" u="none" strike="noStrike" cap="none" dirty="0">
                <a:solidFill>
                  <a:schemeClr val="accent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ru-RU" sz="1800" b="1" i="0" u="none" strike="noStrike" cap="none" dirty="0" err="1">
                <a:solidFill>
                  <a:schemeClr val="accent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фізики</a:t>
            </a:r>
            <a:r>
              <a:rPr lang="ru-RU" sz="1800" b="1" i="0" u="none" strike="noStrike" cap="none" dirty="0">
                <a:solidFill>
                  <a:schemeClr val="accent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ru-RU" sz="1800" b="1" i="0" u="none" strike="noStrike" cap="none" dirty="0" err="1">
                <a:solidFill>
                  <a:schemeClr val="accent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металів</a:t>
            </a:r>
            <a:r>
              <a:rPr lang="ru-RU" sz="1800" b="1" i="0" u="none" strike="noStrike" cap="none" dirty="0">
                <a:solidFill>
                  <a:schemeClr val="accent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: </a:t>
            </a:r>
            <a:endParaRPr sz="1800" b="1" i="1" u="sng" strike="noStrike" cap="none" dirty="0">
              <a:solidFill>
                <a:srgbClr val="B02049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rgbClr val="B02049"/>
              </a:buClr>
              <a:buSzPts val="1600"/>
              <a:buFont typeface="Noto Sans Symbols"/>
              <a:buChar char="⮚"/>
            </a:pPr>
            <a:r>
              <a:rPr lang="ru-RU" sz="1600" b="1" i="0" u="none" strike="noStrike" cap="none" dirty="0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ru-RU" sz="1600" b="1" i="0" u="none" strike="noStrike" cap="none" dirty="0" err="1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Брати</a:t>
            </a:r>
            <a:r>
              <a:rPr lang="ru-RU" sz="1600" b="1" i="0" u="none" strike="noStrike" cap="none" dirty="0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участь у конкурсах </a:t>
            </a:r>
            <a:r>
              <a:rPr lang="ru-RU" sz="1600" b="1" i="0" u="none" strike="noStrike" cap="none" dirty="0" err="1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науково-дослідних</a:t>
            </a:r>
            <a:r>
              <a:rPr lang="ru-RU" sz="1600" b="1" i="0" u="none" strike="noStrike" cap="none" dirty="0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ru-RU" sz="1600" b="1" i="0" u="none" strike="noStrike" cap="none" dirty="0" err="1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проектів</a:t>
            </a:r>
            <a:r>
              <a:rPr lang="ru-RU" sz="1600" b="1" i="0" u="none" strike="noStrike" cap="none" dirty="0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МОН </a:t>
            </a:r>
            <a:r>
              <a:rPr lang="ru-RU" sz="1600" b="1" i="0" u="none" strike="noStrike" cap="none" dirty="0" err="1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України</a:t>
            </a:r>
            <a:r>
              <a:rPr lang="ru-RU" sz="1600" b="1" i="0" u="none" strike="noStrike" cap="none" dirty="0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, НФДУ </a:t>
            </a:r>
            <a:r>
              <a:rPr lang="ru-RU" sz="1600" b="1" i="0" u="none" strike="noStrike" cap="none" dirty="0" err="1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України</a:t>
            </a:r>
            <a:r>
              <a:rPr lang="ru-RU" sz="1600" b="1" i="0" u="none" strike="noStrike" cap="none" dirty="0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, </a:t>
            </a:r>
            <a:r>
              <a:rPr lang="ru-RU" sz="1600" b="1" i="0" u="none" strike="noStrike" cap="none" dirty="0" err="1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Відділення</a:t>
            </a:r>
            <a:r>
              <a:rPr lang="ru-RU" sz="1600" b="1" i="0" u="none" strike="noStrike" cap="none" dirty="0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ru-RU" sz="1600" b="1" i="0" u="none" strike="noStrike" cap="none" dirty="0" err="1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цільової</a:t>
            </a:r>
            <a:r>
              <a:rPr lang="ru-RU" sz="1600" b="1" i="0" u="none" strike="noStrike" cap="none" dirty="0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ru-RU" sz="1600" b="1" i="0" u="none" strike="noStrike" cap="none" dirty="0" err="1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підготовки</a:t>
            </a:r>
            <a:r>
              <a:rPr lang="ru-RU" sz="1600" b="1" i="0" u="none" strike="noStrike" cap="none" dirty="0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НАН </a:t>
            </a:r>
            <a:r>
              <a:rPr lang="ru-RU" sz="1600" b="1" i="0" u="none" strike="noStrike" cap="none" dirty="0" err="1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України</a:t>
            </a:r>
            <a:r>
              <a:rPr lang="ru-RU" sz="1600" b="1" i="0" u="none" strike="noStrike" cap="none" dirty="0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, </a:t>
            </a:r>
            <a:r>
              <a:rPr lang="ru-RU" sz="1600" b="1" i="0" u="none" strike="noStrike" cap="none" dirty="0" err="1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інших</a:t>
            </a:r>
            <a:r>
              <a:rPr lang="ru-RU" sz="1600" b="1" i="0" u="none" strike="noStrike" cap="none" dirty="0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ru-RU" sz="1600" b="1" i="0" u="none" strike="noStrike" cap="none" dirty="0" err="1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міністерств</a:t>
            </a:r>
            <a:r>
              <a:rPr lang="ru-RU" sz="1600" b="1" i="0" u="none" strike="noStrike" cap="none" dirty="0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та </a:t>
            </a:r>
            <a:r>
              <a:rPr lang="ru-RU" sz="1600" b="1" i="0" u="none" strike="noStrike" cap="none" dirty="0" err="1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відомств</a:t>
            </a:r>
            <a:r>
              <a:rPr lang="ru-RU" sz="1600" b="1" i="0" u="none" strike="noStrike" cap="none" dirty="0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, а </a:t>
            </a:r>
            <a:r>
              <a:rPr lang="ru-RU" sz="1600" b="1" i="0" u="none" strike="noStrike" cap="none" dirty="0" err="1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також</a:t>
            </a:r>
            <a:r>
              <a:rPr lang="ru-RU" sz="1600" b="1" i="0" u="none" strike="noStrike" cap="none" dirty="0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ru-RU" sz="1600" b="1" i="0" u="none" strike="noStrike" cap="none" dirty="0" err="1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установ</a:t>
            </a:r>
            <a:r>
              <a:rPr lang="ru-RU" sz="1600" b="1" i="0" u="none" strike="noStrike" cap="none" dirty="0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та </a:t>
            </a:r>
            <a:r>
              <a:rPr lang="ru-RU" sz="1600" b="1" i="0" u="none" strike="noStrike" cap="none" dirty="0" err="1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організацій</a:t>
            </a:r>
            <a:r>
              <a:rPr lang="ru-RU" sz="1600" b="1" i="0" u="none" strike="noStrike" cap="none" dirty="0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ru-RU" sz="1600" b="1" i="0" u="none" strike="noStrike" cap="none" dirty="0" err="1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державної</a:t>
            </a:r>
            <a:r>
              <a:rPr lang="ru-RU" sz="1600" b="1" i="0" u="none" strike="noStrike" cap="none" dirty="0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та </a:t>
            </a:r>
            <a:r>
              <a:rPr lang="ru-RU" sz="1600" b="1" i="0" u="none" strike="noStrike" cap="none" dirty="0" err="1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приватної</a:t>
            </a:r>
            <a:r>
              <a:rPr lang="ru-RU" sz="1600" b="1" i="0" u="none" strike="noStrike" cap="none" dirty="0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форм </a:t>
            </a:r>
            <a:r>
              <a:rPr lang="ru-RU" sz="1600" b="1" i="0" u="none" strike="noStrike" cap="none" dirty="0" err="1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власності</a:t>
            </a:r>
            <a:r>
              <a:rPr lang="ru-RU" sz="1600" b="1" i="0" u="none" strike="noStrike" cap="none" dirty="0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; </a:t>
            </a:r>
            <a:endParaRPr dirty="0"/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rgbClr val="B02049"/>
              </a:buClr>
              <a:buSzPts val="1600"/>
              <a:buFont typeface="Noto Sans Symbols"/>
              <a:buChar char="⮚"/>
            </a:pPr>
            <a:r>
              <a:rPr lang="ru-RU" sz="1600" b="1" i="0" u="none" strike="noStrike" cap="none" dirty="0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ru-RU" sz="1600" b="1" i="0" u="none" strike="noStrike" cap="none" dirty="0" err="1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Брати</a:t>
            </a:r>
            <a:r>
              <a:rPr lang="ru-RU" sz="1600" b="1" i="0" u="none" strike="noStrike" cap="none" dirty="0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участь у конкурсах </a:t>
            </a:r>
            <a:r>
              <a:rPr lang="ru-RU" sz="1600" b="1" i="0" u="none" strike="noStrike" cap="none" dirty="0" err="1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міжнародних</a:t>
            </a:r>
            <a:r>
              <a:rPr lang="ru-RU" sz="1600" b="1" i="0" u="none" strike="noStrike" cap="none" dirty="0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ru-RU" sz="1600" b="1" i="0" u="none" strike="noStrike" cap="none" dirty="0" err="1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проектів</a:t>
            </a:r>
            <a:r>
              <a:rPr lang="ru-RU" sz="1600" b="1" i="0" u="none" strike="noStrike" cap="none" dirty="0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з метою </a:t>
            </a:r>
            <a:r>
              <a:rPr lang="ru-RU" sz="1600" b="1" i="0" u="none" strike="noStrike" cap="none" dirty="0" err="1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проведення</a:t>
            </a:r>
            <a:r>
              <a:rPr lang="ru-RU" sz="1600" b="1" i="0" u="none" strike="noStrike" cap="none" dirty="0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ru-RU" sz="1600" b="1" i="0" u="none" strike="noStrike" cap="none" dirty="0" err="1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спільних</a:t>
            </a:r>
            <a:r>
              <a:rPr lang="ru-RU" sz="1600" b="1" i="0" u="none" strike="noStrike" cap="none" dirty="0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ru-RU" sz="1600" b="1" i="0" u="none" strike="noStrike" cap="none" dirty="0" err="1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наукових</a:t>
            </a:r>
            <a:r>
              <a:rPr lang="ru-RU" sz="1600" b="1" i="0" u="none" strike="noStrike" cap="none" dirty="0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ru-RU" sz="1600" b="1" i="0" u="none" strike="noStrike" cap="none" dirty="0" err="1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досліджень</a:t>
            </a:r>
            <a:r>
              <a:rPr lang="ru-RU" sz="1600" b="1" i="0" u="none" strike="noStrike" cap="none" dirty="0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та </a:t>
            </a:r>
            <a:r>
              <a:rPr lang="ru-RU" sz="1600" b="1" i="0" u="none" strike="noStrike" cap="none" dirty="0" err="1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навчальних</a:t>
            </a:r>
            <a:r>
              <a:rPr lang="ru-RU" sz="1600" b="1" i="0" u="none" strike="noStrike" cap="none" dirty="0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ru-RU" sz="1600" b="1" i="0" u="none" strike="noStrike" cap="none" dirty="0" err="1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програм</a:t>
            </a:r>
            <a:r>
              <a:rPr lang="ru-RU" sz="1600" b="1" i="0" u="none" strike="noStrike" cap="none" dirty="0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з </a:t>
            </a:r>
            <a:r>
              <a:rPr lang="ru-RU" sz="1600" b="1" i="0" u="none" strike="noStrike" cap="none" dirty="0" err="1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провідними</a:t>
            </a:r>
            <a:r>
              <a:rPr lang="ru-RU" sz="1600" b="1" i="0" u="none" strike="noStrike" cap="none" dirty="0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ru-RU" sz="1600" b="1" i="0" u="none" strike="noStrike" cap="none" dirty="0" err="1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науковими</a:t>
            </a:r>
            <a:r>
              <a:rPr lang="ru-RU" sz="1600" b="1" i="0" u="none" strike="noStrike" cap="none" dirty="0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та </a:t>
            </a:r>
            <a:r>
              <a:rPr lang="ru-RU" sz="1600" b="1" i="0" u="none" strike="noStrike" cap="none" dirty="0" err="1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навчальними</a:t>
            </a:r>
            <a:r>
              <a:rPr lang="ru-RU" sz="1600" b="1" i="0" u="none" strike="noStrike" cap="none" dirty="0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центрами </a:t>
            </a:r>
            <a:r>
              <a:rPr lang="ru-RU" sz="1600" b="1" i="0" u="none" strike="noStrike" cap="none" dirty="0" err="1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світу</a:t>
            </a:r>
            <a:r>
              <a:rPr lang="ru-RU" sz="1600" b="1" i="0" u="none" strike="noStrike" cap="none" dirty="0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; </a:t>
            </a:r>
            <a:endParaRPr dirty="0"/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rgbClr val="B02049"/>
              </a:buClr>
              <a:buSzPts val="1600"/>
              <a:buFont typeface="Noto Sans Symbols"/>
              <a:buChar char="⮚"/>
            </a:pPr>
            <a:r>
              <a:rPr lang="ru-RU" sz="1600" b="1" i="0" u="none" strike="noStrike" cap="none" dirty="0" smtClean="0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ru-RU" sz="1600" b="1" i="0" u="none" strike="noStrike" cap="none" dirty="0" err="1" smtClean="0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Орієнтувати</a:t>
            </a:r>
            <a:r>
              <a:rPr lang="ru-RU" sz="1600" b="1" i="0" u="none" strike="noStrike" cap="none" dirty="0" smtClean="0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ru-RU" sz="1600" b="1" i="0" u="none" strike="noStrike" cap="none" dirty="0" err="1" smtClean="0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співробітників</a:t>
            </a:r>
            <a:r>
              <a:rPr lang="ru-RU" sz="1600" b="1" i="0" u="none" strike="noStrike" cap="none" dirty="0" smtClean="0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ru-RU" sz="1600" b="1" i="0" u="none" strike="noStrike" cap="none" dirty="0" err="1" smtClean="0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кафедри</a:t>
            </a:r>
            <a:r>
              <a:rPr lang="ru-RU" sz="1600" b="1" i="0" u="none" strike="noStrike" cap="none" dirty="0" smtClean="0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на </a:t>
            </a:r>
            <a:r>
              <a:rPr lang="ru-RU" sz="1600" b="1" i="0" u="none" strike="noStrike" cap="none" dirty="0" err="1" smtClean="0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опублікування</a:t>
            </a:r>
            <a:r>
              <a:rPr lang="ru-RU" sz="1600" b="1" i="0" u="none" strike="noStrike" cap="none" dirty="0" smtClean="0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ru-RU" sz="1600" b="1" i="0" u="none" strike="noStrike" cap="none" dirty="0" err="1" smtClean="0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результатів</a:t>
            </a:r>
            <a:r>
              <a:rPr lang="ru-RU" sz="1600" b="1" i="0" u="none" strike="noStrike" cap="none" dirty="0" smtClean="0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ru-RU" sz="1600" b="1" i="0" u="none" strike="noStrike" cap="none" dirty="0" err="1" smtClean="0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наукових</a:t>
            </a:r>
            <a:r>
              <a:rPr lang="ru-RU" sz="1600" b="1" i="0" u="none" strike="noStrike" cap="none" dirty="0" smtClean="0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ru-RU" sz="1600" b="1" i="0" u="none" strike="noStrike" cap="none" dirty="0" err="1" smtClean="0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досліджень</a:t>
            </a:r>
            <a:r>
              <a:rPr lang="ru-RU" sz="1600" b="1" i="0" u="none" strike="noStrike" cap="none" dirty="0" smtClean="0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у </a:t>
            </a:r>
            <a:r>
              <a:rPr lang="ru-RU" sz="1600" b="1" i="0" u="none" strike="noStrike" cap="none" dirty="0" err="1" smtClean="0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високорейтингових</a:t>
            </a:r>
            <a:r>
              <a:rPr lang="ru-RU" sz="1600" b="1" i="0" u="none" strike="noStrike" cap="none" dirty="0" smtClean="0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ru-RU" sz="1600" b="1" i="0" u="none" strike="noStrike" cap="none" dirty="0" err="1" smtClean="0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фахових</a:t>
            </a:r>
            <a:r>
              <a:rPr lang="ru-RU" sz="1600" b="1" i="0" u="none" strike="noStrike" cap="none" dirty="0" smtClean="0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ru-RU" sz="1600" b="1" i="0" u="none" strike="noStrike" cap="none" dirty="0" err="1" smtClean="0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виданнях</a:t>
            </a:r>
            <a:r>
              <a:rPr lang="ru-RU" sz="1600" b="1" i="0" u="none" strike="noStrike" cap="none" dirty="0" smtClean="0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; </a:t>
            </a:r>
            <a:endParaRPr dirty="0"/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rgbClr val="B02049"/>
              </a:buClr>
              <a:buSzPts val="1600"/>
              <a:buFont typeface="Noto Sans Symbols"/>
              <a:buChar char="⮚"/>
            </a:pPr>
            <a:r>
              <a:rPr lang="ru-RU" sz="1600" b="1" i="0" u="none" strike="noStrike" cap="none" dirty="0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ru-RU" sz="1600" b="1" i="0" u="none" strike="noStrike" cap="none" dirty="0" err="1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Проводити</a:t>
            </a:r>
            <a:r>
              <a:rPr lang="ru-RU" sz="1600" b="1" i="0" u="none" strike="noStrike" cap="none" dirty="0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ru-RU" sz="1600" b="1" i="0" u="none" strike="noStrike" cap="none" dirty="0" err="1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науково-технічні</a:t>
            </a:r>
            <a:r>
              <a:rPr lang="ru-RU" sz="1600" b="1" i="0" u="none" strike="noStrike" cap="none" dirty="0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ru-RU" sz="1600" b="1" i="0" u="none" strike="noStrike" cap="none" dirty="0" err="1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всеукраїнські</a:t>
            </a:r>
            <a:r>
              <a:rPr lang="ru-RU" sz="1600" b="1" i="0" u="none" strike="noStrike" cap="none" dirty="0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та </a:t>
            </a:r>
            <a:r>
              <a:rPr lang="ru-RU" sz="1600" b="1" i="0" u="none" strike="noStrike" cap="none" dirty="0" err="1" smtClean="0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міжнародні</a:t>
            </a:r>
            <a:r>
              <a:rPr lang="ru-RU" sz="1600" b="1" i="0" u="none" strike="noStrike" cap="none" dirty="0" smtClean="0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ru-RU" sz="1600" b="1" i="0" u="none" strike="noStrike" cap="none" dirty="0" err="1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конференції</a:t>
            </a:r>
            <a:r>
              <a:rPr lang="ru-RU" sz="1600" b="1" i="0" u="none" strike="noStrike" cap="none" dirty="0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та </a:t>
            </a:r>
            <a:r>
              <a:rPr lang="ru-RU" sz="1600" b="1" i="0" u="none" strike="noStrike" cap="none" dirty="0" err="1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науково-практичні</a:t>
            </a:r>
            <a:r>
              <a:rPr lang="ru-RU" sz="1600" b="1" i="0" u="none" strike="noStrike" cap="none" dirty="0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ru-RU" sz="1600" b="1" i="0" u="none" strike="noStrike" cap="none" dirty="0" err="1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семінари</a:t>
            </a:r>
            <a:r>
              <a:rPr lang="ru-RU" sz="1600" b="1" i="0" u="none" strike="noStrike" cap="none" dirty="0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за </a:t>
            </a:r>
            <a:r>
              <a:rPr lang="ru-RU" sz="1600" b="1" i="0" u="none" strike="noStrike" cap="none" dirty="0" err="1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профілем</a:t>
            </a:r>
            <a:r>
              <a:rPr lang="ru-RU" sz="1600" b="1" i="0" u="none" strike="noStrike" cap="none" dirty="0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ru-RU" sz="1600" b="1" i="0" u="none" strike="noStrike" cap="none" dirty="0" err="1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кафедри</a:t>
            </a:r>
            <a:r>
              <a:rPr lang="ru-RU" sz="1600" b="1" i="0" u="none" strike="noStrike" cap="none" dirty="0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;</a:t>
            </a:r>
            <a:endParaRPr dirty="0"/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rgbClr val="B02049"/>
              </a:buClr>
              <a:buSzPts val="1600"/>
              <a:buFont typeface="Noto Sans Symbols"/>
              <a:buChar char="⮚"/>
            </a:pPr>
            <a:r>
              <a:rPr lang="ru-RU" sz="1600" b="1" i="0" u="none" strike="noStrike" cap="none" dirty="0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ru-RU" sz="1600" b="1" i="0" u="none" strike="noStrike" cap="none" dirty="0" err="1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Сприяти</a:t>
            </a:r>
            <a:r>
              <a:rPr lang="ru-RU" sz="1600" b="1" i="0" u="none" strike="noStrike" cap="none" dirty="0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ru-RU" sz="1600" b="1" i="0" u="none" strike="noStrike" cap="none" dirty="0" err="1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залученню</a:t>
            </a:r>
            <a:r>
              <a:rPr lang="ru-RU" sz="1600" b="1" i="0" u="none" strike="noStrike" cap="none" dirty="0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ru-RU" sz="1600" b="1" i="0" u="none" strike="noStrike" cap="none" dirty="0" err="1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співробітників</a:t>
            </a:r>
            <a:r>
              <a:rPr lang="ru-RU" sz="1600" b="1" i="0" u="none" strike="noStrike" cap="none" dirty="0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, </a:t>
            </a:r>
            <a:r>
              <a:rPr lang="ru-RU" sz="1600" b="1" i="0" u="none" strike="noStrike" cap="none" dirty="0" err="1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студентів</a:t>
            </a:r>
            <a:r>
              <a:rPr lang="ru-RU" sz="1600" b="1" i="0" u="none" strike="noStrike" cap="none" dirty="0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, </a:t>
            </a:r>
            <a:r>
              <a:rPr lang="ru-RU" sz="1600" b="1" i="0" u="none" strike="noStrike" cap="none" dirty="0" err="1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аспірантів</a:t>
            </a:r>
            <a:r>
              <a:rPr lang="ru-RU" sz="1600" b="1" i="0" u="none" strike="noStrike" cap="none" dirty="0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та </a:t>
            </a:r>
            <a:r>
              <a:rPr lang="ru-RU" sz="1600" b="1" i="0" u="none" strike="noStrike" cap="none" dirty="0" err="1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докторантів</a:t>
            </a:r>
            <a:r>
              <a:rPr lang="ru-RU" sz="1600" b="1" i="0" u="none" strike="noStrike" cap="none" dirty="0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ru-RU" sz="1600" b="1" i="0" u="none" strike="noStrike" cap="none" dirty="0" err="1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кафедри</a:t>
            </a:r>
            <a:r>
              <a:rPr lang="ru-RU" sz="1600" b="1" i="0" u="none" strike="noStrike" cap="none" dirty="0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до </a:t>
            </a:r>
            <a:r>
              <a:rPr lang="ru-RU" sz="1600" b="1" i="0" u="none" strike="noStrike" cap="none" dirty="0" err="1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участі</a:t>
            </a:r>
            <a:r>
              <a:rPr lang="ru-RU" sz="1600" b="1" i="0" u="none" strike="noStrike" cap="none" dirty="0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у </a:t>
            </a:r>
            <a:r>
              <a:rPr lang="ru-RU" sz="1600" b="1" i="0" u="none" strike="noStrike" cap="none" dirty="0" err="1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міжнародних</a:t>
            </a:r>
            <a:r>
              <a:rPr lang="ru-RU" sz="1600" b="1" i="0" u="none" strike="noStrike" cap="none" dirty="0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ru-RU" sz="1600" b="1" i="0" u="none" strike="noStrike" cap="none" dirty="0" err="1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фахових</a:t>
            </a:r>
            <a:r>
              <a:rPr lang="ru-RU" sz="1600" b="1" i="0" u="none" strike="noStrike" cap="none" dirty="0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ru-RU" sz="1600" b="1" i="0" u="none" strike="noStrike" cap="none" dirty="0" err="1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наукових</a:t>
            </a:r>
            <a:r>
              <a:rPr lang="ru-RU" sz="1600" b="1" i="0" u="none" strike="noStrike" cap="none" dirty="0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ru-RU" sz="1600" b="1" i="0" u="none" strike="noStrike" cap="none" dirty="0" err="1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конференціях</a:t>
            </a:r>
            <a:r>
              <a:rPr lang="ru-RU" sz="1600" b="1" i="0" u="none" strike="noStrike" cap="none" dirty="0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;</a:t>
            </a:r>
            <a:endParaRPr dirty="0"/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rgbClr val="B02049"/>
              </a:buClr>
              <a:buSzPts val="1600"/>
              <a:buFont typeface="Noto Sans Symbols"/>
              <a:buChar char="⮚"/>
            </a:pPr>
            <a:r>
              <a:rPr lang="ru-RU" sz="1600" b="1" i="0" u="none" strike="noStrike" cap="none" dirty="0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ru-RU" sz="1600" b="1" i="0" u="none" strike="noStrike" cap="none" dirty="0" err="1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Посилити</a:t>
            </a:r>
            <a:r>
              <a:rPr lang="ru-RU" sz="1600" b="1" i="0" u="none" strike="noStrike" cap="none" dirty="0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ru-RU" sz="1600" b="1" i="0" u="none" strike="noStrike" cap="none" dirty="0" err="1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наукову</a:t>
            </a:r>
            <a:r>
              <a:rPr lang="ru-RU" sz="1600" b="1" i="0" u="none" strike="noStrike" cap="none" dirty="0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ru-RU" sz="1600" b="1" i="0" u="none" strike="noStrike" cap="none" dirty="0" err="1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співпрацю</a:t>
            </a:r>
            <a:r>
              <a:rPr lang="ru-RU" sz="1600" b="1" i="0" u="none" strike="noStrike" cap="none" dirty="0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з </a:t>
            </a:r>
            <a:r>
              <a:rPr lang="ru-RU" sz="1600" b="1" i="0" u="none" strike="noStrike" cap="none" dirty="0" err="1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установами</a:t>
            </a:r>
            <a:r>
              <a:rPr lang="ru-RU" sz="1600" b="1" i="0" u="none" strike="noStrike" cap="none" dirty="0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НАН </a:t>
            </a:r>
            <a:r>
              <a:rPr lang="ru-RU" sz="1600" b="1" i="0" u="none" strike="noStrike" cap="none" dirty="0" err="1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України</a:t>
            </a:r>
            <a:r>
              <a:rPr lang="ru-RU" sz="1600" b="1" i="0" u="none" strike="noStrike" cap="none" dirty="0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, </a:t>
            </a:r>
            <a:r>
              <a:rPr lang="ru-RU" sz="1600" b="1" i="0" u="none" strike="noStrike" cap="none" dirty="0" err="1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провідними</a:t>
            </a:r>
            <a:r>
              <a:rPr lang="ru-RU" sz="1600" b="1" i="0" u="none" strike="noStrike" cap="none" dirty="0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ru-RU" sz="1600" b="1" i="0" u="none" strike="noStrike" cap="none" dirty="0" err="1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зарубіжними</a:t>
            </a:r>
            <a:r>
              <a:rPr lang="ru-RU" sz="1600" b="1" i="0" u="none" strike="noStrike" cap="none" dirty="0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ru-RU" sz="1600" b="1" i="0" u="none" strike="noStrike" cap="none" dirty="0" err="1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університетами</a:t>
            </a:r>
            <a:r>
              <a:rPr lang="ru-RU" sz="1600" b="1" i="0" u="none" strike="noStrike" cap="none" dirty="0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та </a:t>
            </a:r>
            <a:r>
              <a:rPr lang="ru-RU" sz="1600" b="1" i="0" u="none" strike="noStrike" cap="none" dirty="0" err="1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науковими</a:t>
            </a:r>
            <a:r>
              <a:rPr lang="ru-RU" sz="1600" b="1" i="0" u="none" strike="noStrike" cap="none" dirty="0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ru-RU" sz="1600" b="1" i="0" u="none" strike="noStrike" cap="none" dirty="0" err="1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установами</a:t>
            </a:r>
            <a:r>
              <a:rPr lang="ru-RU" sz="1600" b="1" i="0" u="none" strike="noStrike" cap="none" dirty="0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; </a:t>
            </a:r>
            <a:endParaRPr dirty="0"/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rgbClr val="B02049"/>
              </a:buClr>
              <a:buSzPts val="1600"/>
              <a:buFont typeface="Noto Sans Symbols"/>
              <a:buChar char="⮚"/>
            </a:pPr>
            <a:r>
              <a:rPr lang="ru-RU" sz="1600" b="1" i="0" u="none" strike="noStrike" cap="none" dirty="0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ru-RU" sz="1600" b="1" i="0" u="none" strike="noStrike" cap="none" dirty="0" err="1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Створити</a:t>
            </a:r>
            <a:r>
              <a:rPr lang="ru-RU" sz="1600" b="1" i="0" u="none" strike="noStrike" cap="none" dirty="0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ru-RU" sz="1600" b="1" i="0" u="none" strike="noStrike" cap="none" dirty="0" err="1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сприятливі</a:t>
            </a:r>
            <a:r>
              <a:rPr lang="ru-RU" sz="1600" b="1" i="0" u="none" strike="noStrike" cap="none" dirty="0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ru-RU" sz="1600" b="1" i="0" u="none" strike="noStrike" cap="none" dirty="0" err="1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умови</a:t>
            </a:r>
            <a:r>
              <a:rPr lang="ru-RU" sz="1600" b="1" i="0" u="none" strike="noStrike" cap="none" dirty="0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для </a:t>
            </a:r>
            <a:r>
              <a:rPr lang="ru-RU" sz="1600" b="1" i="0" u="none" strike="noStrike" cap="none" dirty="0" err="1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підготовки</a:t>
            </a:r>
            <a:r>
              <a:rPr lang="ru-RU" sz="1600" b="1" i="0" u="none" strike="noStrike" cap="none" dirty="0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та </a:t>
            </a:r>
            <a:r>
              <a:rPr lang="ru-RU" sz="1600" b="1" i="0" u="none" strike="noStrike" cap="none" dirty="0" err="1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захисту</a:t>
            </a:r>
            <a:r>
              <a:rPr lang="ru-RU" sz="1600" b="1" i="0" u="none" strike="noStrike" cap="none" dirty="0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ru-RU" sz="1600" b="1" i="0" u="none" strike="noStrike" cap="none" dirty="0" err="1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дисертацій</a:t>
            </a:r>
            <a:r>
              <a:rPr lang="ru-RU" sz="1600" b="1" i="0" u="none" strike="noStrike" cap="none" dirty="0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ru-RU" sz="1600" b="1" i="0" u="none" strike="noStrike" cap="none" dirty="0" err="1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аспірантами</a:t>
            </a:r>
            <a:r>
              <a:rPr lang="ru-RU" sz="1600" b="1" i="0" u="none" strike="noStrike" cap="none" dirty="0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, докторантами та </a:t>
            </a:r>
            <a:r>
              <a:rPr lang="ru-RU" sz="1600" b="1" i="0" u="none" strike="noStrike" cap="none" dirty="0" err="1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співробітниками</a:t>
            </a:r>
            <a:r>
              <a:rPr lang="ru-RU" sz="1600" b="1" i="0" u="none" strike="noStrike" cap="none" dirty="0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ru-RU" sz="1600" b="1" i="0" u="none" strike="noStrike" cap="none" dirty="0" err="1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кафедри</a:t>
            </a:r>
            <a:r>
              <a:rPr lang="ru-RU" sz="1600" b="1" i="0" u="none" strike="noStrike" cap="none" dirty="0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"/>
          <p:cNvSpPr txBox="1"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b="1" dirty="0">
                <a:solidFill>
                  <a:srgbClr val="000066"/>
                </a:solidFill>
                <a:latin typeface="Sitka Heading" panose="02000505000000020004" pitchFamily="2" charset="0"/>
                <a:sym typeface="Arial"/>
              </a:rPr>
              <a:t>Робота з </a:t>
            </a:r>
            <a:r>
              <a:rPr lang="ru-RU" sz="4000" b="1" dirty="0" err="1">
                <a:solidFill>
                  <a:srgbClr val="000066"/>
                </a:solidFill>
                <a:latin typeface="Sitka Heading" panose="02000505000000020004" pitchFamily="2" charset="0"/>
                <a:sym typeface="Arial"/>
              </a:rPr>
              <a:t>абітурієнтами</a:t>
            </a:r>
            <a:r>
              <a:rPr lang="ru-RU" sz="4000" b="1" dirty="0">
                <a:solidFill>
                  <a:srgbClr val="000066"/>
                </a:solidFill>
                <a:latin typeface="Sitka Heading" panose="02000505000000020004" pitchFamily="2" charset="0"/>
                <a:sym typeface="Arial"/>
              </a:rPr>
              <a:t> та студентами </a:t>
            </a:r>
            <a:r>
              <a:rPr lang="ru-RU" sz="4000" b="1" dirty="0" err="1">
                <a:solidFill>
                  <a:srgbClr val="000066"/>
                </a:solidFill>
                <a:latin typeface="Sitka Heading" panose="02000505000000020004" pitchFamily="2" charset="0"/>
                <a:sym typeface="Arial"/>
              </a:rPr>
              <a:t>фізичного</a:t>
            </a:r>
            <a:r>
              <a:rPr lang="ru-RU" sz="4000" b="1" dirty="0">
                <a:solidFill>
                  <a:srgbClr val="000066"/>
                </a:solidFill>
                <a:latin typeface="Sitka Heading" panose="02000505000000020004" pitchFamily="2" charset="0"/>
                <a:sym typeface="Arial"/>
              </a:rPr>
              <a:t> факультету</a:t>
            </a:r>
            <a:endParaRPr sz="4000" b="1" dirty="0">
              <a:solidFill>
                <a:srgbClr val="000066"/>
              </a:solidFill>
              <a:latin typeface="Sitka Heading" panose="02000505000000020004" pitchFamily="2" charset="0"/>
              <a:sym typeface="Arial"/>
            </a:endParaRPr>
          </a:p>
        </p:txBody>
      </p:sp>
      <p:sp>
        <p:nvSpPr>
          <p:cNvPr id="119" name="Google Shape;119;p6"/>
          <p:cNvSpPr/>
          <p:nvPr/>
        </p:nvSpPr>
        <p:spPr>
          <a:xfrm>
            <a:off x="89756" y="1556792"/>
            <a:ext cx="8964488" cy="489364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>
                <a:solidFill>
                  <a:schemeClr val="accent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З метою підготовки конкурентоспроможних фахівців міжнародної кваліфікації з глибокими міждисциплінарними знаннями в галузі фізики конденсованих середовищ та фізики наносистем, на кафедрі фізики металів планується: </a:t>
            </a:r>
            <a:endParaRPr sz="1800" b="1" i="1" u="sng" strike="noStrike" cap="none">
              <a:solidFill>
                <a:srgbClr val="B02049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rgbClr val="B02049"/>
              </a:buClr>
              <a:buSzPts val="1600"/>
              <a:buFont typeface="Noto Sans Symbols"/>
              <a:buChar char="⮚"/>
            </a:pPr>
            <a:r>
              <a:rPr lang="ru-RU" sz="1600" b="1" i="0" u="none" strike="noStrike" cap="none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Проводити профорієнтаційну роботу з використанням соціальних мереж з метою заохочення школярів до вступу на фізичний факультет, участі в олімпіадах з фізики, днях «відкритих дверей» та інших аналогічних заходах; </a:t>
            </a:r>
            <a:endParaRPr/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rgbClr val="B02049"/>
              </a:buClr>
              <a:buSzPts val="1600"/>
              <a:buFont typeface="Noto Sans Symbols"/>
              <a:buChar char="⮚"/>
            </a:pPr>
            <a:r>
              <a:rPr lang="ru-RU" sz="1600" b="1" i="0" u="none" strike="noStrike" cap="none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Залучати студентів кафедри до виконання наукових досліджень та підготовки наукових публікацій; сприяти участі студентів кафедри у конкурсах наукових студентських робіт, олімпіадах та наукових конференціях; </a:t>
            </a:r>
            <a:endParaRPr/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rgbClr val="B02049"/>
              </a:buClr>
              <a:buSzPts val="1600"/>
              <a:buFont typeface="Noto Sans Symbols"/>
              <a:buChar char="⮚"/>
            </a:pPr>
            <a:r>
              <a:rPr lang="ru-RU" sz="1600" b="1" i="0" u="none" strike="noStrike" cap="none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Залучати кращих студентів кафедри до участі у спільних науково-технічних проектах, які виконуються в лабораторіях кафедри;</a:t>
            </a:r>
            <a:endParaRPr/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rgbClr val="B02049"/>
              </a:buClr>
              <a:buSzPts val="1600"/>
              <a:buFont typeface="Noto Sans Symbols"/>
              <a:buChar char="⮚"/>
            </a:pPr>
            <a:r>
              <a:rPr lang="ru-RU" sz="1600" b="1" i="0" u="none" strike="noStrike" cap="none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Рекомендувати здібних до наукової роботи випускників магістратури до вступу в аспірантуру.</a:t>
            </a:r>
            <a:endParaRPr/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rgbClr val="B02049"/>
              </a:buClr>
              <a:buSzPts val="1600"/>
              <a:buFont typeface="Noto Sans Symbols"/>
              <a:buChar char="⮚"/>
            </a:pPr>
            <a:r>
              <a:rPr lang="ru-RU" sz="1600" b="1" i="0" u="none" strike="noStrike" cap="none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Підтримувати ефективний зв’язок з випускниками кафедри для поширення інформації про кафедру та Університет;</a:t>
            </a:r>
            <a:endParaRPr/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rgbClr val="B02049"/>
              </a:buClr>
              <a:buSzPts val="1600"/>
              <a:buFont typeface="Noto Sans Symbols"/>
              <a:buChar char="⮚"/>
            </a:pPr>
            <a:r>
              <a:rPr lang="ru-RU" sz="1600" b="1" i="0" u="none" strike="noStrike" cap="none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Допомагати студентам у вирішенні проблем, пов’язаних з умовами навчання, побуту у гуртожитках, сприяти їх працевлаштуванню тощо.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"/>
          <p:cNvSpPr txBox="1"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b="1" dirty="0" err="1">
                <a:solidFill>
                  <a:srgbClr val="000066"/>
                </a:solidFill>
                <a:latin typeface="Sitka Heading" panose="02000505000000020004" pitchFamily="2" charset="0"/>
                <a:sym typeface="Arial"/>
              </a:rPr>
              <a:t>Основні</a:t>
            </a:r>
            <a:r>
              <a:rPr lang="ru-RU" sz="4000" b="1" dirty="0">
                <a:solidFill>
                  <a:srgbClr val="000066"/>
                </a:solidFill>
                <a:latin typeface="Sitka Heading" panose="02000505000000020004" pitchFamily="2" charset="0"/>
                <a:sym typeface="Arial"/>
              </a:rPr>
              <a:t> </a:t>
            </a:r>
            <a:r>
              <a:rPr lang="ru-RU" sz="4000" b="1" dirty="0" err="1">
                <a:solidFill>
                  <a:srgbClr val="000066"/>
                </a:solidFill>
                <a:latin typeface="Sitka Heading" panose="02000505000000020004" pitchFamily="2" charset="0"/>
                <a:sym typeface="Arial"/>
              </a:rPr>
              <a:t>умови</a:t>
            </a:r>
            <a:r>
              <a:rPr lang="ru-RU" sz="4000" b="1" dirty="0">
                <a:solidFill>
                  <a:srgbClr val="000066"/>
                </a:solidFill>
                <a:latin typeface="Sitka Heading" panose="02000505000000020004" pitchFamily="2" charset="0"/>
                <a:sym typeface="Arial"/>
              </a:rPr>
              <a:t> </a:t>
            </a:r>
            <a:r>
              <a:rPr lang="ru-RU" sz="4000" b="1" dirty="0" err="1">
                <a:solidFill>
                  <a:srgbClr val="000066"/>
                </a:solidFill>
                <a:latin typeface="Sitka Heading" panose="02000505000000020004" pitchFamily="2" charset="0"/>
                <a:sym typeface="Arial"/>
              </a:rPr>
              <a:t>успішної</a:t>
            </a:r>
            <a:r>
              <a:rPr lang="ru-RU" sz="4000" b="1" dirty="0">
                <a:solidFill>
                  <a:srgbClr val="000066"/>
                </a:solidFill>
                <a:latin typeface="Sitka Heading" panose="02000505000000020004" pitchFamily="2" charset="0"/>
                <a:sym typeface="Arial"/>
              </a:rPr>
              <a:t> </a:t>
            </a:r>
            <a:br>
              <a:rPr lang="ru-RU" sz="4000" b="1" dirty="0">
                <a:solidFill>
                  <a:srgbClr val="000066"/>
                </a:solidFill>
                <a:latin typeface="Sitka Heading" panose="02000505000000020004" pitchFamily="2" charset="0"/>
                <a:sym typeface="Arial"/>
              </a:rPr>
            </a:br>
            <a:r>
              <a:rPr lang="ru-RU" sz="4000" b="1" dirty="0" err="1">
                <a:solidFill>
                  <a:srgbClr val="000066"/>
                </a:solidFill>
                <a:latin typeface="Sitka Heading" panose="02000505000000020004" pitchFamily="2" charset="0"/>
                <a:sym typeface="Arial"/>
              </a:rPr>
              <a:t>реалізації</a:t>
            </a:r>
            <a:r>
              <a:rPr lang="ru-RU" sz="4000" b="1" dirty="0">
                <a:solidFill>
                  <a:srgbClr val="000066"/>
                </a:solidFill>
                <a:latin typeface="Sitka Heading" panose="02000505000000020004" pitchFamily="2" charset="0"/>
                <a:sym typeface="Arial"/>
              </a:rPr>
              <a:t> </a:t>
            </a:r>
            <a:r>
              <a:rPr lang="ru-RU" sz="4000" b="1" dirty="0" err="1">
                <a:solidFill>
                  <a:srgbClr val="000066"/>
                </a:solidFill>
                <a:latin typeface="Sitka Heading" panose="02000505000000020004" pitchFamily="2" charset="0"/>
                <a:sym typeface="Arial"/>
              </a:rPr>
              <a:t>програми</a:t>
            </a:r>
            <a:endParaRPr sz="4000" b="1" dirty="0">
              <a:solidFill>
                <a:srgbClr val="000066"/>
              </a:solidFill>
              <a:latin typeface="Sitka Heading" panose="02000505000000020004" pitchFamily="2" charset="0"/>
              <a:sym typeface="Arial"/>
            </a:endParaRPr>
          </a:p>
        </p:txBody>
      </p:sp>
      <p:sp>
        <p:nvSpPr>
          <p:cNvPr id="125" name="Google Shape;125;p7"/>
          <p:cNvSpPr/>
          <p:nvPr/>
        </p:nvSpPr>
        <p:spPr>
          <a:xfrm>
            <a:off x="96253" y="1700808"/>
            <a:ext cx="8964488" cy="452431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>
                <a:solidFill>
                  <a:schemeClr val="accent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Успішна реалізація програми розвитку кафедри можлива при виконанні наступних умов: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>
                <a:solidFill>
                  <a:schemeClr val="accent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endParaRPr sz="1800" b="1" i="1" u="sng" strike="noStrike" cap="none">
              <a:solidFill>
                <a:srgbClr val="B02049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rgbClr val="B02049"/>
              </a:buClr>
              <a:buSzPts val="1800"/>
              <a:buFont typeface="Noto Sans Symbols"/>
              <a:buChar char="⮚"/>
            </a:pPr>
            <a:r>
              <a:rPr lang="ru-RU" sz="1800" b="1" i="0" u="none" strike="noStrike" cap="none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Активна участь викладачів та співробітників кафедри у пошуку шляхів поліпшення освітньої та наукової роботи кафедри; </a:t>
            </a:r>
            <a:endParaRPr/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rgbClr val="B02049"/>
              </a:buClr>
              <a:buSzPts val="1800"/>
              <a:buFont typeface="Noto Sans Symbols"/>
              <a:buChar char="⮚"/>
            </a:pPr>
            <a:r>
              <a:rPr lang="ru-RU" sz="1800" b="1" i="0" u="none" strike="noStrike" cap="none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Реалізація ефективної кадрової політики на кафедрі, спрямованої на залучення до роботи на кафедрі талановитих її випускників як до професорсько-викладацького складу так і до науково-дослідної частини;  </a:t>
            </a:r>
            <a:endParaRPr/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rgbClr val="B02049"/>
              </a:buClr>
              <a:buSzPts val="1800"/>
              <a:buFont typeface="Noto Sans Symbols"/>
              <a:buChar char="⮚"/>
            </a:pPr>
            <a:r>
              <a:rPr lang="ru-RU" sz="1800" b="1" i="0" u="none" strike="noStrike" cap="none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Цілеспрямована та наполеглива профорієнтаційна робота серед школярів; </a:t>
            </a:r>
            <a:endParaRPr/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rgbClr val="B02049"/>
              </a:buClr>
              <a:buSzPts val="1800"/>
              <a:buFont typeface="Noto Sans Symbols"/>
              <a:buChar char="⮚"/>
            </a:pPr>
            <a:r>
              <a:rPr lang="ru-RU" sz="1800" b="1" i="0" u="none" strike="noStrike" cap="none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Активна участь співробітників і студентів кафедри у міжнародних наукових та освітніх програмах;</a:t>
            </a:r>
            <a:endParaRPr/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rgbClr val="B02049"/>
              </a:buClr>
              <a:buSzPts val="1800"/>
              <a:buFont typeface="Noto Sans Symbols"/>
              <a:buChar char="⮚"/>
            </a:pPr>
            <a:r>
              <a:rPr lang="ru-RU" sz="1800" b="1" i="0" u="none" strike="noStrike" cap="none">
                <a:solidFill>
                  <a:srgbClr val="B02049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Активна участь у змаганнях і конкурсах для отримання відповідного фінансування та іншої цільової підтримки від державних установ та міжнародних структур.</a:t>
            </a:r>
            <a:endParaRPr sz="1800" b="1" i="0" u="none" strike="noStrike" cap="none">
              <a:solidFill>
                <a:srgbClr val="B02049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"/>
          <p:cNvSpPr txBox="1">
            <a:spLocks noGrp="1"/>
          </p:cNvSpPr>
          <p:nvPr>
            <p:ph type="title"/>
          </p:nvPr>
        </p:nvSpPr>
        <p:spPr>
          <a:xfrm>
            <a:off x="0" y="1988840"/>
            <a:ext cx="9144000" cy="3240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solidFill>
                  <a:srgbClr val="000066"/>
                </a:solidFill>
                <a:latin typeface="Century Schoolbook" panose="02040604050505020304" pitchFamily="18" charset="0"/>
                <a:sym typeface="Arial"/>
              </a:rPr>
              <a:t>ДЯКУЮ ЗА УВАГУ!</a:t>
            </a:r>
            <a:endParaRPr dirty="0">
              <a:latin typeface="Century Schoolbook" panose="020406040505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673</Words>
  <Application>Microsoft Office PowerPoint</Application>
  <PresentationFormat>Екран (4:3)</PresentationFormat>
  <Paragraphs>57</Paragraphs>
  <Slides>8</Slides>
  <Notes>8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8</vt:i4>
      </vt:variant>
    </vt:vector>
  </HeadingPairs>
  <TitlesOfParts>
    <vt:vector size="15" baseType="lpstr">
      <vt:lpstr>Arial</vt:lpstr>
      <vt:lpstr>Sitka Heading</vt:lpstr>
      <vt:lpstr>Calibri</vt:lpstr>
      <vt:lpstr>Century Schoolbook</vt:lpstr>
      <vt:lpstr>Times New Roman</vt:lpstr>
      <vt:lpstr>Noto Sans Symbols</vt:lpstr>
      <vt:lpstr>Diseño predeterminado</vt:lpstr>
      <vt:lpstr>ПРОГРАМА РОЗВИТКУ КАФЕДРИ ФІЗИКИ МЕТАЛІВ</vt:lpstr>
      <vt:lpstr>Загальні відомості про кафедру</vt:lpstr>
      <vt:lpstr>Пріоритетні напрями роботи кафедри </vt:lpstr>
      <vt:lpstr>Навчальна та  навчально-методична робота</vt:lpstr>
      <vt:lpstr>Наукова робота та міжнародні зв’язки</vt:lpstr>
      <vt:lpstr>Робота з абітурієнтами та студентами фізичного факультету</vt:lpstr>
      <vt:lpstr>Основні умови успішної  реалізації програми</vt:lpstr>
      <vt:lpstr>ДЯКУЮ ЗА УВАГУ!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ПРОГРАМА РОЗВИТКУ КАФЕДРИ ФІЗИКИ МЕТАЛІВ</dc:title>
  <dc:creator>Mariajose</dc:creator>
  <cp:lastModifiedBy>Vasyl Kuryliuk</cp:lastModifiedBy>
  <cp:revision>7</cp:revision>
  <dcterms:created xsi:type="dcterms:W3CDTF">2010-05-23T14:28:12Z</dcterms:created>
  <dcterms:modified xsi:type="dcterms:W3CDTF">2021-03-31T15:54:03Z</dcterms:modified>
</cp:coreProperties>
</file>