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05.04.2024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8.webp"/><Relationship Id="rId26" Type="http://schemas.openxmlformats.org/officeDocument/2006/relationships/image" Target="../media/image22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.bin"/><Relationship Id="rId34" Type="http://schemas.openxmlformats.org/officeDocument/2006/relationships/image" Target="../media/image26.wmf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25" Type="http://schemas.openxmlformats.org/officeDocument/2006/relationships/oleObject" Target="../embeddings/oleObject4.bin"/><Relationship Id="rId33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23.wmf"/><Relationship Id="rId10" Type="http://schemas.openxmlformats.org/officeDocument/2006/relationships/image" Target="../media/image11.png"/><Relationship Id="rId19" Type="http://schemas.openxmlformats.org/officeDocument/2006/relationships/oleObject" Target="../embeddings/oleObject1.bin"/><Relationship Id="rId31" Type="http://schemas.openxmlformats.org/officeDocument/2006/relationships/oleObject" Target="../embeddings/oleObject7.bin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5.bin"/><Relationship Id="rId30" Type="http://schemas.openxmlformats.org/officeDocument/2006/relationships/image" Target="../media/image24.wmf"/><Relationship Id="rId35" Type="http://schemas.openxmlformats.org/officeDocument/2006/relationships/image" Target="../media/image27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IV measuring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792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voltage</a:t>
            </a:r>
            <a:endParaRPr lang="ru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79921"/>
            <a:ext cx="430887" cy="704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/>
              <a:t>current</a:t>
            </a:r>
            <a:endParaRPr lang="ru-UA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solar cell illumination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 err="1">
                <a:solidFill>
                  <a:schemeClr val="tx1"/>
                </a:solidFill>
              </a:rPr>
              <a:t>Isc</a:t>
            </a:r>
            <a:r>
              <a:rPr lang="en-US" sz="2800" b="1" dirty="0">
                <a:solidFill>
                  <a:schemeClr val="tx1"/>
                </a:solidFill>
              </a:rPr>
              <a:t>(t) fitting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</a:t>
            </a:r>
            <a:endParaRPr lang="ru-UA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93549"/>
            <a:ext cx="536942" cy="10318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 current</a:t>
            </a:r>
            <a:endParaRPr lang="ru-UA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61E192D3-5726-3147-9416-0616B49FF37F}"/>
              </a:ext>
            </a:extLst>
          </p:cNvPr>
          <p:cNvGrpSpPr/>
          <p:nvPr/>
        </p:nvGrpSpPr>
        <p:grpSpPr>
          <a:xfrm>
            <a:off x="4299477" y="4852763"/>
            <a:ext cx="2745580" cy="1406013"/>
            <a:chOff x="4299477" y="4852763"/>
            <a:chExt cx="2745580" cy="14060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096CAFD-D33B-1A17-9ABA-E2D3451AA8CE}"/>
                </a:ext>
              </a:extLst>
            </p:cNvPr>
            <p:cNvSpPr/>
            <p:nvPr/>
          </p:nvSpPr>
          <p:spPr>
            <a:xfrm>
              <a:off x="4299477" y="4852763"/>
              <a:ext cx="2745580" cy="140601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ts val="2500"/>
                </a:lnSpc>
              </a:pPr>
              <a:r>
                <a:rPr lang="en-US" sz="2800" b="1" dirty="0">
                  <a:solidFill>
                    <a:schemeClr val="tx1"/>
                  </a:solidFill>
                </a:rPr>
                <a:t>lamps’ characterization </a:t>
              </a:r>
              <a:endParaRPr lang="ru-UA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AB256F-1262-A3C0-5C46-86F6BD57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10882" y="5642248"/>
              <a:ext cx="708564" cy="515061"/>
            </a:xfrm>
            <a:prstGeom prst="rect">
              <a:avLst/>
            </a:prstGeom>
          </p:spPr>
        </p:pic>
        <p:pic>
          <p:nvPicPr>
            <p:cNvPr id="35" name="Рисунок 8">
              <a:extLst>
                <a:ext uri="{FF2B5EF4-FFF2-40B4-BE49-F238E27FC236}">
                  <a16:creationId xmlns:a16="http://schemas.microsoft.com/office/drawing/2014/main" id="{4725EDF0-2C87-D965-4674-686C9E55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802" y="5558141"/>
              <a:ext cx="632996" cy="6413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6333CE-AD45-A899-8A7A-268F689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80112" y="5641659"/>
              <a:ext cx="837094" cy="515650"/>
            </a:xfrm>
            <a:prstGeom prst="rect">
              <a:avLst/>
            </a:prstGeom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quantifying </a:t>
            </a:r>
            <a:r>
              <a:rPr lang="en-US" sz="2800" b="1" dirty="0" err="1">
                <a:solidFill>
                  <a:schemeClr val="tx1"/>
                </a:solidFill>
              </a:rPr>
              <a:t>FeB</a:t>
            </a:r>
            <a:endParaRPr lang="en-US" sz="2800" b="1" dirty="0">
              <a:solidFill>
                <a:schemeClr val="tx1"/>
              </a:solidFill>
            </a:endParaRP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chemeClr val="tx1"/>
                </a:solidFill>
              </a:rPr>
              <a:t> decay 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38" name="Рисунок 18">
            <a:extLst>
              <a:ext uri="{FF2B5EF4-FFF2-40B4-BE49-F238E27FC236}">
                <a16:creationId xmlns:a16="http://schemas.microsoft.com/office/drawing/2014/main" id="{7A26B514-0150-D2B0-61EB-6DE01CD1DA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3124" y="3051103"/>
            <a:ext cx="933225" cy="662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0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Illumination time</a:t>
            </a:r>
            <a:endParaRPr lang="ru-UA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45377" y="3145455"/>
            <a:ext cx="383054" cy="4740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[Fe</a:t>
            </a:r>
            <a:r>
              <a:rPr lang="en-US" sz="1600" baseline="-25000" dirty="0"/>
              <a:t>i </a:t>
            </a:r>
            <a:r>
              <a:rPr lang="en-US" sz="1600" dirty="0"/>
              <a:t>]</a:t>
            </a:r>
            <a:endParaRPr lang="ru-UA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484946" y="3496497"/>
            <a:ext cx="1728358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dirty="0"/>
              <a:t>carrier generation </a:t>
            </a:r>
          </a:p>
          <a:p>
            <a:pPr algn="ctr">
              <a:lnSpc>
                <a:spcPts val="1100"/>
              </a:lnSpc>
            </a:pPr>
            <a:r>
              <a:rPr lang="en-US" sz="1600" dirty="0"/>
              <a:t>rate</a:t>
            </a:r>
            <a:endParaRPr lang="ru-UA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04665" y="2508736"/>
            <a:ext cx="524118" cy="1166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dirty="0" err="1"/>
              <a:t>dsissosiation</a:t>
            </a:r>
            <a:endParaRPr lang="en-US" sz="1600" dirty="0"/>
          </a:p>
          <a:p>
            <a:pPr algn="ctr">
              <a:lnSpc>
                <a:spcPts val="1100"/>
              </a:lnSpc>
            </a:pPr>
            <a:r>
              <a:rPr lang="en-US" sz="1600" dirty="0"/>
              <a:t> rate</a:t>
            </a:r>
            <a:endParaRPr lang="ru-UA" sz="1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661898F-318B-E0F3-677B-FC9CFCADD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7757" y="2668962"/>
            <a:ext cx="1035621" cy="796632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1940809"/>
            <a:ext cx="2560667" cy="1959160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discussion &amp; conclusion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7478" y="2862072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5" y="4739148"/>
            <a:ext cx="2816186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carrier generation rate estimation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43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wavelength</a:t>
            </a:r>
            <a:endParaRPr lang="ru-U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60874"/>
            <a:ext cx="383054" cy="8095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intensity</a:t>
            </a:r>
            <a:endParaRPr lang="ru-UA" sz="16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3040" imgH="203040" progId="Equation.DSMT4">
                  <p:embed/>
                </p:oleObj>
              </mc:Choice>
              <mc:Fallback>
                <p:oleObj name="Equation" r:id="rId19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9280136" y="396824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358"/>
              </p:ext>
            </p:extLst>
          </p:nvPr>
        </p:nvGraphicFramePr>
        <p:xfrm>
          <a:off x="3559175" y="1136650"/>
          <a:ext cx="654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8600" imgH="203040" progId="Equation.DSMT4">
                  <p:embed/>
                </p:oleObj>
              </mc:Choice>
              <mc:Fallback>
                <p:oleObj name="Equation" r:id="rId21" imgW="22860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59175" y="1136650"/>
                        <a:ext cx="6540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2280" imgH="203040" progId="Equation.DSMT4">
                  <p:embed/>
                </p:oleObj>
              </mc:Choice>
              <mc:Fallback>
                <p:oleObj name="Equation" r:id="rId23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5640" imgH="203040" progId="Equation.DSMT4">
                  <p:embed/>
                </p:oleObj>
              </mc:Choice>
              <mc:Fallback>
                <p:oleObj name="Equation" r:id="rId25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03040" progId="Equation.DSMT4">
                  <p:embed/>
                </p:oleObj>
              </mc:Choice>
              <mc:Fallback>
                <p:oleObj name="Equation" r:id="rId27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04560" imgH="215640" progId="Equation.DSMT4">
                  <p:embed/>
                </p:oleObj>
              </mc:Choice>
              <mc:Fallback>
                <p:oleObj name="Equation" r:id="rId29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8593"/>
              </p:ext>
            </p:extLst>
          </p:nvPr>
        </p:nvGraphicFramePr>
        <p:xfrm>
          <a:off x="9638394" y="4143507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2280" imgH="164880" progId="Equation.DSMT4">
                  <p:embed/>
                </p:oleObj>
              </mc:Choice>
              <mc:Fallback>
                <p:oleObj name="Equation" r:id="rId33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638394" y="4143507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66</Words>
  <Application>Microsoft Office PowerPoint</Application>
  <PresentationFormat>Широкий екран</PresentationFormat>
  <Paragraphs>35</Paragraphs>
  <Slides>2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Equation</vt:lpstr>
      <vt:lpstr>MathType 7.0 Equation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24</cp:revision>
  <dcterms:created xsi:type="dcterms:W3CDTF">2023-04-07T17:53:37Z</dcterms:created>
  <dcterms:modified xsi:type="dcterms:W3CDTF">2024-04-05T11:41:09Z</dcterms:modified>
</cp:coreProperties>
</file>