
<file path=[Content_Types].xml><?xml version="1.0" encoding="utf-8"?>
<Types xmlns="http://schemas.openxmlformats.org/package/2006/content-types">
  <Default ContentType="image/jpeg" Extension="jpg"/>
  <Default ContentType="image/x-wmf" Extension="wmf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y="6858000" cx="12192000"/>
  <p:notesSz cx="6858000" cy="9144000"/>
  <p:defaultTextStyle>
    <a:defPPr lvl="0">
      <a:defRPr lang="ru-RU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6" Type="http://schemas.openxmlformats.org/officeDocument/2006/relationships/slide" Target="slides/slide13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4E686-150E-44A9-9D58-6830EFCC0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24FEED-473F-4493-943B-E1BE14FF1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20E8EE-AB99-4EEA-8616-D48D3C32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AEEE-D3CE-4F1E-80CB-E118B56A59EC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CE716F-CA47-4551-9807-4D2B67A8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AD9D3-5527-468A-BF9F-2A2B96A1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4711-470D-4844-968F-55DAD01B2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62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5BC2B-53A1-46A6-979E-86DD6DDC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A44E71-CA1E-4518-89A5-307A3A58E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149665-4791-4D3D-87B8-60EC7CD0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AEEE-D3CE-4F1E-80CB-E118B56A59EC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A3D80F-EF76-4143-9BC8-F67131DE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37970B-738C-44AE-BDB6-60A7BB6E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4711-470D-4844-968F-55DAD01B2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01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272F20-162F-43FC-BA88-2ED954BA2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2DEE90-E4F6-4597-8725-EA8708A52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4C1DB0-84D4-4F5F-B50C-4BA58CF2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AEEE-D3CE-4F1E-80CB-E118B56A59EC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B6A88-1406-40A5-A89E-92EBF75B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9895E-ADE8-4DDA-84B9-94D3377F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4711-470D-4844-968F-55DAD01B2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94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0A08E-B6AD-4128-9EA5-39083093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F085EB-275F-4C2F-9177-AEFEAEE0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C472C9-FC82-4110-8E61-E571354B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AEEE-D3CE-4F1E-80CB-E118B56A59EC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F3F199-ACC3-43E7-A39E-DE255AD1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2F95E1-D865-4C3D-95B7-3C7E616D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4711-470D-4844-968F-55DAD01B2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8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8253A-8A69-4D99-9430-A007172C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9CD84D-C9EF-45AC-A9BD-15CE8AA82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CDE24-4798-459F-8FE3-151F8F56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AEEE-D3CE-4F1E-80CB-E118B56A59EC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D22D3B-1AF9-4F1D-B08A-8FAF77D2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612D79-62C5-49B7-8F1C-1B607282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4711-470D-4844-968F-55DAD01B2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9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AE411-4969-4371-8B74-957BECBE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DABF35-6C26-4DD5-8AE5-94D41DEEC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7B7B1B-0B8F-4D82-8D18-37ED3092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597CF8-5EF9-44E3-98C5-23538D1A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AEEE-D3CE-4F1E-80CB-E118B56A59EC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4F4773-D25C-4CE3-BB5B-32F81F08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582006-0F4E-4543-A3F3-C8F79833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4711-470D-4844-968F-55DAD01B2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52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9CAF9-1C39-4932-8A45-46BBA124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F06DB8-A230-4269-963B-38BE71FE4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B85B8E-D183-4D6F-9CB1-FA59D327A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FFDD09-E856-4745-9B24-EFDE433F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94840E-96E1-46A8-AEA3-BB156CC1E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14072F-076B-4B5F-97EB-DA531A6E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AEEE-D3CE-4F1E-80CB-E118B56A59EC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D783126-65B1-4049-A5F5-336203E3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B323F1-8C26-4989-8A04-83DBC42E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4711-470D-4844-968F-55DAD01B2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63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CDB19-CAC0-4B6D-B9A7-6AFC3CCE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3B0873-C763-40BB-9F31-E5EC7DD6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AEEE-D3CE-4F1E-80CB-E118B56A59EC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B8F6E2-7BCB-47A7-9DF2-9F952D98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27ABE3-D27E-4390-9EB2-0F97E861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4711-470D-4844-968F-55DAD01B2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412719-A7D8-47BF-BA78-5BA2EA63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AEEE-D3CE-4F1E-80CB-E118B56A59EC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DD7D40-32DA-4245-B0FA-CA31BCD7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47D8FD-AA27-45D4-B39A-AC3CB9E5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4711-470D-4844-968F-55DAD01B2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04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0EC4C-7096-47CC-BF21-F082004D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8F55A7-D749-44AB-931C-587062AE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B5EF27-EB88-4B74-AC67-618816C08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8A6628-A0D9-48F9-807E-4A910289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AEEE-D3CE-4F1E-80CB-E118B56A59EC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90964C-1AF0-41D0-8889-9BF5442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2F557D-3273-4F9E-8384-00D85EA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4711-470D-4844-968F-55DAD01B2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51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51FC5-988B-4A9B-823E-64D04279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01543C-BBAA-47A8-B9F3-E565FBC68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8CFF2E-4BB2-4F1C-92C7-D699E7D3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3EC3EE-75E4-4A0A-BD0F-4C76D760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FAEEE-D3CE-4F1E-80CB-E118B56A59EC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AD0B30-A4D3-49F0-8AD0-CECAD9B6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DB82D0-EFCD-4B0B-9B2C-99FBC1EF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4711-470D-4844-968F-55DAD01B2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12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F7CBC-2E04-4335-A280-A38E8663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CC5A7F-F115-4357-93D4-C5DBDF5B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F8C3A4-8D2A-412D-9245-09F6207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FAEEE-D3CE-4F1E-80CB-E118B56A59EC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5AA718-CE7D-4266-9CD6-FE0F75C9A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2C65A7-4067-4AFD-9D21-BF7039DDE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44711-470D-4844-968F-55DAD01B2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18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image" Target="../media/image9.pn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image" Target="../media/image15.png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Заголовок 3"/>
          <p:cNvSpPr txBox="1">
            <a:spLocks noGrp="1"/>
          </p:cNvSpPr>
          <p:nvPr>
            <p:ph type="ctrTitle"/>
          </p:nvPr>
        </p:nvSpPr>
        <p:spPr>
          <a:xfrm>
            <a:off x="817685" y="844062"/>
            <a:ext cx="6544894" cy="1247274"/>
          </a:xfrm>
          <a:prstGeom prst="rect">
            <a:avLst/>
          </a:prstGeom>
        </p:spPr>
        <p:txBody>
          <a:bodyPr>
            <a:prstTxWarp prst="textPlain">
              <a:avLst/>
            </a:prstTxWarp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uk-U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Київський Національний Університет імені Тараса Шевченка</a:t>
            </a:r>
            <a:br>
              <a:rPr lang="uk-U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Фізичний факультет </a:t>
            </a:r>
            <a:br>
              <a:rPr lang="uk-U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Кафедра загальної фізики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822462" y="4603497"/>
            <a:ext cx="7112977" cy="1629255"/>
          </a:xfrm>
        </p:spPr>
        <p:txBody>
          <a:bodyPr>
            <a:normAutofit/>
          </a:bodyPr>
          <a:lstStyle/>
          <a:p>
            <a:pPr algn="l"/>
            <a:r>
              <a:rPr lang="uk-UA" sz="2800" b="1" cap="all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Вплив </a:t>
            </a:r>
            <a:r>
              <a:rPr lang="ru-RU" sz="2800" b="1" cap="all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</a:t>
            </a:r>
            <a:r>
              <a:rPr lang="uk-UA" sz="2800" b="1" cap="all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ішкового</a:t>
            </a:r>
            <a:r>
              <a:rPr lang="uk-UA" sz="2800" b="1" cap="all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заліза на фактор неідеальності монокристалічних </a:t>
            </a:r>
            <a:r>
              <a:rPr lang="uk-UA" sz="2800" b="1" cap="all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крЕмнієвих</a:t>
            </a:r>
            <a:r>
              <a:rPr lang="uk-UA" sz="2800" b="1" cap="all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сонячних елементах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22225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4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B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1649" y="1269255"/>
            <a:ext cx="3005313" cy="469422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uk-UA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-го курсу</a:t>
            </a:r>
          </a:p>
          <a:p>
            <a:pPr>
              <a:spcAft>
                <a:spcPts val="600"/>
              </a:spcAft>
            </a:pPr>
            <a:r>
              <a:rPr lang="uk-UA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Середи Артура Віталійовича</a:t>
            </a:r>
          </a:p>
          <a:p>
            <a:pPr>
              <a:spcAft>
                <a:spcPts val="600"/>
              </a:spcAft>
            </a:pPr>
            <a:r>
              <a:rPr lang="uk-UA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</a:t>
            </a:r>
          </a:p>
          <a:p>
            <a:pPr>
              <a:spcAft>
                <a:spcPts val="600"/>
              </a:spcAft>
            </a:pPr>
            <a:r>
              <a:rPr lang="uk-UA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Оліх Олег Ярославович</a:t>
            </a:r>
            <a:endParaRPr lang="ru-RU" sz="24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uk-UA" sz="2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1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ig3_14c">
            <a:extLst>
              <a:ext uri="{FF2B5EF4-FFF2-40B4-BE49-F238E27FC236}">
                <a16:creationId xmlns:a16="http://schemas.microsoft.com/office/drawing/2014/main" id="{B584EFCA-58CC-4E4C-80D3-5E92F74D8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805" y="0"/>
            <a:ext cx="4826196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08CBE9-1FA6-47F7-BE2B-4891B023C31F}"/>
              </a:ext>
            </a:extLst>
          </p:cNvPr>
          <p:cNvSpPr/>
          <p:nvPr/>
        </p:nvSpPr>
        <p:spPr>
          <a:xfrm>
            <a:off x="330239" y="554750"/>
            <a:ext cx="76411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 + B-B + Auger , Fe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1" name="Picture 3" descr="Fig3_14d">
            <a:extLst>
              <a:ext uri="{FF2B5EF4-FFF2-40B4-BE49-F238E27FC236}">
                <a16:creationId xmlns:a16="http://schemas.microsoft.com/office/drawing/2014/main" id="{B940A65B-6CB6-4538-B5E0-D9940D65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803" y="3429000"/>
            <a:ext cx="4826198" cy="342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Fig3_15b">
            <a:extLst>
              <a:ext uri="{FF2B5EF4-FFF2-40B4-BE49-F238E27FC236}">
                <a16:creationId xmlns:a16="http://schemas.microsoft.com/office/drawing/2014/main" id="{C187726D-AA0C-4475-B377-CF797F82D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7938"/>
            <a:ext cx="4405454" cy="313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 descr="Fig3_17b">
            <a:extLst>
              <a:ext uri="{FF2B5EF4-FFF2-40B4-BE49-F238E27FC236}">
                <a16:creationId xmlns:a16="http://schemas.microsoft.com/office/drawing/2014/main" id="{4AF21527-6E3F-4445-A8E0-26C686BF1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495" y="1324191"/>
            <a:ext cx="4152932" cy="293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67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7639"/>
            <a:ext cx="11582400" cy="1143000"/>
          </a:xfrm>
        </p:spPr>
        <p:txBody>
          <a:bodyPr>
            <a:normAutofit fontScale="90000"/>
          </a:bodyPr>
          <a:lstStyle/>
          <a:p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Висновки </a:t>
            </a:r>
            <a:b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3505" y="627084"/>
            <a:ext cx="11508242" cy="6230916"/>
          </a:xfrm>
        </p:spPr>
        <p:txBody>
          <a:bodyPr>
            <a:normAutofit/>
          </a:bodyPr>
          <a:lstStyle/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моделювання величини фактору неідеальності кремнієвих кристалічних структур в температурному діапазоні 290-340 К для концентрацій бору (легуючої домішки) 10</a:t>
            </a:r>
            <a:r>
              <a:rPr lang="uk-UA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uk-UA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см</a:t>
            </a:r>
            <a:r>
              <a:rPr lang="uk-UA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 заліза (неконтрольованої домішки) 10</a:t>
            </a:r>
            <a:r>
              <a:rPr lang="uk-UA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uk-UA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см</a:t>
            </a:r>
            <a:r>
              <a:rPr lang="uk-UA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Показано, що величина фактору неідеальності може бути оціночним параметром для визначення концентрації неконтрольованої домішки.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Отримано функціональну залежність між величиною фактору неідеальності та концентрацією заліза (для випадку наявності лише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міжвузольного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заліза при переважанні рекомбінації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Шоклі-Ріда-Хола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та калібрувальні графіки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взаємозв’зку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параметрів температурних залежностей фактору неідеальності та концентрації заліза (при врахуванні утворення пар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рекомбінації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Оже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міжзонної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52095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782F3B21-9465-46A6-80EF-C7CA5CCC8DB6}" type="slidenum">
              <a:rPr lang="uk-UA" sz="2400" b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pPr/>
              <a:t>11</a:t>
            </a:fld>
            <a:endParaRPr lang="uk-UA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10861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14046" y="2743200"/>
            <a:ext cx="3994067" cy="1158051"/>
          </a:xfrm>
        </p:spPr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162808029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64A3C8-08EF-4D80-9597-7AE9EA6F9A37}"/>
              </a:ext>
            </a:extLst>
          </p:cNvPr>
          <p:cNvSpPr txBox="1"/>
          <p:nvPr/>
        </p:nvSpPr>
        <p:spPr>
          <a:xfrm>
            <a:off x="694592" y="42203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5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50BAA-A98F-4715-8D32-1A9BE10E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852853"/>
          </a:xfrm>
        </p:spPr>
        <p:txBody>
          <a:bodyPr>
            <a:norm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Мета роботи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C0AF6-9533-404B-B3F6-DFBF9344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977" y="4167554"/>
            <a:ext cx="10515600" cy="2461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Етапи даної роботи:</a:t>
            </a:r>
          </a:p>
          <a:p>
            <a:pPr marL="514350" indent="-514350">
              <a:buAutoNum type="arabicParenR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Симуляція ВАХ кремнієвих сонячних елементів.</a:t>
            </a:r>
          </a:p>
          <a:p>
            <a:pPr marL="514350" indent="-514350">
              <a:buAutoNum type="arabicParenR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Апроксимація відповідно до двох діодної моделі.</a:t>
            </a:r>
          </a:p>
          <a:p>
            <a:pPr marL="514350" indent="-514350">
              <a:buAutoNum type="arabicParenR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отриманих залежностей. Визначення взаємо зв'язку між фактором неідеальності та концентрацією заліза.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E21CA0C-7AB2-4492-B328-67FEE5EA62CA}"/>
              </a:ext>
            </a:extLst>
          </p:cNvPr>
          <p:cNvSpPr/>
          <p:nvPr/>
        </p:nvSpPr>
        <p:spPr>
          <a:xfrm>
            <a:off x="1016977" y="1140713"/>
            <a:ext cx="104306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Дослідження взаємозв’язку величини фактору неідеальності та концентрації заліза в кремнієвому сонячному елементі і подальшої розробки методу оцінки концентрації домішки шляхом аналізу вольт-амперних характеристик.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8688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2186F1-BFB8-48B2-BE94-DB449A2A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782F3B21-9465-46A6-80EF-C7CA5CCC8DB6}" type="slidenum">
              <a:rPr lang="uk-UA" sz="2800" b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pPr/>
              <a:t>3</a:t>
            </a:fld>
            <a:endParaRPr lang="uk-UA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0D53DC-6937-4E14-8BDC-B313BF0A7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16" y="5847"/>
            <a:ext cx="4663844" cy="2794865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B2EE609-322B-487E-BBE0-DEAC15F859E8}"/>
              </a:ext>
            </a:extLst>
          </p:cNvPr>
          <p:cNvSpPr/>
          <p:nvPr/>
        </p:nvSpPr>
        <p:spPr>
          <a:xfrm>
            <a:off x="12678" y="5060120"/>
            <a:ext cx="341294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8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10</a:t>
            </a:r>
            <a:r>
              <a:rPr lang="en-US" sz="28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15</a:t>
            </a: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÷10</a:t>
            </a:r>
            <a:r>
              <a:rPr lang="uk-UA" sz="28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en-US" sz="28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cм</a:t>
            </a:r>
            <a:r>
              <a:rPr lang="uk-UA" sz="28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-3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E82D223-DD08-4B34-B10C-FD814306F123}"/>
              </a:ext>
            </a:extLst>
          </p:cNvPr>
          <p:cNvSpPr/>
          <p:nvPr/>
        </p:nvSpPr>
        <p:spPr>
          <a:xfrm>
            <a:off x="-2003" y="4013680"/>
            <a:ext cx="341294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8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uk-UA" sz="28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</a:t>
            </a: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10</a:t>
            </a:r>
            <a:r>
              <a:rPr lang="ru-RU" sz="28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10</a:t>
            </a: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÷10</a:t>
            </a:r>
            <a:r>
              <a:rPr lang="uk-UA" sz="28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13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cм</a:t>
            </a:r>
            <a:r>
              <a:rPr lang="uk-UA" sz="28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-3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B25CCF3-4CE5-4E98-9C95-3E79D5196426}"/>
              </a:ext>
            </a:extLst>
          </p:cNvPr>
          <p:cNvSpPr/>
          <p:nvPr/>
        </p:nvSpPr>
        <p:spPr>
          <a:xfrm>
            <a:off x="8779054" y="4013680"/>
            <a:ext cx="341294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 </a:t>
            </a: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÷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340 К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E0B2D85-7E5D-4230-9DE6-6E559C222D7E}"/>
              </a:ext>
            </a:extLst>
          </p:cNvPr>
          <p:cNvSpPr/>
          <p:nvPr/>
        </p:nvSpPr>
        <p:spPr>
          <a:xfrm>
            <a:off x="8789418" y="5060120"/>
            <a:ext cx="3412946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 </a:t>
            </a: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÷</a:t>
            </a: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0,62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A63AD03-CECE-43FB-9A0D-E9C00E63617B}"/>
              </a:ext>
            </a:extLst>
          </p:cNvPr>
          <p:cNvSpPr/>
          <p:nvPr/>
        </p:nvSpPr>
        <p:spPr>
          <a:xfrm>
            <a:off x="-875" y="11017"/>
            <a:ext cx="4200252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Досліджувана</a:t>
            </a:r>
          </a:p>
          <a:p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зразка</a:t>
            </a:r>
          </a:p>
          <a:p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ВАХ</a:t>
            </a:r>
            <a:endParaRPr lang="ru-RU" sz="44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EFBC555-CEC3-428B-8317-1DD0D8FF2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943" y="3073270"/>
            <a:ext cx="5370114" cy="3776887"/>
          </a:xfrm>
          <a:prstGeom prst="rect">
            <a:avLst/>
          </a:prstGeom>
        </p:spPr>
      </p:pic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848740A6-829A-4876-BD7A-AE89936F1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439376"/>
              </p:ext>
            </p:extLst>
          </p:nvPr>
        </p:nvGraphicFramePr>
        <p:xfrm>
          <a:off x="3957638" y="104900"/>
          <a:ext cx="4275137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Graph" r:id="rId5" imgW="4275720" imgH="3023280" progId="Origin95.Graph">
                  <p:embed/>
                </p:oleObj>
              </mc:Choice>
              <mc:Fallback>
                <p:oleObj name="Graph" r:id="rId5" imgW="4275720" imgH="302328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7638" y="104900"/>
                        <a:ext cx="4275137" cy="302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908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3DF1A3-7F23-4C15-AF3E-3ECE85CB7E0C}"/>
              </a:ext>
            </a:extLst>
          </p:cNvPr>
          <p:cNvSpPr/>
          <p:nvPr/>
        </p:nvSpPr>
        <p:spPr>
          <a:xfrm>
            <a:off x="0" y="0"/>
            <a:ext cx="7162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Температурні залежності</a:t>
            </a:r>
            <a:endParaRPr lang="ru-RU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4E172E-020E-4601-8F59-855795038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5" y="1231900"/>
            <a:ext cx="5036331" cy="4394199"/>
          </a:xfrm>
          <a:prstGeom prst="rect">
            <a:avLst/>
          </a:prstGeom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00E79B2-DD64-4A8A-A513-C7CCC4FF0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524696"/>
              </p:ext>
            </p:extLst>
          </p:nvPr>
        </p:nvGraphicFramePr>
        <p:xfrm>
          <a:off x="7151421" y="769441"/>
          <a:ext cx="3067805" cy="641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" r:id="rId4" imgW="2260600" imgH="469900" progId="Equation.3">
                  <p:embed/>
                </p:oleObj>
              </mc:Choice>
              <mc:Fallback>
                <p:oleObj r:id="rId4" imgW="2260600" imgH="469900" progId="Equation.3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B465B46E-6473-468E-B680-4E7ADD746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421" y="769441"/>
                        <a:ext cx="3067805" cy="6410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641B4C01-558E-441C-9DBA-3C29E7821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762905"/>
              </p:ext>
            </p:extLst>
          </p:nvPr>
        </p:nvGraphicFramePr>
        <p:xfrm>
          <a:off x="5754259" y="1777828"/>
          <a:ext cx="5862128" cy="965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" r:id="rId6" imgW="4394200" imgH="723900" progId="Equation.3">
                  <p:embed/>
                </p:oleObj>
              </mc:Choice>
              <mc:Fallback>
                <p:oleObj r:id="rId6" imgW="4394200" imgH="723900" progId="Equation.3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2D49ADE1-BA11-4F31-AAB7-52EE4CF401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259" y="1777828"/>
                        <a:ext cx="5862128" cy="9650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9D7D3FFE-4B66-45D8-BA8F-34A429D413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632995"/>
              </p:ext>
            </p:extLst>
          </p:nvPr>
        </p:nvGraphicFramePr>
        <p:xfrm>
          <a:off x="6524260" y="3110146"/>
          <a:ext cx="4322125" cy="796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" r:id="rId8" imgW="2895600" imgH="533400" progId="Equation.3">
                  <p:embed/>
                </p:oleObj>
              </mc:Choice>
              <mc:Fallback>
                <p:oleObj r:id="rId8" imgW="2895600" imgH="533400" progId="Equation.3">
                  <p:embed/>
                  <p:pic>
                    <p:nvPicPr>
                      <p:cNvPr id="15" name="Объект 14">
                        <a:extLst>
                          <a:ext uri="{FF2B5EF4-FFF2-40B4-BE49-F238E27FC236}">
                            <a16:creationId xmlns:a16="http://schemas.microsoft.com/office/drawing/2014/main" id="{B2FD748D-57FE-4E22-A3A4-FEE04DE02A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260" y="3110146"/>
                        <a:ext cx="4322125" cy="7961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BFDBD8D8-F933-427B-9CD1-13AE5E91A1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802883"/>
              </p:ext>
            </p:extLst>
          </p:nvPr>
        </p:nvGraphicFramePr>
        <p:xfrm>
          <a:off x="5620653" y="4273616"/>
          <a:ext cx="612933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" r:id="rId10" imgW="3987800" imgH="520700" progId="Equation.3">
                  <p:embed/>
                </p:oleObj>
              </mc:Choice>
              <mc:Fallback>
                <p:oleObj r:id="rId10" imgW="3987800" imgH="520700" progId="Equation.3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0DA064AE-FD52-4A1C-BF82-0B73F2E7C1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53" y="4273616"/>
                        <a:ext cx="6129338" cy="7953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F7B86B00-F19B-4369-9C29-C74129D92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192429"/>
              </p:ext>
            </p:extLst>
          </p:nvPr>
        </p:nvGraphicFramePr>
        <p:xfrm>
          <a:off x="7325870" y="5436243"/>
          <a:ext cx="2718903" cy="1246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r:id="rId12" imgW="1828800" imgH="838200" progId="Equation.3">
                  <p:embed/>
                </p:oleObj>
              </mc:Choice>
              <mc:Fallback>
                <p:oleObj r:id="rId12" imgW="1828800" imgH="838200" progId="Equation.3">
                  <p:embed/>
                  <p:pic>
                    <p:nvPicPr>
                      <p:cNvPr id="19" name="Объект 18">
                        <a:extLst>
                          <a:ext uri="{FF2B5EF4-FFF2-40B4-BE49-F238E27FC236}">
                            <a16:creationId xmlns:a16="http://schemas.microsoft.com/office/drawing/2014/main" id="{3E307199-66F1-483C-8293-D2550FA669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5870" y="5436243"/>
                        <a:ext cx="2718903" cy="12461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E4941B38-6E35-4469-997B-3FB57A11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782F3B21-9465-46A6-80EF-C7CA5CCC8DB6}" type="slidenum">
              <a:rPr lang="uk-UA" sz="2800" b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pPr/>
              <a:t>4</a:t>
            </a:fld>
            <a:endParaRPr lang="uk-UA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783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D45A5ACA-D596-4194-873E-42F509CF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782F3B21-9465-46A6-80EF-C7CA5CCC8DB6}" type="slidenum">
              <a:rPr lang="uk-UA" sz="2800" b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pPr/>
              <a:t>5</a:t>
            </a:fld>
            <a:endParaRPr lang="uk-UA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DF51662-8B02-4B74-84D8-0DEE705C9C46}"/>
              </a:ext>
            </a:extLst>
          </p:cNvPr>
          <p:cNvSpPr/>
          <p:nvPr/>
        </p:nvSpPr>
        <p:spPr>
          <a:xfrm>
            <a:off x="190726" y="-1925"/>
            <a:ext cx="8643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BBD41AA3-DA5D-4FF9-B2BD-F55380A110E5}"/>
              </a:ext>
            </a:extLst>
          </p:cNvPr>
          <p:cNvCxnSpPr>
            <a:cxnSpLocks/>
          </p:cNvCxnSpPr>
          <p:nvPr/>
        </p:nvCxnSpPr>
        <p:spPr>
          <a:xfrm>
            <a:off x="3941888" y="559398"/>
            <a:ext cx="0" cy="5796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4FC59FD3-F14B-49C4-AFEF-75F4EB2F3646}"/>
              </a:ext>
            </a:extLst>
          </p:cNvPr>
          <p:cNvCxnSpPr/>
          <p:nvPr/>
        </p:nvCxnSpPr>
        <p:spPr>
          <a:xfrm>
            <a:off x="313818" y="3429000"/>
            <a:ext cx="11541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866D52E-199B-4862-ADB4-D37B9F65AA82}"/>
              </a:ext>
            </a:extLst>
          </p:cNvPr>
          <p:cNvSpPr/>
          <p:nvPr/>
        </p:nvSpPr>
        <p:spPr>
          <a:xfrm>
            <a:off x="4081768" y="4624"/>
            <a:ext cx="32934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7A9E018-EC56-4356-9885-142739FFB423}"/>
              </a:ext>
            </a:extLst>
          </p:cNvPr>
          <p:cNvSpPr/>
          <p:nvPr/>
        </p:nvSpPr>
        <p:spPr>
          <a:xfrm>
            <a:off x="313818" y="774065"/>
            <a:ext cx="21996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uk-UA" sz="200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Fe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= </a:t>
            </a:r>
            <a:r>
              <a:rPr lang="uk-UA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uk-UA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+0,394 </a:t>
            </a:r>
            <a:r>
              <a:rPr lang="uk-UA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еВ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0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82532C0-A176-43F6-8FA4-58A752E5094B}"/>
              </a:ext>
            </a:extLst>
          </p:cNvPr>
          <p:cNvSpPr/>
          <p:nvPr/>
        </p:nvSpPr>
        <p:spPr>
          <a:xfrm>
            <a:off x="3933094" y="661719"/>
            <a:ext cx="32934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тригональн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симетрія</a:t>
            </a:r>
            <a:endParaRPr lang="en-US" sz="20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r>
              <a:rPr lang="uk-UA" sz="2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-0,26 </a:t>
            </a:r>
            <a:r>
              <a:rPr lang="uk-UA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indent="450215" algn="just">
              <a:spcAft>
                <a:spcPts val="0"/>
              </a:spcAft>
            </a:pP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r>
              <a:rPr lang="uk-UA" sz="2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+0,10 </a:t>
            </a:r>
            <a:r>
              <a:rPr lang="uk-UA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орторомбічна симетрія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r>
              <a:rPr lang="uk-UA" sz="2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-0,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indent="450215" algn="just">
              <a:spcAft>
                <a:spcPts val="0"/>
              </a:spcAft>
            </a:pP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r>
              <a:rPr lang="uk-UA" sz="2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+0,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Объект 26">
            <a:extLst>
              <a:ext uri="{FF2B5EF4-FFF2-40B4-BE49-F238E27FC236}">
                <a16:creationId xmlns:a16="http://schemas.microsoft.com/office/drawing/2014/main" id="{4E16263F-D929-455B-A616-F6291B752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34600"/>
              </p:ext>
            </p:extLst>
          </p:nvPr>
        </p:nvGraphicFramePr>
        <p:xfrm>
          <a:off x="337074" y="1197061"/>
          <a:ext cx="2958430" cy="67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" r:id="rId3" imgW="2171700" imgH="495300" progId="Equation.3">
                  <p:embed/>
                </p:oleObj>
              </mc:Choice>
              <mc:Fallback>
                <p:oleObj r:id="rId3" imgW="2171700" imgH="49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74" y="1197061"/>
                        <a:ext cx="2958430" cy="674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A679EF30-6046-4179-9673-D4EC8474F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800248"/>
              </p:ext>
            </p:extLst>
          </p:nvPr>
        </p:nvGraphicFramePr>
        <p:xfrm>
          <a:off x="380996" y="1983540"/>
          <a:ext cx="3056395" cy="662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" r:id="rId5" imgW="2286000" imgH="495300" progId="Equation.3">
                  <p:embed/>
                </p:oleObj>
              </mc:Choice>
              <mc:Fallback>
                <p:oleObj r:id="rId5" imgW="2286000" imgH="495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6" y="1983540"/>
                        <a:ext cx="3056395" cy="6622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">
            <a:extLst>
              <a:ext uri="{FF2B5EF4-FFF2-40B4-BE49-F238E27FC236}">
                <a16:creationId xmlns:a16="http://schemas.microsoft.com/office/drawing/2014/main" id="{4D649F95-184C-496A-B82C-6F60C330B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36" y="12001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E24D3263-C4FC-4F70-AF11-783F08E59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053" y="1334371"/>
            <a:ext cx="9076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см</a:t>
            </a:r>
            <a:r>
              <a:rPr kumimoji="0" lang="uk-UA" altLang="ru-RU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</a:t>
            </a: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1A71027F-E96E-4DD7-8C16-24B2341CA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244" y="2117612"/>
            <a:ext cx="8435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kumimoji="0" lang="uk-UA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см</a:t>
            </a:r>
            <a:r>
              <a:rPr kumimoji="0" lang="uk-UA" altLang="ru-RU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   </a:t>
            </a: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A19630F-C6A3-45C0-A419-DA6B724F82E5}"/>
              </a:ext>
            </a:extLst>
          </p:cNvPr>
          <p:cNvSpPr/>
          <p:nvPr/>
        </p:nvSpPr>
        <p:spPr>
          <a:xfrm>
            <a:off x="3879581" y="269169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A: </a:t>
            </a:r>
            <a:r>
              <a:rPr lang="el-G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2,5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uk-UA" sz="2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-15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см</a:t>
            </a:r>
            <a:r>
              <a:rPr lang="uk-UA" sz="2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l-G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uk-UA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5,5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uk-UA" sz="2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-15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см</a:t>
            </a:r>
            <a:r>
              <a:rPr lang="uk-UA" sz="2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D: </a:t>
            </a:r>
            <a:r>
              <a:rPr lang="el-G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en-US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uk-UA" sz="2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-13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см</a:t>
            </a:r>
            <a:r>
              <a:rPr lang="uk-UA" sz="2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l-G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uk-UA" sz="20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uk-UA" sz="2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-14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см</a:t>
            </a:r>
            <a:r>
              <a:rPr lang="uk-UA" sz="20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uk-UA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000" dirty="0"/>
          </a:p>
        </p:txBody>
      </p:sp>
      <p:pic>
        <p:nvPicPr>
          <p:cNvPr id="8206" name="Picture 14" descr="Fig2_3">
            <a:extLst>
              <a:ext uri="{FF2B5EF4-FFF2-40B4-BE49-F238E27FC236}">
                <a16:creationId xmlns:a16="http://schemas.microsoft.com/office/drawing/2014/main" id="{789F12E6-9FF8-41BF-8216-E7ABF04D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575" y="-1925"/>
            <a:ext cx="4412512" cy="312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Объект 34">
            <a:extLst>
              <a:ext uri="{FF2B5EF4-FFF2-40B4-BE49-F238E27FC236}">
                <a16:creationId xmlns:a16="http://schemas.microsoft.com/office/drawing/2014/main" id="{B1E2DE26-0D9E-4F99-91C5-614E703C6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973501"/>
              </p:ext>
            </p:extLst>
          </p:nvPr>
        </p:nvGraphicFramePr>
        <p:xfrm>
          <a:off x="327206" y="4468685"/>
          <a:ext cx="3545889" cy="810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" r:id="rId8" imgW="2260600" imgH="520700" progId="Equation.3">
                  <p:embed/>
                </p:oleObj>
              </mc:Choice>
              <mc:Fallback>
                <p:oleObj r:id="rId8" imgW="2260600" imgH="520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206" y="4468685"/>
                        <a:ext cx="3545889" cy="810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8C8AE0E8-5D7B-40D0-8D55-E9D3BC4F11F5}"/>
              </a:ext>
            </a:extLst>
          </p:cNvPr>
          <p:cNvSpPr/>
          <p:nvPr/>
        </p:nvSpPr>
        <p:spPr>
          <a:xfrm>
            <a:off x="181762" y="3467417"/>
            <a:ext cx="13153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DA56C7AA-55E8-46D3-9184-E0E2B2C6C0C5}"/>
              </a:ext>
            </a:extLst>
          </p:cNvPr>
          <p:cNvSpPr/>
          <p:nvPr/>
        </p:nvSpPr>
        <p:spPr>
          <a:xfrm>
            <a:off x="4072805" y="3473966"/>
            <a:ext cx="49905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 , B-B , Auger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>
            <a:extLst>
              <a:ext uri="{FF2B5EF4-FFF2-40B4-BE49-F238E27FC236}">
                <a16:creationId xmlns:a16="http://schemas.microsoft.com/office/drawing/2014/main" id="{7D4D0542-1037-4C27-BF08-E5D13FA51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4288"/>
              </p:ext>
            </p:extLst>
          </p:nvPr>
        </p:nvGraphicFramePr>
        <p:xfrm>
          <a:off x="4660862" y="4601483"/>
          <a:ext cx="2501938" cy="508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" r:id="rId10" imgW="1231366" imgH="253890" progId="Equation.3">
                  <p:embed/>
                </p:oleObj>
              </mc:Choice>
              <mc:Fallback>
                <p:oleObj r:id="rId10" imgW="1231366" imgH="25389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862" y="4601483"/>
                        <a:ext cx="2501938" cy="5081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>
            <a:extLst>
              <a:ext uri="{FF2B5EF4-FFF2-40B4-BE49-F238E27FC236}">
                <a16:creationId xmlns:a16="http://schemas.microsoft.com/office/drawing/2014/main" id="{2184DAF3-BBFF-4F23-BD88-6C4685974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15505"/>
              </p:ext>
            </p:extLst>
          </p:nvPr>
        </p:nvGraphicFramePr>
        <p:xfrm>
          <a:off x="4655709" y="5467665"/>
          <a:ext cx="3377361" cy="439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4" r:id="rId12" imgW="2171700" imgH="279400" progId="Equation.3">
                  <p:embed/>
                </p:oleObj>
              </mc:Choice>
              <mc:Fallback>
                <p:oleObj r:id="rId12" imgW="2171700" imgH="279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709" y="5467665"/>
                        <a:ext cx="3377361" cy="4394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00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3">
                <a:extLst>
                  <a:ext uri="{FF2B5EF4-FFF2-40B4-BE49-F238E27FC236}">
                    <a16:creationId xmlns:a16="http://schemas.microsoft.com/office/drawing/2014/main" id="{4DF9F913-056A-4147-A7AD-5492BE55C8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6081166"/>
                <a:ext cx="12191999" cy="8337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𝑛𝑘𝑇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Объект 3">
                <a:extLst>
                  <a:ext uri="{FF2B5EF4-FFF2-40B4-BE49-F238E27FC236}">
                    <a16:creationId xmlns:a16="http://schemas.microsoft.com/office/drawing/2014/main" id="{4DF9F913-056A-4147-A7AD-5492BE55C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81166"/>
                <a:ext cx="12191999" cy="833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92B15C-20EB-4381-B0AF-F038E2195B73}"/>
              </a:ext>
            </a:extLst>
          </p:cNvPr>
          <p:cNvSpPr/>
          <p:nvPr/>
        </p:nvSpPr>
        <p:spPr>
          <a:xfrm>
            <a:off x="0" y="476661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Штриховою та пунктирною лініями показані компоненти струму, пов’язані з рекомбінаційними процесами в області просторового заряду та квазінейтральній області відповідно.</a:t>
            </a:r>
            <a:endParaRPr lang="ru-RU" sz="2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4019F1D-311C-492D-8D70-13E449FF4B33}"/>
              </a:ext>
            </a:extLst>
          </p:cNvPr>
          <p:cNvSpPr/>
          <p:nvPr/>
        </p:nvSpPr>
        <p:spPr>
          <a:xfrm>
            <a:off x="2929" y="15453"/>
            <a:ext cx="126763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uk-UA" sz="4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Змоделювана</a:t>
            </a:r>
            <a:r>
              <a:rPr lang="uk-UA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ВАХ та результат її апроксимації </a:t>
            </a:r>
            <a:endParaRPr lang="ru-RU" sz="4400" dirty="0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76D3474A-B682-4E2D-A16E-7207C3F7CE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635818"/>
              </p:ext>
            </p:extLst>
          </p:nvPr>
        </p:nvGraphicFramePr>
        <p:xfrm>
          <a:off x="119065" y="830999"/>
          <a:ext cx="5611730" cy="396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Graph" r:id="rId4" imgW="4275720" imgH="3023280" progId="Origin95.Graph">
                  <p:embed/>
                </p:oleObj>
              </mc:Choice>
              <mc:Fallback>
                <p:oleObj name="Graph" r:id="rId4" imgW="4275720" imgH="302328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065" y="830999"/>
                        <a:ext cx="5611730" cy="3967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Объект 3">
            <a:extLst>
              <a:ext uri="{FF2B5EF4-FFF2-40B4-BE49-F238E27FC236}">
                <a16:creationId xmlns:a16="http://schemas.microsoft.com/office/drawing/2014/main" id="{08FAD74D-C4D0-496E-8D6E-821B34E35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36" y="784894"/>
            <a:ext cx="4505650" cy="399763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FF1B72D-5164-41DB-8ACD-1D875F0156A5}"/>
              </a:ext>
            </a:extLst>
          </p:cNvPr>
          <p:cNvSpPr/>
          <p:nvPr/>
        </p:nvSpPr>
        <p:spPr>
          <a:xfrm>
            <a:off x="5171318" y="830999"/>
            <a:ext cx="214481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8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=10</a:t>
            </a:r>
            <a:r>
              <a:rPr lang="uk-UA" sz="28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en-US" sz="28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</a:t>
            </a: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cм</a:t>
            </a:r>
            <a:r>
              <a:rPr lang="uk-UA" sz="28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-3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881BE91-7604-458E-B872-EF1F9FA73BA0}"/>
              </a:ext>
            </a:extLst>
          </p:cNvPr>
          <p:cNvSpPr/>
          <p:nvPr/>
        </p:nvSpPr>
        <p:spPr>
          <a:xfrm>
            <a:off x="5171318" y="1920633"/>
            <a:ext cx="214481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8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lang="uk-UA" sz="2800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</a:t>
            </a: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=10</a:t>
            </a:r>
            <a:r>
              <a:rPr lang="uk-UA" sz="28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en-US" sz="28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lang="uk-UA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cм</a:t>
            </a:r>
            <a:r>
              <a:rPr lang="uk-UA" sz="28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-3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D738FB2-A98D-4718-B8CC-335D238B7D98}"/>
              </a:ext>
            </a:extLst>
          </p:cNvPr>
          <p:cNvSpPr/>
          <p:nvPr/>
        </p:nvSpPr>
        <p:spPr>
          <a:xfrm>
            <a:off x="5171318" y="3010268"/>
            <a:ext cx="214481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290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uk-UA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93BFEE77-2496-46C6-BD91-53863755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782F3B21-9465-46A6-80EF-C7CA5CCC8DB6}" type="slidenum">
              <a:rPr lang="uk-UA" sz="2800" b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pPr/>
              <a:t>6</a:t>
            </a:fld>
            <a:endParaRPr lang="uk-UA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235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72CCBC9-FD97-4337-A83A-8CC54E9F4712}"/>
              </a:ext>
            </a:extLst>
          </p:cNvPr>
          <p:cNvSpPr/>
          <p:nvPr/>
        </p:nvSpPr>
        <p:spPr>
          <a:xfrm>
            <a:off x="336806" y="553886"/>
            <a:ext cx="23743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 , Fe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AD74D948-90FF-4466-B883-F49E767336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013748"/>
              </p:ext>
            </p:extLst>
          </p:nvPr>
        </p:nvGraphicFramePr>
        <p:xfrm>
          <a:off x="7360114" y="-1"/>
          <a:ext cx="4831885" cy="3416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Graph" r:id="rId3" imgW="4275720" imgH="3023280" progId="Origin50.Graph">
                  <p:embed/>
                </p:oleObj>
              </mc:Choice>
              <mc:Fallback>
                <p:oleObj name="Graph" r:id="rId3" imgW="4275720" imgH="30232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0114" y="-1"/>
                        <a:ext cx="4831885" cy="3416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4A679E3D-C9AE-4B5B-A73F-557A21597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568115"/>
              </p:ext>
            </p:extLst>
          </p:nvPr>
        </p:nvGraphicFramePr>
        <p:xfrm>
          <a:off x="7323993" y="3416231"/>
          <a:ext cx="4868006" cy="3441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Graph" r:id="rId5" imgW="4275720" imgH="3023280" progId="Origin95.Graph">
                  <p:embed/>
                </p:oleObj>
              </mc:Choice>
              <mc:Fallback>
                <p:oleObj name="Graph" r:id="rId5" imgW="4275720" imgH="302328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23993" y="3416231"/>
                        <a:ext cx="4868006" cy="3441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5BD8564A-47AC-40EA-AD9A-204B7B21C2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578275"/>
              </p:ext>
            </p:extLst>
          </p:nvPr>
        </p:nvGraphicFramePr>
        <p:xfrm>
          <a:off x="108814" y="1533362"/>
          <a:ext cx="7606680" cy="215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r:id="rId7" imgW="4432300" imgH="1257300" progId="Equation.3">
                  <p:embed/>
                </p:oleObj>
              </mc:Choice>
              <mc:Fallback>
                <p:oleObj r:id="rId7" imgW="4432300" imgH="1257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14" y="1533362"/>
                        <a:ext cx="7606680" cy="2156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675ED1AA-4248-4A82-9DE2-09A2415FBD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208981"/>
              </p:ext>
            </p:extLst>
          </p:nvPr>
        </p:nvGraphicFramePr>
        <p:xfrm>
          <a:off x="749183" y="4411147"/>
          <a:ext cx="6090888" cy="1244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r:id="rId9" imgW="2794000" imgH="571500" progId="Equation.3">
                  <p:embed/>
                </p:oleObj>
              </mc:Choice>
              <mc:Fallback>
                <p:oleObj r:id="rId9" imgW="2794000" imgH="57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83" y="4411147"/>
                        <a:ext cx="6090888" cy="12444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3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08CBE9-1FA6-47F7-BE2B-4891B023C31F}"/>
              </a:ext>
            </a:extLst>
          </p:cNvPr>
          <p:cNvSpPr/>
          <p:nvPr/>
        </p:nvSpPr>
        <p:spPr>
          <a:xfrm>
            <a:off x="330239" y="554750"/>
            <a:ext cx="58954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 + B-B + Auger , Fe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Fig3_10a">
            <a:extLst>
              <a:ext uri="{FF2B5EF4-FFF2-40B4-BE49-F238E27FC236}">
                <a16:creationId xmlns:a16="http://schemas.microsoft.com/office/drawing/2014/main" id="{E9E5C21B-EC1D-48EC-8E9B-D02D88067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803" y="0"/>
            <a:ext cx="482619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Fig3_10b">
            <a:extLst>
              <a:ext uri="{FF2B5EF4-FFF2-40B4-BE49-F238E27FC236}">
                <a16:creationId xmlns:a16="http://schemas.microsoft.com/office/drawing/2014/main" id="{DD63A99F-EA70-4B24-80EB-63EA40C4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802" y="3429001"/>
            <a:ext cx="482619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61FDACF6-3203-49BE-8771-E4DD560AE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02" y="2644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06CE048-C0EC-4251-A3F4-CA0364D3C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761786"/>
              </p:ext>
            </p:extLst>
          </p:nvPr>
        </p:nvGraphicFramePr>
        <p:xfrm>
          <a:off x="94740" y="2042368"/>
          <a:ext cx="3183229" cy="1310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r:id="rId5" imgW="1905000" imgH="787400" progId="Equation.3">
                  <p:embed/>
                </p:oleObj>
              </mc:Choice>
              <mc:Fallback>
                <p:oleObj r:id="rId5" imgW="1905000" imgH="78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40" y="2042368"/>
                        <a:ext cx="3183229" cy="1310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6" name="Picture 6" descr="Fig3_11">
            <a:extLst>
              <a:ext uri="{FF2B5EF4-FFF2-40B4-BE49-F238E27FC236}">
                <a16:creationId xmlns:a16="http://schemas.microsoft.com/office/drawing/2014/main" id="{B7D1A761-E05B-4AB2-8E5C-B705983CC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62154"/>
            <a:ext cx="4661647" cy="329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 descr="Fig3_13">
            <a:extLst>
              <a:ext uri="{FF2B5EF4-FFF2-40B4-BE49-F238E27FC236}">
                <a16:creationId xmlns:a16="http://schemas.microsoft.com/office/drawing/2014/main" id="{B89E1894-E6A1-4585-B43E-0CC55D24C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076" y="1580810"/>
            <a:ext cx="4076279" cy="2881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16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72CCBC9-FD97-4337-A83A-8CC54E9F4712}"/>
              </a:ext>
            </a:extLst>
          </p:cNvPr>
          <p:cNvSpPr/>
          <p:nvPr/>
        </p:nvSpPr>
        <p:spPr>
          <a:xfrm>
            <a:off x="336806" y="553886"/>
            <a:ext cx="41200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 , Fe</a:t>
            </a:r>
            <a:r>
              <a:rPr lang="en-US" sz="4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Fig3_14a">
            <a:extLst>
              <a:ext uri="{FF2B5EF4-FFF2-40B4-BE49-F238E27FC236}">
                <a16:creationId xmlns:a16="http://schemas.microsoft.com/office/drawing/2014/main" id="{AD4B3552-F41E-4ECE-9676-E85176F4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803" y="0"/>
            <a:ext cx="482619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Fig3_14b">
            <a:extLst>
              <a:ext uri="{FF2B5EF4-FFF2-40B4-BE49-F238E27FC236}">
                <a16:creationId xmlns:a16="http://schemas.microsoft.com/office/drawing/2014/main" id="{E255EEF0-2083-48F8-B1C3-5A60F5F2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801" y="3429000"/>
            <a:ext cx="4826199" cy="342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Fig3_15a">
            <a:extLst>
              <a:ext uri="{FF2B5EF4-FFF2-40B4-BE49-F238E27FC236}">
                <a16:creationId xmlns:a16="http://schemas.microsoft.com/office/drawing/2014/main" id="{F3FD9833-C3ED-4CBF-8928-01D8DE240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30725"/>
            <a:ext cx="4120039" cy="292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Fig3_17a">
            <a:extLst>
              <a:ext uri="{FF2B5EF4-FFF2-40B4-BE49-F238E27FC236}">
                <a16:creationId xmlns:a16="http://schemas.microsoft.com/office/drawing/2014/main" id="{04D2AD10-698E-43A7-98A5-0AB02B649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903" y="1323327"/>
            <a:ext cx="4312034" cy="30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9973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