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sldIdLst>
    <p:sldId id="257" r:id="rId3"/>
    <p:sldId id="263" r:id="rId4"/>
    <p:sldId id="264" r:id="rId5"/>
    <p:sldId id="265" r:id="rId6"/>
    <p:sldId id="266" r:id="rId7"/>
    <p:sldId id="267" r:id="rId8"/>
    <p:sldId id="258" r:id="rId9"/>
    <p:sldId id="259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K" userId="6a083d703c300fc4" providerId="LiveId" clId="{B7FFF201-C262-437C-B817-43037AAD181C}"/>
    <pc:docChg chg="undo custSel addSld modSld">
      <pc:chgData name="Viktor K" userId="6a083d703c300fc4" providerId="LiveId" clId="{B7FFF201-C262-437C-B817-43037AAD181C}" dt="2025-03-09T21:22:04.597" v="597" actId="1076"/>
      <pc:docMkLst>
        <pc:docMk/>
      </pc:docMkLst>
      <pc:sldChg chg="addSp delSp modSp">
        <pc:chgData name="Viktor K" userId="6a083d703c300fc4" providerId="LiveId" clId="{B7FFF201-C262-437C-B817-43037AAD181C}" dt="2025-03-09T19:51:25.276" v="49" actId="1076"/>
        <pc:sldMkLst>
          <pc:docMk/>
          <pc:sldMk cId="1952264029" sldId="257"/>
        </pc:sldMkLst>
        <pc:spChg chg="mod">
          <ac:chgData name="Viktor K" userId="6a083d703c300fc4" providerId="LiveId" clId="{B7FFF201-C262-437C-B817-43037AAD181C}" dt="2025-03-09T19:51:16.339" v="48" actId="1076"/>
          <ac:spMkLst>
            <pc:docMk/>
            <pc:sldMk cId="1952264029" sldId="257"/>
            <ac:spMk id="2" creationId="{A7373357-68CF-4F80-BED1-C951988BACB0}"/>
          </ac:spMkLst>
        </pc:spChg>
        <pc:spChg chg="mod">
          <ac:chgData name="Viktor K" userId="6a083d703c300fc4" providerId="LiveId" clId="{B7FFF201-C262-437C-B817-43037AAD181C}" dt="2025-03-09T19:51:25.276" v="49" actId="1076"/>
          <ac:spMkLst>
            <pc:docMk/>
            <pc:sldMk cId="1952264029" sldId="257"/>
            <ac:spMk id="3" creationId="{00000000-0000-0000-0000-000000000000}"/>
          </ac:spMkLst>
        </pc:spChg>
        <pc:spChg chg="add del">
          <ac:chgData name="Viktor K" userId="6a083d703c300fc4" providerId="LiveId" clId="{B7FFF201-C262-437C-B817-43037AAD181C}" dt="2025-03-09T19:49:05.873" v="8"/>
          <ac:spMkLst>
            <pc:docMk/>
            <pc:sldMk cId="1952264029" sldId="257"/>
            <ac:spMk id="4" creationId="{0AE303F5-4DCA-4F12-9A3E-16B024373B6B}"/>
          </ac:spMkLst>
        </pc:spChg>
        <pc:spChg chg="add del mod">
          <ac:chgData name="Viktor K" userId="6a083d703c300fc4" providerId="LiveId" clId="{B7FFF201-C262-437C-B817-43037AAD181C}" dt="2025-03-09T19:51:00.411" v="45" actId="478"/>
          <ac:spMkLst>
            <pc:docMk/>
            <pc:sldMk cId="1952264029" sldId="257"/>
            <ac:spMk id="6" creationId="{AD1E38BE-319A-44B7-9F73-F94321A0C8D5}"/>
          </ac:spMkLst>
        </pc:spChg>
        <pc:spChg chg="del">
          <ac:chgData name="Viktor K" userId="6a083d703c300fc4" providerId="LiveId" clId="{B7FFF201-C262-437C-B817-43037AAD181C}" dt="2025-03-09T19:50:57.321" v="44" actId="478"/>
          <ac:spMkLst>
            <pc:docMk/>
            <pc:sldMk cId="1952264029" sldId="257"/>
            <ac:spMk id="3074" creationId="{00000000-0000-0000-0000-000000000000}"/>
          </ac:spMkLst>
        </pc:spChg>
      </pc:sldChg>
      <pc:sldChg chg="modSp">
        <pc:chgData name="Viktor K" userId="6a083d703c300fc4" providerId="LiveId" clId="{B7FFF201-C262-437C-B817-43037AAD181C}" dt="2025-03-09T19:52:41.848" v="51" actId="207"/>
        <pc:sldMkLst>
          <pc:docMk/>
          <pc:sldMk cId="3622479658" sldId="258"/>
        </pc:sldMkLst>
        <pc:spChg chg="mod">
          <ac:chgData name="Viktor K" userId="6a083d703c300fc4" providerId="LiveId" clId="{B7FFF201-C262-437C-B817-43037AAD181C}" dt="2025-03-09T19:52:41.848" v="51" actId="207"/>
          <ac:spMkLst>
            <pc:docMk/>
            <pc:sldMk cId="3622479658" sldId="258"/>
            <ac:spMk id="4098" creationId="{00000000-0000-0000-0000-000000000000}"/>
          </ac:spMkLst>
        </pc:spChg>
      </pc:sldChg>
      <pc:sldChg chg="modSp new add">
        <pc:chgData name="Viktor K" userId="6a083d703c300fc4" providerId="LiveId" clId="{B7FFF201-C262-437C-B817-43037AAD181C}" dt="2025-03-09T19:59:27.745" v="74" actId="27636"/>
        <pc:sldMkLst>
          <pc:docMk/>
          <pc:sldMk cId="724978261" sldId="271"/>
        </pc:sldMkLst>
        <pc:spChg chg="mod">
          <ac:chgData name="Viktor K" userId="6a083d703c300fc4" providerId="LiveId" clId="{B7FFF201-C262-437C-B817-43037AAD181C}" dt="2025-03-09T19:55:54.178" v="57" actId="122"/>
          <ac:spMkLst>
            <pc:docMk/>
            <pc:sldMk cId="724978261" sldId="271"/>
            <ac:spMk id="2" creationId="{24E2BE25-7F3A-49D2-A5C7-6D0D4643B18F}"/>
          </ac:spMkLst>
        </pc:spChg>
        <pc:spChg chg="mod">
          <ac:chgData name="Viktor K" userId="6a083d703c300fc4" providerId="LiveId" clId="{B7FFF201-C262-437C-B817-43037AAD181C}" dt="2025-03-09T19:59:27.745" v="74" actId="27636"/>
          <ac:spMkLst>
            <pc:docMk/>
            <pc:sldMk cId="724978261" sldId="271"/>
            <ac:spMk id="3" creationId="{F11E8A5E-DCA3-425E-89E1-C2AB8C1F89FC}"/>
          </ac:spMkLst>
        </pc:spChg>
      </pc:sldChg>
      <pc:sldChg chg="modSp new add">
        <pc:chgData name="Viktor K" userId="6a083d703c300fc4" providerId="LiveId" clId="{B7FFF201-C262-437C-B817-43037AAD181C}" dt="2025-03-09T20:13:46.666" v="187" actId="14100"/>
        <pc:sldMkLst>
          <pc:docMk/>
          <pc:sldMk cId="2988942662" sldId="272"/>
        </pc:sldMkLst>
        <pc:spChg chg="mod">
          <ac:chgData name="Viktor K" userId="6a083d703c300fc4" providerId="LiveId" clId="{B7FFF201-C262-437C-B817-43037AAD181C}" dt="2025-03-09T20:00:21.309" v="79" actId="207"/>
          <ac:spMkLst>
            <pc:docMk/>
            <pc:sldMk cId="2988942662" sldId="272"/>
            <ac:spMk id="2" creationId="{A872D713-8A3C-499E-B172-8DC55CEA3C90}"/>
          </ac:spMkLst>
        </pc:spChg>
        <pc:spChg chg="mod">
          <ac:chgData name="Viktor K" userId="6a083d703c300fc4" providerId="LiveId" clId="{B7FFF201-C262-437C-B817-43037AAD181C}" dt="2025-03-09T20:13:46.666" v="187" actId="14100"/>
          <ac:spMkLst>
            <pc:docMk/>
            <pc:sldMk cId="2988942662" sldId="272"/>
            <ac:spMk id="3" creationId="{EFC2852E-1DE5-4BA5-A0C4-BA4EDB027F48}"/>
          </ac:spMkLst>
        </pc:spChg>
      </pc:sldChg>
      <pc:sldChg chg="addSp delSp modSp new add">
        <pc:chgData name="Viktor K" userId="6a083d703c300fc4" providerId="LiveId" clId="{B7FFF201-C262-437C-B817-43037AAD181C}" dt="2025-03-09T20:28:50.009" v="291" actId="1076"/>
        <pc:sldMkLst>
          <pc:docMk/>
          <pc:sldMk cId="964413807" sldId="273"/>
        </pc:sldMkLst>
        <pc:spChg chg="mod">
          <ac:chgData name="Viktor K" userId="6a083d703c300fc4" providerId="LiveId" clId="{B7FFF201-C262-437C-B817-43037AAD181C}" dt="2025-03-09T20:20:47.561" v="247" actId="20577"/>
          <ac:spMkLst>
            <pc:docMk/>
            <pc:sldMk cId="964413807" sldId="273"/>
            <ac:spMk id="2" creationId="{5EA828B3-33DD-45FA-A64D-135A313B8BE1}"/>
          </ac:spMkLst>
        </pc:spChg>
        <pc:spChg chg="del mod">
          <ac:chgData name="Viktor K" userId="6a083d703c300fc4" providerId="LiveId" clId="{B7FFF201-C262-437C-B817-43037AAD181C}" dt="2025-03-09T20:20:08.068" v="244" actId="478"/>
          <ac:spMkLst>
            <pc:docMk/>
            <pc:sldMk cId="964413807" sldId="273"/>
            <ac:spMk id="3" creationId="{16B417D1-54FA-448D-8BCD-89DF92204B05}"/>
          </ac:spMkLst>
        </pc:spChg>
        <pc:spChg chg="add del mod">
          <ac:chgData name="Viktor K" userId="6a083d703c300fc4" providerId="LiveId" clId="{B7FFF201-C262-437C-B817-43037AAD181C}" dt="2025-03-09T20:21:19.099" v="248"/>
          <ac:spMkLst>
            <pc:docMk/>
            <pc:sldMk cId="964413807" sldId="273"/>
            <ac:spMk id="5" creationId="{DDB59765-F29D-49B3-8BA6-CFE4DBC092B6}"/>
          </ac:spMkLst>
        </pc:spChg>
        <pc:spChg chg="add mod">
          <ac:chgData name="Viktor K" userId="6a083d703c300fc4" providerId="LiveId" clId="{B7FFF201-C262-437C-B817-43037AAD181C}" dt="2025-03-09T20:22:24.530" v="256" actId="123"/>
          <ac:spMkLst>
            <pc:docMk/>
            <pc:sldMk cId="964413807" sldId="273"/>
            <ac:spMk id="7" creationId="{98C2C73B-395F-4769-8A6E-3DB8B28D8DF4}"/>
          </ac:spMkLst>
        </pc:spChg>
        <pc:spChg chg="add mod">
          <ac:chgData name="Viktor K" userId="6a083d703c300fc4" providerId="LiveId" clId="{B7FFF201-C262-437C-B817-43037AAD181C}" dt="2025-03-09T20:28:50.009" v="291" actId="1076"/>
          <ac:spMkLst>
            <pc:docMk/>
            <pc:sldMk cId="964413807" sldId="273"/>
            <ac:spMk id="8" creationId="{D970713D-CCB9-4B8A-AAFA-9DA66E2B97E1}"/>
          </ac:spMkLst>
        </pc:spChg>
        <pc:spChg chg="add mod">
          <ac:chgData name="Viktor K" userId="6a083d703c300fc4" providerId="LiveId" clId="{B7FFF201-C262-437C-B817-43037AAD181C}" dt="2025-03-09T20:28:41.879" v="289" actId="14100"/>
          <ac:spMkLst>
            <pc:docMk/>
            <pc:sldMk cId="964413807" sldId="273"/>
            <ac:spMk id="9" creationId="{25007F96-F19A-483D-8054-599C00268280}"/>
          </ac:spMkLst>
        </pc:spChg>
        <pc:picChg chg="add mod">
          <ac:chgData name="Viktor K" userId="6a083d703c300fc4" providerId="LiveId" clId="{B7FFF201-C262-437C-B817-43037AAD181C}" dt="2025-03-09T20:21:22.117" v="249" actId="1076"/>
          <ac:picMkLst>
            <pc:docMk/>
            <pc:sldMk cId="964413807" sldId="273"/>
            <ac:picMk id="6" creationId="{819C8A75-9F0A-46C4-857B-910B4D7EBABE}"/>
          </ac:picMkLst>
        </pc:picChg>
      </pc:sldChg>
      <pc:sldChg chg="addSp delSp modSp new add">
        <pc:chgData name="Viktor K" userId="6a083d703c300fc4" providerId="LiveId" clId="{B7FFF201-C262-437C-B817-43037AAD181C}" dt="2025-03-09T20:40:00.894" v="365" actId="20577"/>
        <pc:sldMkLst>
          <pc:docMk/>
          <pc:sldMk cId="1579691770" sldId="274"/>
        </pc:sldMkLst>
        <pc:spChg chg="mod">
          <ac:chgData name="Viktor K" userId="6a083d703c300fc4" providerId="LiveId" clId="{B7FFF201-C262-437C-B817-43037AAD181C}" dt="2025-03-09T20:35:57.366" v="311"/>
          <ac:spMkLst>
            <pc:docMk/>
            <pc:sldMk cId="1579691770" sldId="274"/>
            <ac:spMk id="2" creationId="{371497EE-6001-445A-A972-F3F4C6B3819B}"/>
          </ac:spMkLst>
        </pc:spChg>
        <pc:spChg chg="del mod">
          <ac:chgData name="Viktor K" userId="6a083d703c300fc4" providerId="LiveId" clId="{B7FFF201-C262-437C-B817-43037AAD181C}" dt="2025-03-09T20:34:00.040" v="306" actId="478"/>
          <ac:spMkLst>
            <pc:docMk/>
            <pc:sldMk cId="1579691770" sldId="274"/>
            <ac:spMk id="3" creationId="{625A68A9-7522-4701-964F-070D9562A7C9}"/>
          </ac:spMkLst>
        </pc:spChg>
        <pc:spChg chg="add del mod">
          <ac:chgData name="Viktor K" userId="6a083d703c300fc4" providerId="LiveId" clId="{B7FFF201-C262-437C-B817-43037AAD181C}" dt="2025-03-09T20:36:29.911" v="314" actId="478"/>
          <ac:spMkLst>
            <pc:docMk/>
            <pc:sldMk cId="1579691770" sldId="274"/>
            <ac:spMk id="5" creationId="{03D95CB9-FE05-4626-B505-809B5C69AC7E}"/>
          </ac:spMkLst>
        </pc:spChg>
        <pc:spChg chg="add mod">
          <ac:chgData name="Viktor K" userId="6a083d703c300fc4" providerId="LiveId" clId="{B7FFF201-C262-437C-B817-43037AAD181C}" dt="2025-03-09T20:37:11.259" v="345" actId="1076"/>
          <ac:spMkLst>
            <pc:docMk/>
            <pc:sldMk cId="1579691770" sldId="274"/>
            <ac:spMk id="6" creationId="{64FD7DC3-F442-4609-92DA-F59935209F4A}"/>
          </ac:spMkLst>
        </pc:spChg>
        <pc:spChg chg="add mod">
          <ac:chgData name="Viktor K" userId="6a083d703c300fc4" providerId="LiveId" clId="{B7FFF201-C262-437C-B817-43037AAD181C}" dt="2025-03-09T20:40:00.894" v="365" actId="20577"/>
          <ac:spMkLst>
            <pc:docMk/>
            <pc:sldMk cId="1579691770" sldId="274"/>
            <ac:spMk id="7" creationId="{FD139A07-254F-4DD6-9FB4-E02F0FC0377D}"/>
          </ac:spMkLst>
        </pc:spChg>
      </pc:sldChg>
      <pc:sldChg chg="addSp delSp modSp new add">
        <pc:chgData name="Viktor K" userId="6a083d703c300fc4" providerId="LiveId" clId="{B7FFF201-C262-437C-B817-43037AAD181C}" dt="2025-03-09T20:48:28.743" v="416" actId="1076"/>
        <pc:sldMkLst>
          <pc:docMk/>
          <pc:sldMk cId="3817368476" sldId="275"/>
        </pc:sldMkLst>
        <pc:spChg chg="mod">
          <ac:chgData name="Viktor K" userId="6a083d703c300fc4" providerId="LiveId" clId="{B7FFF201-C262-437C-B817-43037AAD181C}" dt="2025-03-09T20:40:47.949" v="376" actId="255"/>
          <ac:spMkLst>
            <pc:docMk/>
            <pc:sldMk cId="3817368476" sldId="275"/>
            <ac:spMk id="2" creationId="{A354B158-D2EC-495F-85D9-4B322A635770}"/>
          </ac:spMkLst>
        </pc:spChg>
        <pc:spChg chg="del">
          <ac:chgData name="Viktor K" userId="6a083d703c300fc4" providerId="LiveId" clId="{B7FFF201-C262-437C-B817-43037AAD181C}" dt="2025-03-09T20:41:19.462" v="377"/>
          <ac:spMkLst>
            <pc:docMk/>
            <pc:sldMk cId="3817368476" sldId="275"/>
            <ac:spMk id="3" creationId="{19E2541B-D85D-47E9-B4FA-6228E347D9B3}"/>
          </ac:spMkLst>
        </pc:spChg>
        <pc:spChg chg="add mod">
          <ac:chgData name="Viktor K" userId="6a083d703c300fc4" providerId="LiveId" clId="{B7FFF201-C262-437C-B817-43037AAD181C}" dt="2025-03-09T20:42:36.934" v="382" actId="123"/>
          <ac:spMkLst>
            <pc:docMk/>
            <pc:sldMk cId="3817368476" sldId="275"/>
            <ac:spMk id="5" creationId="{A597E5F7-F69D-466F-8B39-0CAAD63D1125}"/>
          </ac:spMkLst>
        </pc:spChg>
        <pc:spChg chg="add del mod">
          <ac:chgData name="Viktor K" userId="6a083d703c300fc4" providerId="LiveId" clId="{B7FFF201-C262-437C-B817-43037AAD181C}" dt="2025-03-09T20:46:21.900" v="403" actId="478"/>
          <ac:spMkLst>
            <pc:docMk/>
            <pc:sldMk cId="3817368476" sldId="275"/>
            <ac:spMk id="7" creationId="{D4392A4F-138C-42AC-AE52-457189BE6CE5}"/>
          </ac:spMkLst>
        </pc:spChg>
        <pc:spChg chg="add mod">
          <ac:chgData name="Viktor K" userId="6a083d703c300fc4" providerId="LiveId" clId="{B7FFF201-C262-437C-B817-43037AAD181C}" dt="2025-03-09T20:48:28.743" v="416" actId="1076"/>
          <ac:spMkLst>
            <pc:docMk/>
            <pc:sldMk cId="3817368476" sldId="275"/>
            <ac:spMk id="9" creationId="{4741BE75-0214-4BD9-8C6D-6F97E5E895EA}"/>
          </ac:spMkLst>
        </pc:spChg>
        <pc:picChg chg="add mod">
          <ac:chgData name="Viktor K" userId="6a083d703c300fc4" providerId="LiveId" clId="{B7FFF201-C262-437C-B817-43037AAD181C}" dt="2025-03-09T20:41:23.534" v="378" actId="1076"/>
          <ac:picMkLst>
            <pc:docMk/>
            <pc:sldMk cId="3817368476" sldId="275"/>
            <ac:picMk id="4" creationId="{9E599412-4C13-490B-9EEF-B993A14EFC6C}"/>
          </ac:picMkLst>
        </pc:picChg>
        <pc:picChg chg="add del mod">
          <ac:chgData name="Viktor K" userId="6a083d703c300fc4" providerId="LiveId" clId="{B7FFF201-C262-437C-B817-43037AAD181C}" dt="2025-03-09T20:46:17.864" v="402" actId="478"/>
          <ac:picMkLst>
            <pc:docMk/>
            <pc:sldMk cId="3817368476" sldId="275"/>
            <ac:picMk id="6" creationId="{D4E0BB8D-A60B-43B9-BB9B-CFD11BA6EAA7}"/>
          </ac:picMkLst>
        </pc:picChg>
        <pc:picChg chg="add mod">
          <ac:chgData name="Viktor K" userId="6a083d703c300fc4" providerId="LiveId" clId="{B7FFF201-C262-437C-B817-43037AAD181C}" dt="2025-03-09T20:46:28.579" v="405" actId="1076"/>
          <ac:picMkLst>
            <pc:docMk/>
            <pc:sldMk cId="3817368476" sldId="275"/>
            <ac:picMk id="8" creationId="{754D7456-0704-47D6-95AA-EDD3ECD62BE8}"/>
          </ac:picMkLst>
        </pc:picChg>
      </pc:sldChg>
      <pc:sldChg chg="addSp delSp modSp new add">
        <pc:chgData name="Viktor K" userId="6a083d703c300fc4" providerId="LiveId" clId="{B7FFF201-C262-437C-B817-43037AAD181C}" dt="2025-03-09T20:53:02.583" v="445" actId="20577"/>
        <pc:sldMkLst>
          <pc:docMk/>
          <pc:sldMk cId="2984552736" sldId="276"/>
        </pc:sldMkLst>
        <pc:spChg chg="mod">
          <ac:chgData name="Viktor K" userId="6a083d703c300fc4" providerId="LiveId" clId="{B7FFF201-C262-437C-B817-43037AAD181C}" dt="2025-03-09T20:49:19.467" v="423" actId="207"/>
          <ac:spMkLst>
            <pc:docMk/>
            <pc:sldMk cId="2984552736" sldId="276"/>
            <ac:spMk id="2" creationId="{DB0C0CAD-9065-409D-8AAC-81DF1202FF01}"/>
          </ac:spMkLst>
        </pc:spChg>
        <pc:spChg chg="del">
          <ac:chgData name="Viktor K" userId="6a083d703c300fc4" providerId="LiveId" clId="{B7FFF201-C262-437C-B817-43037AAD181C}" dt="2025-03-09T20:50:11.180" v="424"/>
          <ac:spMkLst>
            <pc:docMk/>
            <pc:sldMk cId="2984552736" sldId="276"/>
            <ac:spMk id="3" creationId="{5FB6235A-15AF-476A-93E8-CA8E9653881A}"/>
          </ac:spMkLst>
        </pc:spChg>
        <pc:spChg chg="add mod">
          <ac:chgData name="Viktor K" userId="6a083d703c300fc4" providerId="LiveId" clId="{B7FFF201-C262-437C-B817-43037AAD181C}" dt="2025-03-09T20:51:12.864" v="432" actId="20577"/>
          <ac:spMkLst>
            <pc:docMk/>
            <pc:sldMk cId="2984552736" sldId="276"/>
            <ac:spMk id="5" creationId="{E8CB091B-7CB8-4F1A-9A39-29DCD8E83CAE}"/>
          </ac:spMkLst>
        </pc:spChg>
        <pc:spChg chg="add mod">
          <ac:chgData name="Viktor K" userId="6a083d703c300fc4" providerId="LiveId" clId="{B7FFF201-C262-437C-B817-43037AAD181C}" dt="2025-03-09T20:53:02.583" v="445" actId="20577"/>
          <ac:spMkLst>
            <pc:docMk/>
            <pc:sldMk cId="2984552736" sldId="276"/>
            <ac:spMk id="7" creationId="{C197D73B-1C96-4BED-9A60-41F740781EE2}"/>
          </ac:spMkLst>
        </pc:spChg>
        <pc:picChg chg="add mod">
          <ac:chgData name="Viktor K" userId="6a083d703c300fc4" providerId="LiveId" clId="{B7FFF201-C262-437C-B817-43037AAD181C}" dt="2025-03-09T20:50:21.934" v="427" actId="1076"/>
          <ac:picMkLst>
            <pc:docMk/>
            <pc:sldMk cId="2984552736" sldId="276"/>
            <ac:picMk id="4" creationId="{A393562C-3777-401C-8A2F-2556E06D9EDD}"/>
          </ac:picMkLst>
        </pc:picChg>
        <pc:picChg chg="add mod">
          <ac:chgData name="Viktor K" userId="6a083d703c300fc4" providerId="LiveId" clId="{B7FFF201-C262-437C-B817-43037AAD181C}" dt="2025-03-09T20:51:59.929" v="436" actId="1076"/>
          <ac:picMkLst>
            <pc:docMk/>
            <pc:sldMk cId="2984552736" sldId="276"/>
            <ac:picMk id="6" creationId="{4271EAA2-EB9B-46BE-8742-E31F368BED37}"/>
          </ac:picMkLst>
        </pc:picChg>
      </pc:sldChg>
      <pc:sldChg chg="addSp delSp modSp new add">
        <pc:chgData name="Viktor K" userId="6a083d703c300fc4" providerId="LiveId" clId="{B7FFF201-C262-437C-B817-43037AAD181C}" dt="2025-03-09T21:07:24.700" v="510" actId="1076"/>
        <pc:sldMkLst>
          <pc:docMk/>
          <pc:sldMk cId="2558927340" sldId="277"/>
        </pc:sldMkLst>
        <pc:spChg chg="mod">
          <ac:chgData name="Viktor K" userId="6a083d703c300fc4" providerId="LiveId" clId="{B7FFF201-C262-437C-B817-43037AAD181C}" dt="2025-03-09T21:00:48.051" v="480" actId="1076"/>
          <ac:spMkLst>
            <pc:docMk/>
            <pc:sldMk cId="2558927340" sldId="277"/>
            <ac:spMk id="2" creationId="{6A8F44D7-A9AC-44CC-982F-CE92EC717711}"/>
          </ac:spMkLst>
        </pc:spChg>
        <pc:spChg chg="del">
          <ac:chgData name="Viktor K" userId="6a083d703c300fc4" providerId="LiveId" clId="{B7FFF201-C262-437C-B817-43037AAD181C}" dt="2025-03-09T20:55:05.969" v="459"/>
          <ac:spMkLst>
            <pc:docMk/>
            <pc:sldMk cId="2558927340" sldId="277"/>
            <ac:spMk id="3" creationId="{A0961E2C-B99A-493F-BD68-CD42C14CF645}"/>
          </ac:spMkLst>
        </pc:spChg>
        <pc:spChg chg="add mod">
          <ac:chgData name="Viktor K" userId="6a083d703c300fc4" providerId="LiveId" clId="{B7FFF201-C262-437C-B817-43037AAD181C}" dt="2025-03-09T20:56:01.958" v="464" actId="123"/>
          <ac:spMkLst>
            <pc:docMk/>
            <pc:sldMk cId="2558927340" sldId="277"/>
            <ac:spMk id="5" creationId="{77F403EF-5FCF-4BD5-AE14-81D0124F0AB5}"/>
          </ac:spMkLst>
        </pc:spChg>
        <pc:spChg chg="add del mod">
          <ac:chgData name="Viktor K" userId="6a083d703c300fc4" providerId="LiveId" clId="{B7FFF201-C262-437C-B817-43037AAD181C}" dt="2025-03-09T21:00:07.098" v="477"/>
          <ac:spMkLst>
            <pc:docMk/>
            <pc:sldMk cId="2558927340" sldId="277"/>
            <ac:spMk id="7" creationId="{91FAD096-5DA7-43CD-95AF-9FC55BC28EAD}"/>
          </ac:spMkLst>
        </pc:spChg>
        <pc:spChg chg="add mod">
          <ac:chgData name="Viktor K" userId="6a083d703c300fc4" providerId="LiveId" clId="{B7FFF201-C262-437C-B817-43037AAD181C}" dt="2025-03-09T21:07:14.123" v="508" actId="1076"/>
          <ac:spMkLst>
            <pc:docMk/>
            <pc:sldMk cId="2558927340" sldId="277"/>
            <ac:spMk id="9" creationId="{8D9157AB-8E4C-4239-9261-E8DE0D347206}"/>
          </ac:spMkLst>
        </pc:spChg>
        <pc:spChg chg="add mod">
          <ac:chgData name="Viktor K" userId="6a083d703c300fc4" providerId="LiveId" clId="{B7FFF201-C262-437C-B817-43037AAD181C}" dt="2025-03-09T21:07:24.700" v="510" actId="1076"/>
          <ac:spMkLst>
            <pc:docMk/>
            <pc:sldMk cId="2558927340" sldId="277"/>
            <ac:spMk id="10" creationId="{9EB97EC9-D9F5-43B4-97C0-BD3176704D62}"/>
          </ac:spMkLst>
        </pc:spChg>
        <pc:picChg chg="add mod">
          <ac:chgData name="Viktor K" userId="6a083d703c300fc4" providerId="LiveId" clId="{B7FFF201-C262-437C-B817-43037AAD181C}" dt="2025-03-09T20:55:09.122" v="460" actId="1076"/>
          <ac:picMkLst>
            <pc:docMk/>
            <pc:sldMk cId="2558927340" sldId="277"/>
            <ac:picMk id="4" creationId="{F82AF8A6-4053-450B-97B7-8AC499703316}"/>
          </ac:picMkLst>
        </pc:picChg>
        <pc:picChg chg="add del mod">
          <ac:chgData name="Viktor K" userId="6a083d703c300fc4" providerId="LiveId" clId="{B7FFF201-C262-437C-B817-43037AAD181C}" dt="2025-03-09T21:00:09.261" v="479"/>
          <ac:picMkLst>
            <pc:docMk/>
            <pc:sldMk cId="2558927340" sldId="277"/>
            <ac:picMk id="6" creationId="{2E9FD4FB-12B2-4540-9AD3-0C4DD5DFEED0}"/>
          </ac:picMkLst>
        </pc:picChg>
        <pc:picChg chg="add mod">
          <ac:chgData name="Viktor K" userId="6a083d703c300fc4" providerId="LiveId" clId="{B7FFF201-C262-437C-B817-43037AAD181C}" dt="2025-03-09T21:07:17.884" v="509" actId="1076"/>
          <ac:picMkLst>
            <pc:docMk/>
            <pc:sldMk cId="2558927340" sldId="277"/>
            <ac:picMk id="8" creationId="{67F52498-1EFE-42EC-AF0F-199C359DCFBD}"/>
          </ac:picMkLst>
        </pc:picChg>
      </pc:sldChg>
      <pc:sldChg chg="addSp delSp modSp new add">
        <pc:chgData name="Viktor K" userId="6a083d703c300fc4" providerId="LiveId" clId="{B7FFF201-C262-437C-B817-43037AAD181C}" dt="2025-03-09T21:22:04.597" v="597" actId="1076"/>
        <pc:sldMkLst>
          <pc:docMk/>
          <pc:sldMk cId="2107303638" sldId="278"/>
        </pc:sldMkLst>
        <pc:spChg chg="mod">
          <ac:chgData name="Viktor K" userId="6a083d703c300fc4" providerId="LiveId" clId="{B7FFF201-C262-437C-B817-43037AAD181C}" dt="2025-03-09T21:08:20.843" v="530" actId="255"/>
          <ac:spMkLst>
            <pc:docMk/>
            <pc:sldMk cId="2107303638" sldId="278"/>
            <ac:spMk id="2" creationId="{EEF227F1-D00E-4C96-A532-148665C13994}"/>
          </ac:spMkLst>
        </pc:spChg>
        <pc:spChg chg="del">
          <ac:chgData name="Viktor K" userId="6a083d703c300fc4" providerId="LiveId" clId="{B7FFF201-C262-437C-B817-43037AAD181C}" dt="2025-03-09T21:09:19.177" v="531"/>
          <ac:spMkLst>
            <pc:docMk/>
            <pc:sldMk cId="2107303638" sldId="278"/>
            <ac:spMk id="3" creationId="{943BE324-F066-4C1C-AD4B-134F748CFFFC}"/>
          </ac:spMkLst>
        </pc:spChg>
        <pc:spChg chg="add mod">
          <ac:chgData name="Viktor K" userId="6a083d703c300fc4" providerId="LiveId" clId="{B7FFF201-C262-437C-B817-43037AAD181C}" dt="2025-03-09T21:22:04.597" v="597" actId="1076"/>
          <ac:spMkLst>
            <pc:docMk/>
            <pc:sldMk cId="2107303638" sldId="278"/>
            <ac:spMk id="5" creationId="{D4E61BB5-5427-4E7A-82FE-B802EA33C1C8}"/>
          </ac:spMkLst>
        </pc:spChg>
        <pc:spChg chg="add del mod">
          <ac:chgData name="Viktor K" userId="6a083d703c300fc4" providerId="LiveId" clId="{B7FFF201-C262-437C-B817-43037AAD181C}" dt="2025-03-09T21:21:57.859" v="595" actId="478"/>
          <ac:spMkLst>
            <pc:docMk/>
            <pc:sldMk cId="2107303638" sldId="278"/>
            <ac:spMk id="7" creationId="{63DCEB63-A143-458A-BF75-A903BC06AD59}"/>
          </ac:spMkLst>
        </pc:spChg>
        <pc:picChg chg="add mod">
          <ac:chgData name="Viktor K" userId="6a083d703c300fc4" providerId="LiveId" clId="{B7FFF201-C262-437C-B817-43037AAD181C}" dt="2025-03-09T21:22:00.874" v="596" actId="1076"/>
          <ac:picMkLst>
            <pc:docMk/>
            <pc:sldMk cId="2107303638" sldId="278"/>
            <ac:picMk id="4" creationId="{BE2AB88B-8346-4970-A372-5ACD53B52A18}"/>
          </ac:picMkLst>
        </pc:picChg>
        <pc:picChg chg="add del mod">
          <ac:chgData name="Viktor K" userId="6a083d703c300fc4" providerId="LiveId" clId="{B7FFF201-C262-437C-B817-43037AAD181C}" dt="2025-03-09T21:21:53.384" v="594" actId="478"/>
          <ac:picMkLst>
            <pc:docMk/>
            <pc:sldMk cId="2107303638" sldId="278"/>
            <ac:picMk id="6" creationId="{9DECCFDF-2813-459B-894C-5808D0C3FBB9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5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9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352" y="228600"/>
            <a:ext cx="10687049" cy="914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181600" cy="2133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181600" cy="21336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D674013-0791-4EC7-861D-C1F2CB34A768}" type="slidenum">
              <a:rPr lang="ru-RU" altLang="en-US"/>
              <a:pPr/>
              <a:t>‹№›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8905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3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3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29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6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27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74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0815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70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32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51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15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5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8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2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E9C6F-EE7F-4CC0-B403-A38ED0785BB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779D15-A946-473F-A545-F0BDDB6AC16B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png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10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png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74309" y="5876770"/>
            <a:ext cx="7687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Поверхня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-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це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межа,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що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відділяє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тіло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від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оточуючого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середовища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або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від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іншого</a:t>
            </a:r>
            <a:r>
              <a:rPr lang="ru-RU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тіла</a:t>
            </a:r>
            <a:endParaRPr lang="en-US" dirty="0"/>
          </a:p>
        </p:txBody>
      </p:sp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id="{A7373357-68CF-4F80-BED1-C951988BACB0}"/>
              </a:ext>
            </a:extLst>
          </p:cNvPr>
          <p:cNvSpPr/>
          <p:nvPr/>
        </p:nvSpPr>
        <p:spPr>
          <a:xfrm>
            <a:off x="301752" y="2240113"/>
            <a:ext cx="102229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Структура </a:t>
            </a:r>
            <a:r>
              <a:rPr lang="ru-RU" sz="36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поверхонь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. </a:t>
            </a:r>
            <a:r>
              <a:rPr lang="ru-RU" sz="36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Поверхнева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кристалографія</a:t>
            </a:r>
            <a:r>
              <a:rPr lang="ru-RU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. </a:t>
            </a:r>
            <a:r>
              <a:rPr lang="ru-UA" sz="36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Поверхні</a:t>
            </a:r>
            <a:r>
              <a:rPr lang="ru-UA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з </a:t>
            </a:r>
            <a:r>
              <a:rPr lang="ru-UA" sz="36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адсорбатами</a:t>
            </a:r>
            <a:r>
              <a:rPr lang="ru-UA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 </a:t>
            </a:r>
            <a:r>
              <a:rPr lang="ru-UA" sz="36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Дефекти</a:t>
            </a:r>
            <a:r>
              <a:rPr lang="ru-UA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на </a:t>
            </a:r>
            <a:r>
              <a:rPr lang="ru-UA" sz="36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поверхнях</a:t>
            </a:r>
            <a:r>
              <a:rPr lang="ru-UA" sz="36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.</a:t>
            </a:r>
            <a:endParaRPr lang="ru-UA" sz="36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endParaRPr lang="ru-UA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26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60" name="Rectangle 2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2800" b="1" i="1" dirty="0"/>
              <a:t> </a:t>
            </a:r>
            <a:r>
              <a:rPr lang="ru-RU" altLang="en-US" sz="2800" b="1" i="1" dirty="0" err="1"/>
              <a:t>Реконструкція</a:t>
            </a:r>
            <a:r>
              <a:rPr lang="ru-RU" altLang="en-US" sz="2800" b="1" i="1" dirty="0"/>
              <a:t> на </a:t>
            </a:r>
            <a:r>
              <a:rPr lang="ru-RU" altLang="en-US" sz="2800" b="1" i="1" dirty="0" err="1"/>
              <a:t>поверхні</a:t>
            </a:r>
            <a:r>
              <a:rPr lang="ru-RU" altLang="en-US" sz="2800" b="1" i="1" dirty="0"/>
              <a:t> тугоплавких </a:t>
            </a:r>
            <a:r>
              <a:rPr lang="ru-RU" altLang="en-US" sz="2800" b="1" i="1" dirty="0" err="1"/>
              <a:t>металів</a:t>
            </a:r>
            <a:endParaRPr lang="ru-RU" altLang="en-US" sz="3800" b="1" i="1" dirty="0"/>
          </a:p>
        </p:txBody>
      </p:sp>
      <p:sp>
        <p:nvSpPr>
          <p:cNvPr id="77122" name="Rectangle 322"/>
          <p:cNvSpPr>
            <a:spLocks noChangeArrowheads="1"/>
          </p:cNvSpPr>
          <p:nvPr/>
        </p:nvSpPr>
        <p:spPr bwMode="auto">
          <a:xfrm>
            <a:off x="4297364" y="-138906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7437" name="Rectangle 637"/>
          <p:cNvSpPr>
            <a:spLocks noChangeArrowheads="1"/>
          </p:cNvSpPr>
          <p:nvPr/>
        </p:nvSpPr>
        <p:spPr bwMode="auto">
          <a:xfrm>
            <a:off x="3503614" y="1397278"/>
            <a:ext cx="9284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i="1">
                <a:solidFill>
                  <a:srgbClr val="0000FF"/>
                </a:solidFill>
              </a:rPr>
              <a:t>W</a:t>
            </a:r>
            <a:r>
              <a:rPr lang="ru-RU" altLang="en-US" i="1">
                <a:solidFill>
                  <a:srgbClr val="0000FF"/>
                </a:solidFill>
              </a:rPr>
              <a:t>(001)</a:t>
            </a:r>
            <a:r>
              <a:rPr lang="ru-RU" altLang="en-US" sz="1600"/>
              <a:t> </a:t>
            </a:r>
          </a:p>
        </p:txBody>
      </p:sp>
      <p:sp>
        <p:nvSpPr>
          <p:cNvPr id="77438" name="Rectangle 638"/>
          <p:cNvSpPr>
            <a:spLocks noChangeArrowheads="1"/>
          </p:cNvSpPr>
          <p:nvPr/>
        </p:nvSpPr>
        <p:spPr bwMode="auto">
          <a:xfrm>
            <a:off x="2208213" y="1771364"/>
            <a:ext cx="4288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i="1" dirty="0"/>
              <a:t>При Т &lt;200 К на </a:t>
            </a:r>
            <a:r>
              <a:rPr lang="ru-RU" altLang="en-US" sz="1600" i="1" dirty="0" err="1"/>
              <a:t>електронограмі</a:t>
            </a:r>
            <a:r>
              <a:rPr lang="ru-RU" altLang="en-US" sz="1600" i="1" dirty="0"/>
              <a:t> </a:t>
            </a:r>
            <a:r>
              <a:rPr lang="ru-RU" altLang="en-US" sz="1600" i="1" dirty="0" err="1"/>
              <a:t>дифракційної</a:t>
            </a:r>
            <a:endParaRPr lang="ru-RU" altLang="en-US" sz="1600" i="1" dirty="0"/>
          </a:p>
          <a:p>
            <a:r>
              <a:rPr lang="ru-RU" altLang="en-US" sz="1600" i="1" dirty="0"/>
              <a:t>  </a:t>
            </a:r>
            <a:r>
              <a:rPr lang="ru-RU" altLang="en-US" sz="1600" i="1" dirty="0" err="1"/>
              <a:t>картини</a:t>
            </a:r>
            <a:r>
              <a:rPr lang="ru-RU" altLang="en-US" sz="1600" i="1" dirty="0"/>
              <a:t> </a:t>
            </a:r>
            <a:r>
              <a:rPr lang="ru-RU" altLang="en-US" sz="1600" i="1" dirty="0" err="1"/>
              <a:t>з'являються</a:t>
            </a:r>
            <a:r>
              <a:rPr lang="ru-RU" altLang="en-US" sz="1600" i="1" dirty="0"/>
              <a:t> </a:t>
            </a:r>
            <a:r>
              <a:rPr lang="ru-RU" altLang="en-US" sz="1600" i="1" dirty="0" err="1"/>
              <a:t>додаткові</a:t>
            </a:r>
            <a:r>
              <a:rPr lang="ru-RU" altLang="en-US" sz="1600" i="1" dirty="0"/>
              <a:t> </a:t>
            </a:r>
            <a:r>
              <a:rPr lang="ru-RU" altLang="en-US" sz="1600" i="1" dirty="0" err="1"/>
              <a:t>рефлекси</a:t>
            </a:r>
            <a:r>
              <a:rPr lang="ru-RU" altLang="en-US" sz="1600" i="1" dirty="0"/>
              <a:t>.</a:t>
            </a:r>
            <a:endParaRPr lang="ru-RU" altLang="en-US" sz="1600" dirty="0"/>
          </a:p>
        </p:txBody>
      </p:sp>
      <p:sp>
        <p:nvSpPr>
          <p:cNvPr id="77439" name="Rectangle 639"/>
          <p:cNvSpPr>
            <a:spLocks noChangeArrowheads="1"/>
          </p:cNvSpPr>
          <p:nvPr/>
        </p:nvSpPr>
        <p:spPr bwMode="auto">
          <a:xfrm>
            <a:off x="7824789" y="1899722"/>
            <a:ext cx="7457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>
                <a:solidFill>
                  <a:srgbClr val="FF0000"/>
                </a:solidFill>
              </a:rPr>
              <a:t>с(2х2)</a:t>
            </a:r>
            <a:r>
              <a:rPr lang="ru-RU" alt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7441" name="Rectangle 641"/>
          <p:cNvSpPr>
            <a:spLocks noChangeArrowheads="1"/>
          </p:cNvSpPr>
          <p:nvPr/>
        </p:nvSpPr>
        <p:spPr bwMode="auto">
          <a:xfrm>
            <a:off x="1524001" y="3099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40" name="Object 640"/>
          <p:cNvGraphicFramePr>
            <a:graphicFrameLocks noChangeAspect="1"/>
          </p:cNvGraphicFramePr>
          <p:nvPr/>
        </p:nvGraphicFramePr>
        <p:xfrm>
          <a:off x="8616951" y="1916113"/>
          <a:ext cx="1439863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Формула" r:id="rId3" imgW="1066337" imgH="253890" progId="Equation.3">
                  <p:embed/>
                </p:oleObj>
              </mc:Choice>
              <mc:Fallback>
                <p:oleObj name="Формула" r:id="rId3" imgW="1066337" imgH="253890" progId="Equation.3">
                  <p:embed/>
                  <p:pic>
                    <p:nvPicPr>
                      <p:cNvPr id="77440" name="Object 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1" y="1916113"/>
                        <a:ext cx="1439863" cy="347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42" name="Rectangle 642"/>
          <p:cNvSpPr>
            <a:spLocks noChangeArrowheads="1"/>
          </p:cNvSpPr>
          <p:nvPr/>
        </p:nvSpPr>
        <p:spPr bwMode="auto">
          <a:xfrm>
            <a:off x="3874901" y="2339145"/>
            <a:ext cx="13051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Два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варіанти</a:t>
            </a:r>
            <a:endParaRPr lang="ru-RU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7443" name="Picture 643" descr="S2-05-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997201"/>
            <a:ext cx="2376488" cy="220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445" name="Rectangle 645"/>
          <p:cNvSpPr>
            <a:spLocks noChangeArrowheads="1"/>
          </p:cNvSpPr>
          <p:nvPr/>
        </p:nvSpPr>
        <p:spPr bwMode="auto">
          <a:xfrm>
            <a:off x="8112126" y="5228223"/>
            <a:ext cx="8082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>
                <a:cs typeface="Times New Roman" panose="02020603050405020304" pitchFamily="18" charset="0"/>
              </a:rPr>
              <a:t>[110]  і </a:t>
            </a:r>
            <a:endParaRPr lang="ru-RU" altLang="en-US" sz="2400" dirty="0"/>
          </a:p>
        </p:txBody>
      </p:sp>
      <p:graphicFrame>
        <p:nvGraphicFramePr>
          <p:cNvPr id="77444" name="Object 6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27903"/>
              </p:ext>
            </p:extLst>
          </p:nvPr>
        </p:nvGraphicFramePr>
        <p:xfrm>
          <a:off x="8947150" y="5266796"/>
          <a:ext cx="504825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Формула" r:id="rId6" imgW="380835" imgH="203112" progId="Equation.3">
                  <p:embed/>
                </p:oleObj>
              </mc:Choice>
              <mc:Fallback>
                <p:oleObj name="Формула" r:id="rId6" imgW="380835" imgH="203112" progId="Equation.3">
                  <p:embed/>
                  <p:pic>
                    <p:nvPicPr>
                      <p:cNvPr id="77444" name="Object 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7150" y="5266796"/>
                        <a:ext cx="504825" cy="265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46" name="Rectangle 646"/>
          <p:cNvSpPr>
            <a:spLocks noChangeArrowheads="1"/>
          </p:cNvSpPr>
          <p:nvPr/>
        </p:nvSpPr>
        <p:spPr bwMode="auto">
          <a:xfrm>
            <a:off x="2424113" y="5444123"/>
            <a:ext cx="2311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>
                <a:cs typeface="Times New Roman" panose="02020603050405020304" pitchFamily="18" charset="0"/>
              </a:rPr>
              <a:t> </a:t>
            </a:r>
            <a:endParaRPr lang="ru-RU" altLang="en-US" sz="2400"/>
          </a:p>
        </p:txBody>
      </p:sp>
      <p:sp>
        <p:nvSpPr>
          <p:cNvPr id="77447" name="Rectangle 647"/>
          <p:cNvSpPr>
            <a:spLocks noChangeArrowheads="1"/>
          </p:cNvSpPr>
          <p:nvPr/>
        </p:nvSpPr>
        <p:spPr bwMode="auto">
          <a:xfrm>
            <a:off x="2279651" y="2635836"/>
            <a:ext cx="17588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 err="1">
                <a:solidFill>
                  <a:srgbClr val="0000FF"/>
                </a:solidFill>
              </a:rPr>
              <a:t>Скувойджування</a:t>
            </a:r>
            <a:r>
              <a:rPr lang="ru-RU" altLang="en-US" sz="1600" dirty="0"/>
              <a:t>: </a:t>
            </a:r>
          </a:p>
        </p:txBody>
      </p:sp>
      <p:sp>
        <p:nvSpPr>
          <p:cNvPr id="77448" name="Rectangle 648"/>
          <p:cNvSpPr>
            <a:spLocks noChangeArrowheads="1"/>
          </p:cNvSpPr>
          <p:nvPr/>
        </p:nvSpPr>
        <p:spPr bwMode="auto">
          <a:xfrm>
            <a:off x="5016500" y="2677111"/>
            <a:ext cx="11674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 err="1">
                <a:solidFill>
                  <a:srgbClr val="993300"/>
                </a:solidFill>
              </a:rPr>
              <a:t>Парування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</a:p>
        </p:txBody>
      </p:sp>
      <p:sp>
        <p:nvSpPr>
          <p:cNvPr id="77449" name="Rectangle 649"/>
          <p:cNvSpPr>
            <a:spLocks noChangeArrowheads="1"/>
          </p:cNvSpPr>
          <p:nvPr/>
        </p:nvSpPr>
        <p:spPr bwMode="auto">
          <a:xfrm>
            <a:off x="2641142" y="5884576"/>
            <a:ext cx="55324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i="1" dirty="0">
                <a:solidFill>
                  <a:srgbClr val="008000"/>
                </a:solidFill>
              </a:rPr>
              <a:t>0,15-0,3 Å </a:t>
            </a:r>
            <a:r>
              <a:rPr lang="ru-RU" altLang="en-US" sz="1600" dirty="0" err="1">
                <a:solidFill>
                  <a:srgbClr val="008000"/>
                </a:solidFill>
              </a:rPr>
              <a:t>паралельно</a:t>
            </a:r>
            <a:r>
              <a:rPr lang="ru-RU" altLang="en-US" sz="1600" dirty="0">
                <a:solidFill>
                  <a:srgbClr val="008000"/>
                </a:solidFill>
              </a:rPr>
              <a:t> </a:t>
            </a:r>
            <a:r>
              <a:rPr lang="ru-RU" altLang="en-US" sz="1600" dirty="0" err="1">
                <a:solidFill>
                  <a:srgbClr val="008000"/>
                </a:solidFill>
              </a:rPr>
              <a:t>поверхні</a:t>
            </a:r>
            <a:r>
              <a:rPr lang="ru-RU" altLang="en-US" sz="1600" dirty="0">
                <a:solidFill>
                  <a:srgbClr val="008000"/>
                </a:solidFill>
              </a:rPr>
              <a:t>, </a:t>
            </a:r>
            <a:r>
              <a:rPr lang="ru-RU" altLang="en-US" sz="1600" dirty="0" err="1">
                <a:solidFill>
                  <a:srgbClr val="008000"/>
                </a:solidFill>
              </a:rPr>
              <a:t>релаксує</a:t>
            </a:r>
            <a:r>
              <a:rPr lang="ru-RU" altLang="en-US" sz="1600" dirty="0">
                <a:solidFill>
                  <a:srgbClr val="008000"/>
                </a:solidFill>
              </a:rPr>
              <a:t> </a:t>
            </a:r>
            <a:r>
              <a:rPr lang="ru-RU" altLang="en-US" sz="1600" dirty="0" err="1">
                <a:solidFill>
                  <a:srgbClr val="008000"/>
                </a:solidFill>
              </a:rPr>
              <a:t>всередину</a:t>
            </a:r>
            <a:r>
              <a:rPr lang="ru-RU" altLang="en-US" sz="1600" dirty="0">
                <a:solidFill>
                  <a:srgbClr val="008000"/>
                </a:solidFill>
              </a:rPr>
              <a:t> на </a:t>
            </a:r>
            <a:r>
              <a:rPr lang="ru-RU" altLang="en-US" sz="1600" i="1" dirty="0">
                <a:solidFill>
                  <a:srgbClr val="008000"/>
                </a:solidFill>
              </a:rPr>
              <a:t>0,1 Å</a:t>
            </a:r>
            <a:r>
              <a:rPr lang="ru-RU" altLang="en-US" sz="1600" dirty="0"/>
              <a:t> </a:t>
            </a:r>
          </a:p>
        </p:txBody>
      </p:sp>
      <p:graphicFrame>
        <p:nvGraphicFramePr>
          <p:cNvPr id="7680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068638"/>
          <a:ext cx="22050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Точечный рисунок" r:id="rId8" imgW="2619048" imgH="2534004" progId="Paint.Picture">
                  <p:embed/>
                </p:oleObj>
              </mc:Choice>
              <mc:Fallback>
                <p:oleObj name="Точечный рисунок" r:id="rId8" imgW="2619048" imgH="2534004" progId="Paint.Picture">
                  <p:embed/>
                  <p:pic>
                    <p:nvPicPr>
                      <p:cNvPr id="76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068638"/>
                        <a:ext cx="22050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2711450" y="5516563"/>
            <a:ext cx="53917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>
                <a:solidFill>
                  <a:srgbClr val="3333CC"/>
                </a:solidFill>
              </a:rPr>
              <a:t>На </a:t>
            </a:r>
            <a:r>
              <a:rPr lang="ru-RU" altLang="en-US" sz="1600" dirty="0" err="1">
                <a:solidFill>
                  <a:srgbClr val="3333CC"/>
                </a:solidFill>
              </a:rPr>
              <a:t>поверхні</a:t>
            </a:r>
            <a:r>
              <a:rPr lang="ru-RU" altLang="en-US" sz="1600" dirty="0">
                <a:solidFill>
                  <a:srgbClr val="3333CC"/>
                </a:solidFill>
              </a:rPr>
              <a:t> - </a:t>
            </a:r>
            <a:r>
              <a:rPr lang="ru-RU" altLang="en-US" sz="1600" dirty="0" err="1">
                <a:solidFill>
                  <a:srgbClr val="3333CC"/>
                </a:solidFill>
              </a:rPr>
              <a:t>домени</a:t>
            </a:r>
            <a:r>
              <a:rPr lang="ru-RU" altLang="en-US" sz="1600" dirty="0">
                <a:solidFill>
                  <a:srgbClr val="3333CC"/>
                </a:solidFill>
              </a:rPr>
              <a:t>, </a:t>
            </a:r>
            <a:r>
              <a:rPr lang="ru-RU" altLang="en-US" sz="1600" dirty="0" err="1">
                <a:solidFill>
                  <a:srgbClr val="3333CC"/>
                </a:solidFill>
              </a:rPr>
              <a:t>що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відрізняються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тільки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орієнтацією</a:t>
            </a:r>
            <a:r>
              <a:rPr lang="ru-RU" altLang="en-US" sz="1600" dirty="0">
                <a:solidFill>
                  <a:srgbClr val="3333CC"/>
                </a:solidFill>
              </a:rPr>
              <a:t>.</a:t>
            </a:r>
            <a:endParaRPr lang="ru-RU" altLang="en-US" sz="1600" dirty="0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3465085" y="5218114"/>
            <a:ext cx="46470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 err="1"/>
              <a:t>Рівноцінність</a:t>
            </a:r>
            <a:r>
              <a:rPr lang="ru-RU" altLang="en-US" sz="1600" dirty="0"/>
              <a:t> </a:t>
            </a:r>
            <a:r>
              <a:rPr lang="ru-RU" altLang="en-US" sz="1600" dirty="0" err="1"/>
              <a:t>зсувів</a:t>
            </a:r>
            <a:r>
              <a:rPr lang="ru-RU" altLang="en-US" sz="1600" dirty="0"/>
              <a:t> </a:t>
            </a:r>
            <a:r>
              <a:rPr lang="ru-RU" altLang="en-US" sz="1600" dirty="0" err="1"/>
              <a:t>атомів</a:t>
            </a:r>
            <a:r>
              <a:rPr lang="ru-RU" altLang="en-US" sz="1600" dirty="0"/>
              <a:t> вольфраму в </a:t>
            </a:r>
            <a:r>
              <a:rPr lang="ru-RU" altLang="en-US" sz="1600" dirty="0" err="1"/>
              <a:t>напрямках</a:t>
            </a:r>
            <a:endParaRPr lang="ru-RU" altLang="en-US" sz="1600" dirty="0"/>
          </a:p>
        </p:txBody>
      </p:sp>
      <p:sp>
        <p:nvSpPr>
          <p:cNvPr id="76808" name="AutoShape 8"/>
          <p:cNvSpPr>
            <a:spLocks noChangeArrowheads="1"/>
          </p:cNvSpPr>
          <p:nvPr/>
        </p:nvSpPr>
        <p:spPr bwMode="auto">
          <a:xfrm>
            <a:off x="7175500" y="1916114"/>
            <a:ext cx="503238" cy="287337"/>
          </a:xfrm>
          <a:prstGeom prst="rightArrow">
            <a:avLst>
              <a:gd name="adj1" fmla="val 50000"/>
              <a:gd name="adj2" fmla="val 43785"/>
            </a:avLst>
          </a:prstGeom>
          <a:solidFill>
            <a:srgbClr val="FFFF99">
              <a:alpha val="77000"/>
            </a:srgbClr>
          </a:solidFill>
          <a:ln w="38100" cmpd="dbl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208214" y="3141664"/>
          <a:ext cx="2016125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Точечный рисунок" r:id="rId10" imgW="2561905" imgH="2486372" progId="Paint.Picture">
                  <p:embed/>
                </p:oleObj>
              </mc:Choice>
              <mc:Fallback>
                <p:oleObj name="Точечный рисунок" r:id="rId10" imgW="2561905" imgH="2486372" progId="Paint.Picture">
                  <p:embed/>
                  <p:pic>
                    <p:nvPicPr>
                      <p:cNvPr id="768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3141664"/>
                        <a:ext cx="2016125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49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7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7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7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60" grpId="0"/>
      <p:bldP spid="77437" grpId="0"/>
      <p:bldP spid="77438" grpId="0"/>
      <p:bldP spid="77439" grpId="0"/>
      <p:bldP spid="77442" grpId="0"/>
      <p:bldP spid="77447" grpId="0"/>
      <p:bldP spid="77448" grpId="0"/>
      <p:bldP spid="76806" grpId="0"/>
      <p:bldP spid="768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83" y="2573914"/>
            <a:ext cx="2155825" cy="2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708276"/>
            <a:ext cx="19431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2852739"/>
            <a:ext cx="1957387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855913" y="1483003"/>
            <a:ext cx="14109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>
                <a:solidFill>
                  <a:srgbClr val="0000FF"/>
                </a:solidFill>
              </a:rPr>
              <a:t> </a:t>
            </a:r>
            <a:r>
              <a:rPr lang="ru-RU" altLang="en-US" i="1">
                <a:solidFill>
                  <a:srgbClr val="0000FF"/>
                </a:solidFill>
              </a:rPr>
              <a:t>Ir</a:t>
            </a:r>
            <a:r>
              <a:rPr lang="ru-RU" altLang="en-US">
                <a:solidFill>
                  <a:srgbClr val="0000FF"/>
                </a:solidFill>
              </a:rPr>
              <a:t>(</a:t>
            </a:r>
            <a:r>
              <a:rPr lang="ru-RU" altLang="en-US" i="1">
                <a:solidFill>
                  <a:srgbClr val="0000FF"/>
                </a:solidFill>
              </a:rPr>
              <a:t>110</a:t>
            </a:r>
            <a:r>
              <a:rPr lang="ru-RU" altLang="en-US">
                <a:solidFill>
                  <a:srgbClr val="0000FF"/>
                </a:solidFill>
              </a:rPr>
              <a:t>)-(</a:t>
            </a:r>
            <a:r>
              <a:rPr lang="ru-RU" altLang="en-US" i="1">
                <a:solidFill>
                  <a:srgbClr val="0000FF"/>
                </a:solidFill>
              </a:rPr>
              <a:t>2x1</a:t>
            </a:r>
            <a:r>
              <a:rPr lang="ru-RU" altLang="en-US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81929" name="Rectangle 9"/>
          <p:cNvSpPr>
            <a:spLocks noChangeArrowheads="1"/>
          </p:cNvSpPr>
          <p:nvPr/>
        </p:nvSpPr>
        <p:spPr bwMode="auto">
          <a:xfrm>
            <a:off x="7104064" y="1483311"/>
            <a:ext cx="1138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Три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моделі</a:t>
            </a:r>
            <a:endParaRPr lang="ru-RU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2351088" y="2060575"/>
            <a:ext cx="15263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 err="1">
                <a:solidFill>
                  <a:srgbClr val="993300"/>
                </a:solidFill>
              </a:rPr>
              <a:t>Спарених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  <a:r>
              <a:rPr lang="ru-RU" altLang="en-US" sz="1600" dirty="0" err="1">
                <a:solidFill>
                  <a:srgbClr val="993300"/>
                </a:solidFill>
              </a:rPr>
              <a:t>рядів</a:t>
            </a:r>
            <a:endParaRPr lang="ru-RU" altLang="en-US" sz="1600" dirty="0">
              <a:solidFill>
                <a:srgbClr val="993300"/>
              </a:solidFill>
            </a:endParaRPr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5159375" y="1989139"/>
            <a:ext cx="1198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 err="1">
                <a:solidFill>
                  <a:srgbClr val="008000"/>
                </a:solidFill>
              </a:rPr>
              <a:t>Гофрування</a:t>
            </a:r>
            <a:endParaRPr lang="ru-RU" altLang="en-US" sz="1600" dirty="0">
              <a:solidFill>
                <a:srgbClr val="008000"/>
              </a:solidFill>
            </a:endParaRPr>
          </a:p>
          <a:p>
            <a:r>
              <a:rPr lang="ru-RU" altLang="en-US" sz="1600" dirty="0" err="1">
                <a:solidFill>
                  <a:srgbClr val="008000"/>
                </a:solidFill>
              </a:rPr>
              <a:t>поверхні</a:t>
            </a:r>
            <a:endParaRPr lang="ru-RU" altLang="en-US" sz="1600" dirty="0">
              <a:solidFill>
                <a:srgbClr val="008000"/>
              </a:solidFill>
            </a:endParaRP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7824788" y="1989139"/>
            <a:ext cx="1780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>
                <a:solidFill>
                  <a:srgbClr val="FF3399"/>
                </a:solidFill>
              </a:rPr>
              <a:t>Модель</a:t>
            </a:r>
          </a:p>
          <a:p>
            <a:r>
              <a:rPr lang="ru-RU" altLang="en-US" sz="1600" dirty="0" err="1">
                <a:solidFill>
                  <a:srgbClr val="FF3399"/>
                </a:solidFill>
              </a:rPr>
              <a:t>пропущених</a:t>
            </a:r>
            <a:r>
              <a:rPr lang="ru-RU" altLang="en-US" sz="1600" dirty="0">
                <a:solidFill>
                  <a:srgbClr val="FF3399"/>
                </a:solidFill>
              </a:rPr>
              <a:t> </a:t>
            </a:r>
            <a:r>
              <a:rPr lang="ru-RU" altLang="en-US" sz="1600" dirty="0" err="1">
                <a:solidFill>
                  <a:srgbClr val="FF3399"/>
                </a:solidFill>
              </a:rPr>
              <a:t>рядів</a:t>
            </a:r>
            <a:endParaRPr lang="ru-RU" altLang="en-US" sz="1600" dirty="0">
              <a:solidFill>
                <a:srgbClr val="FF3399"/>
              </a:solidFill>
            </a:endParaRPr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>
            <a:off x="6924729" y="6072387"/>
            <a:ext cx="474444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>
                <a:solidFill>
                  <a:srgbClr val="3333CC"/>
                </a:solidFill>
              </a:rPr>
              <a:t>Модель </a:t>
            </a:r>
            <a:r>
              <a:rPr lang="ru-RU" altLang="en-US" sz="1600" dirty="0" err="1">
                <a:solidFill>
                  <a:srgbClr val="3333CC"/>
                </a:solidFill>
              </a:rPr>
              <a:t>пропущених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рядів</a:t>
            </a:r>
            <a:r>
              <a:rPr lang="ru-RU" altLang="en-US" dirty="0">
                <a:solidFill>
                  <a:srgbClr val="3333CC"/>
                </a:solidFill>
              </a:rPr>
              <a:t> </a:t>
            </a:r>
          </a:p>
          <a:p>
            <a:r>
              <a:rPr lang="ru-RU" altLang="en-US" sz="1600" dirty="0" err="1">
                <a:solidFill>
                  <a:srgbClr val="3333CC"/>
                </a:solidFill>
              </a:rPr>
              <a:t>Поверхневий</a:t>
            </a:r>
            <a:r>
              <a:rPr lang="ru-RU" altLang="en-US" sz="1600" dirty="0">
                <a:solidFill>
                  <a:srgbClr val="3333CC"/>
                </a:solidFill>
              </a:rPr>
              <a:t> шар </a:t>
            </a:r>
            <a:r>
              <a:rPr lang="ru-RU" altLang="en-US" sz="1600" dirty="0" err="1">
                <a:solidFill>
                  <a:srgbClr val="3333CC"/>
                </a:solidFill>
              </a:rPr>
              <a:t>релаксований</a:t>
            </a:r>
            <a:r>
              <a:rPr lang="ru-RU" altLang="en-US" sz="1600" dirty="0">
                <a:solidFill>
                  <a:srgbClr val="3333CC"/>
                </a:solidFill>
              </a:rPr>
              <a:t> в </a:t>
            </a:r>
            <a:r>
              <a:rPr lang="ru-RU" altLang="en-US" sz="1600" dirty="0" err="1">
                <a:solidFill>
                  <a:srgbClr val="3333CC"/>
                </a:solidFill>
              </a:rPr>
              <a:t>бік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об'єму</a:t>
            </a:r>
            <a:r>
              <a:rPr lang="ru-RU" altLang="en-US" sz="1600" dirty="0">
                <a:solidFill>
                  <a:srgbClr val="3333CC"/>
                </a:solidFill>
              </a:rPr>
              <a:t> на 10%</a:t>
            </a:r>
          </a:p>
        </p:txBody>
      </p:sp>
      <p:sp>
        <p:nvSpPr>
          <p:cNvPr id="93185" name="AutoShape 1025"/>
          <p:cNvSpPr>
            <a:spLocks noChangeArrowheads="1"/>
          </p:cNvSpPr>
          <p:nvPr/>
        </p:nvSpPr>
        <p:spPr bwMode="auto">
          <a:xfrm>
            <a:off x="4511676" y="2133601"/>
            <a:ext cx="360363" cy="3311525"/>
          </a:xfrm>
          <a:prstGeom prst="verticalScroll">
            <a:avLst>
              <a:gd name="adj" fmla="val 25000"/>
            </a:avLst>
          </a:prstGeom>
          <a:solidFill>
            <a:srgbClr val="FFFF99">
              <a:alpha val="56000"/>
            </a:srgbClr>
          </a:solidFill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AutoShape 1027"/>
          <p:cNvSpPr>
            <a:spLocks noChangeArrowheads="1"/>
          </p:cNvSpPr>
          <p:nvPr/>
        </p:nvSpPr>
        <p:spPr bwMode="auto">
          <a:xfrm>
            <a:off x="7248526" y="2205039"/>
            <a:ext cx="360363" cy="3311525"/>
          </a:xfrm>
          <a:prstGeom prst="verticalScroll">
            <a:avLst>
              <a:gd name="adj" fmla="val 25000"/>
            </a:avLst>
          </a:prstGeom>
          <a:solidFill>
            <a:srgbClr val="FFFF99">
              <a:alpha val="56000"/>
            </a:srgbClr>
          </a:solidFill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8" name="AutoShape 1028"/>
          <p:cNvSpPr>
            <a:spLocks noChangeArrowheads="1"/>
          </p:cNvSpPr>
          <p:nvPr/>
        </p:nvSpPr>
        <p:spPr bwMode="auto">
          <a:xfrm>
            <a:off x="4800601" y="1557339"/>
            <a:ext cx="1871663" cy="287337"/>
          </a:xfrm>
          <a:prstGeom prst="rightArrow">
            <a:avLst>
              <a:gd name="adj1" fmla="val 50000"/>
              <a:gd name="adj2" fmla="val 162846"/>
            </a:avLst>
          </a:prstGeom>
          <a:solidFill>
            <a:srgbClr val="FFFF99">
              <a:alpha val="77000"/>
            </a:srgbClr>
          </a:solidFill>
          <a:ln w="38100" cmpd="dbl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7E335-A487-45BD-9E18-1902E4377060}"/>
              </a:ext>
            </a:extLst>
          </p:cNvPr>
          <p:cNvSpPr txBox="1"/>
          <p:nvPr/>
        </p:nvSpPr>
        <p:spPr>
          <a:xfrm flipH="1">
            <a:off x="2625210" y="2370014"/>
            <a:ext cx="139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i="1" dirty="0"/>
              <a:t>вид збоку</a:t>
            </a:r>
            <a:endParaRPr lang="ru-UA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EB350-4CBB-4F38-BAC4-D41497897743}"/>
              </a:ext>
            </a:extLst>
          </p:cNvPr>
          <p:cNvSpPr txBox="1"/>
          <p:nvPr/>
        </p:nvSpPr>
        <p:spPr>
          <a:xfrm flipH="1">
            <a:off x="5457714" y="2523610"/>
            <a:ext cx="139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i="1" dirty="0"/>
              <a:t>вид збоку</a:t>
            </a:r>
            <a:endParaRPr lang="ru-UA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963DB-E313-47E2-8833-89C7E31DC23A}"/>
              </a:ext>
            </a:extLst>
          </p:cNvPr>
          <p:cNvSpPr txBox="1"/>
          <p:nvPr/>
        </p:nvSpPr>
        <p:spPr>
          <a:xfrm flipH="1">
            <a:off x="8213261" y="2631688"/>
            <a:ext cx="139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i="1" dirty="0"/>
              <a:t>вид збоку</a:t>
            </a:r>
            <a:endParaRPr lang="ru-UA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E6B330-143C-42C6-87AC-CA430B2E1697}"/>
              </a:ext>
            </a:extLst>
          </p:cNvPr>
          <p:cNvSpPr txBox="1"/>
          <p:nvPr/>
        </p:nvSpPr>
        <p:spPr>
          <a:xfrm flipH="1">
            <a:off x="2673743" y="3453411"/>
            <a:ext cx="12335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i="1" dirty="0"/>
              <a:t>вид зверху</a:t>
            </a:r>
            <a:endParaRPr lang="ru-UA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9B372B-8735-46C4-B035-112D6B26BEE7}"/>
              </a:ext>
            </a:extLst>
          </p:cNvPr>
          <p:cNvSpPr txBox="1"/>
          <p:nvPr/>
        </p:nvSpPr>
        <p:spPr>
          <a:xfrm flipH="1">
            <a:off x="5506247" y="3591989"/>
            <a:ext cx="139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i="1" dirty="0"/>
              <a:t>вид зверху</a:t>
            </a:r>
            <a:endParaRPr lang="ru-UA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03D7BC-5B07-45BE-B253-FFB1334BC2C2}"/>
              </a:ext>
            </a:extLst>
          </p:cNvPr>
          <p:cNvSpPr txBox="1"/>
          <p:nvPr/>
        </p:nvSpPr>
        <p:spPr>
          <a:xfrm flipH="1">
            <a:off x="8213261" y="3614181"/>
            <a:ext cx="13924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i="1" dirty="0"/>
              <a:t>вид зверху</a:t>
            </a:r>
            <a:endParaRPr lang="ru-UA" i="1" dirty="0"/>
          </a:p>
        </p:txBody>
      </p:sp>
    </p:spTree>
    <p:extLst>
      <p:ext uri="{BB962C8B-B14F-4D97-AF65-F5344CB8AC3E}">
        <p14:creationId xmlns:p14="http://schemas.microsoft.com/office/powerpoint/2010/main" val="41633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1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9" grpId="0"/>
      <p:bldP spid="81930" grpId="0"/>
      <p:bldP spid="81931" grpId="0"/>
      <p:bldP spid="819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/>
              <a:t>Золото (001)</a:t>
            </a:r>
            <a:r>
              <a:rPr lang="ru-RU" altLang="en-US"/>
              <a:t>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583113" y="1540947"/>
            <a:ext cx="1473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>
                <a:solidFill>
                  <a:srgbClr val="FF0000"/>
                </a:solidFill>
              </a:rPr>
              <a:t>(5х20)</a:t>
            </a:r>
            <a:r>
              <a:rPr lang="ru-RU" altLang="en-US" sz="1600"/>
              <a:t>  </a:t>
            </a:r>
            <a:r>
              <a:rPr lang="en-US" altLang="en-US" sz="1600">
                <a:solidFill>
                  <a:srgbClr val="0000FF"/>
                </a:solidFill>
              </a:rPr>
              <a:t>~  </a:t>
            </a:r>
            <a:r>
              <a:rPr lang="ru-RU" altLang="en-US" sz="1600">
                <a:solidFill>
                  <a:srgbClr val="0000FF"/>
                </a:solidFill>
              </a:rPr>
              <a:t>(</a:t>
            </a:r>
            <a:r>
              <a:rPr lang="ru-RU" altLang="en-US" sz="1600" i="1">
                <a:solidFill>
                  <a:srgbClr val="0000FF"/>
                </a:solidFill>
              </a:rPr>
              <a:t>5х1</a:t>
            </a:r>
            <a:r>
              <a:rPr lang="ru-RU" altLang="en-US" sz="1600">
                <a:solidFill>
                  <a:srgbClr val="0000FF"/>
                </a:solidFill>
              </a:rPr>
              <a:t>)</a:t>
            </a:r>
            <a:r>
              <a:rPr lang="ru-RU" altLang="en-US"/>
              <a:t> </a:t>
            </a:r>
          </a:p>
        </p:txBody>
      </p:sp>
      <p:pic>
        <p:nvPicPr>
          <p:cNvPr id="829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492376"/>
            <a:ext cx="2311400" cy="35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6" y="2492376"/>
            <a:ext cx="771525" cy="367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7680325" y="1556336"/>
            <a:ext cx="2155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Псевдогексагональна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5591175" y="2347626"/>
            <a:ext cx="24163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На 5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рядів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атомів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 в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об'ємі</a:t>
            </a:r>
            <a:endParaRPr lang="ru-RU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6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рядів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 на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поверхні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5448300" y="3211226"/>
            <a:ext cx="35142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>
                <a:solidFill>
                  <a:srgbClr val="3333CC"/>
                </a:solidFill>
              </a:rPr>
              <a:t>В </a:t>
            </a:r>
            <a:r>
              <a:rPr lang="ru-RU" altLang="en-US" sz="1600" dirty="0" err="1">
                <a:solidFill>
                  <a:srgbClr val="3333CC"/>
                </a:solidFill>
              </a:rPr>
              <a:t>молекулі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i="1" dirty="0">
                <a:solidFill>
                  <a:srgbClr val="3333CC"/>
                </a:solidFill>
              </a:rPr>
              <a:t>Au</a:t>
            </a:r>
            <a:r>
              <a:rPr lang="ru-RU" altLang="en-US" sz="1600" i="1" baseline="-25000" dirty="0">
                <a:solidFill>
                  <a:srgbClr val="3333CC"/>
                </a:solidFill>
              </a:rPr>
              <a:t>2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відстань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між</a:t>
            </a:r>
            <a:r>
              <a:rPr lang="ru-RU" altLang="en-US" sz="1600" dirty="0">
                <a:solidFill>
                  <a:srgbClr val="3333CC"/>
                </a:solidFill>
              </a:rPr>
              <a:t> ядрами </a:t>
            </a:r>
          </a:p>
          <a:p>
            <a:pPr eaLnBrk="1" hangingPunct="1"/>
            <a:r>
              <a:rPr lang="ru-RU" altLang="en-US" sz="1600" dirty="0">
                <a:solidFill>
                  <a:srgbClr val="3333CC"/>
                </a:solidFill>
              </a:rPr>
              <a:t>на </a:t>
            </a:r>
            <a:r>
              <a:rPr lang="ru-RU" altLang="en-US" sz="1600" i="1" dirty="0">
                <a:solidFill>
                  <a:srgbClr val="3333CC"/>
                </a:solidFill>
              </a:rPr>
              <a:t>15</a:t>
            </a:r>
            <a:r>
              <a:rPr lang="ru-RU" altLang="en-US" sz="1600" dirty="0">
                <a:solidFill>
                  <a:srgbClr val="3333CC"/>
                </a:solidFill>
              </a:rPr>
              <a:t>% </a:t>
            </a:r>
            <a:r>
              <a:rPr lang="ru-RU" altLang="en-US" sz="1600" dirty="0" err="1">
                <a:solidFill>
                  <a:srgbClr val="3333CC"/>
                </a:solidFill>
              </a:rPr>
              <a:t>менша</a:t>
            </a:r>
            <a:r>
              <a:rPr lang="ru-RU" altLang="en-US" sz="1600" dirty="0">
                <a:solidFill>
                  <a:srgbClr val="3333CC"/>
                </a:solidFill>
              </a:rPr>
              <a:t>, </a:t>
            </a:r>
            <a:r>
              <a:rPr lang="ru-RU" altLang="en-US" sz="1600" dirty="0" err="1">
                <a:solidFill>
                  <a:srgbClr val="3333CC"/>
                </a:solidFill>
              </a:rPr>
              <a:t>ніж</a:t>
            </a:r>
            <a:r>
              <a:rPr lang="ru-RU" altLang="en-US" sz="1600" dirty="0">
                <a:solidFill>
                  <a:srgbClr val="3333CC"/>
                </a:solidFill>
              </a:rPr>
              <a:t> в </a:t>
            </a:r>
            <a:r>
              <a:rPr lang="ru-RU" altLang="en-US" sz="1600" dirty="0" err="1">
                <a:solidFill>
                  <a:srgbClr val="3333CC"/>
                </a:solidFill>
              </a:rPr>
              <a:t>металічній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гратці</a:t>
            </a:r>
            <a:endParaRPr lang="ru-RU" altLang="en-US" sz="1600" dirty="0"/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5448300" y="3787489"/>
            <a:ext cx="41285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chemeClr val="hlink"/>
                </a:solidFill>
              </a:rPr>
              <a:t>Атоми</a:t>
            </a:r>
            <a:r>
              <a:rPr lang="ru-RU" altLang="en-US" sz="1600" dirty="0">
                <a:solidFill>
                  <a:schemeClr val="hlink"/>
                </a:solidFill>
              </a:rPr>
              <a:t> не </a:t>
            </a:r>
            <a:r>
              <a:rPr lang="ru-RU" altLang="en-US" sz="1600" dirty="0" err="1">
                <a:solidFill>
                  <a:schemeClr val="hlink"/>
                </a:solidFill>
              </a:rPr>
              <a:t>обов'язково</a:t>
            </a:r>
            <a:r>
              <a:rPr lang="ru-RU" altLang="en-US" sz="1600" dirty="0">
                <a:solidFill>
                  <a:schemeClr val="hlink"/>
                </a:solidFill>
              </a:rPr>
              <a:t> </a:t>
            </a:r>
            <a:r>
              <a:rPr lang="ru-RU" altLang="en-US" sz="1600" dirty="0" err="1">
                <a:solidFill>
                  <a:schemeClr val="hlink"/>
                </a:solidFill>
              </a:rPr>
              <a:t>повинні</a:t>
            </a:r>
            <a:r>
              <a:rPr lang="ru-RU" altLang="en-US" sz="1600" dirty="0">
                <a:solidFill>
                  <a:schemeClr val="hlink"/>
                </a:solidFill>
              </a:rPr>
              <a:t> </a:t>
            </a:r>
            <a:r>
              <a:rPr lang="ru-RU" altLang="en-US" sz="1600" dirty="0" err="1">
                <a:solidFill>
                  <a:schemeClr val="hlink"/>
                </a:solidFill>
              </a:rPr>
              <a:t>знаходитися</a:t>
            </a:r>
            <a:r>
              <a:rPr lang="ru-RU" altLang="en-US" sz="1600" dirty="0">
                <a:solidFill>
                  <a:schemeClr val="hlink"/>
                </a:solidFill>
              </a:rPr>
              <a:t> в</a:t>
            </a:r>
          </a:p>
          <a:p>
            <a:r>
              <a:rPr lang="ru-RU" altLang="en-US" sz="1600" dirty="0" err="1">
                <a:solidFill>
                  <a:schemeClr val="hlink"/>
                </a:solidFill>
              </a:rPr>
              <a:t>одній</a:t>
            </a:r>
            <a:r>
              <a:rPr lang="ru-RU" altLang="en-US" sz="1600" dirty="0">
                <a:solidFill>
                  <a:schemeClr val="hlink"/>
                </a:solidFill>
              </a:rPr>
              <a:t> </a:t>
            </a:r>
            <a:r>
              <a:rPr lang="ru-RU" altLang="en-US" sz="1600" dirty="0" err="1">
                <a:solidFill>
                  <a:schemeClr val="hlink"/>
                </a:solidFill>
              </a:rPr>
              <a:t>площині</a:t>
            </a:r>
            <a:endParaRPr lang="ru-RU" altLang="en-US" sz="1600" dirty="0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5951539" y="4433442"/>
            <a:ext cx="33137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rgbClr val="3333CC"/>
                </a:solidFill>
              </a:rPr>
              <a:t>Можна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було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думати</a:t>
            </a:r>
            <a:r>
              <a:rPr lang="ru-RU" altLang="en-US" sz="1600" dirty="0">
                <a:solidFill>
                  <a:srgbClr val="3333CC"/>
                </a:solidFill>
              </a:rPr>
              <a:t>, </a:t>
            </a:r>
            <a:r>
              <a:rPr lang="ru-RU" altLang="en-US" sz="1600" dirty="0" err="1">
                <a:solidFill>
                  <a:srgbClr val="3333CC"/>
                </a:solidFill>
              </a:rPr>
              <a:t>що</a:t>
            </a:r>
            <a:r>
              <a:rPr lang="ru-RU" altLang="en-US" sz="1600" dirty="0">
                <a:solidFill>
                  <a:srgbClr val="3333CC"/>
                </a:solidFill>
              </a:rPr>
              <a:t> </a:t>
            </a:r>
            <a:r>
              <a:rPr lang="ru-RU" altLang="en-US" sz="1600" dirty="0" err="1">
                <a:solidFill>
                  <a:srgbClr val="3333CC"/>
                </a:solidFill>
              </a:rPr>
              <a:t>аналогічна</a:t>
            </a:r>
            <a:endParaRPr lang="ru-RU" altLang="en-US" sz="1600" dirty="0">
              <a:solidFill>
                <a:srgbClr val="3333CC"/>
              </a:solidFill>
            </a:endParaRPr>
          </a:p>
          <a:p>
            <a:r>
              <a:rPr lang="ru-RU" altLang="en-US" sz="1600" dirty="0" err="1">
                <a:solidFill>
                  <a:srgbClr val="3333CC"/>
                </a:solidFill>
              </a:rPr>
              <a:t>перебудова</a:t>
            </a:r>
            <a:r>
              <a:rPr lang="ru-RU" altLang="en-US" sz="1600" dirty="0">
                <a:solidFill>
                  <a:srgbClr val="3333CC"/>
                </a:solidFill>
              </a:rPr>
              <a:t> повинна </a:t>
            </a:r>
            <a:r>
              <a:rPr lang="ru-RU" altLang="en-US" sz="1600" dirty="0" err="1">
                <a:solidFill>
                  <a:srgbClr val="3333CC"/>
                </a:solidFill>
              </a:rPr>
              <a:t>спостерігатися</a:t>
            </a:r>
            <a:endParaRPr lang="ru-RU" altLang="en-US" sz="1600" dirty="0">
              <a:solidFill>
                <a:srgbClr val="3333CC"/>
              </a:solidFill>
            </a:endParaRPr>
          </a:p>
          <a:p>
            <a:r>
              <a:rPr lang="ru-RU" altLang="en-US" sz="1600" dirty="0">
                <a:solidFill>
                  <a:srgbClr val="3333CC"/>
                </a:solidFill>
              </a:rPr>
              <a:t>у </a:t>
            </a:r>
            <a:r>
              <a:rPr lang="ru-RU" altLang="en-US" sz="1600" dirty="0" err="1">
                <a:solidFill>
                  <a:srgbClr val="3333CC"/>
                </a:solidFill>
              </a:rPr>
              <a:t>Cu</a:t>
            </a:r>
            <a:r>
              <a:rPr lang="ru-RU" altLang="en-US" sz="1600" dirty="0">
                <a:solidFill>
                  <a:srgbClr val="3333CC"/>
                </a:solidFill>
              </a:rPr>
              <a:t> і </a:t>
            </a:r>
            <a:r>
              <a:rPr lang="ru-RU" altLang="en-US" sz="1600" dirty="0" err="1">
                <a:solidFill>
                  <a:srgbClr val="3333CC"/>
                </a:solidFill>
              </a:rPr>
              <a:t>Ag</a:t>
            </a:r>
            <a:r>
              <a:rPr lang="ru-RU" altLang="en-US" sz="1600" dirty="0">
                <a:solidFill>
                  <a:srgbClr val="3333CC"/>
                </a:solidFill>
              </a:rPr>
              <a:t>, </a:t>
            </a:r>
            <a:r>
              <a:rPr lang="ru-RU" altLang="en-US" sz="1600" dirty="0" err="1">
                <a:solidFill>
                  <a:srgbClr val="3333CC"/>
                </a:solidFill>
              </a:rPr>
              <a:t>що</a:t>
            </a:r>
            <a:r>
              <a:rPr lang="ru-RU" altLang="en-US" sz="1600" dirty="0">
                <a:solidFill>
                  <a:srgbClr val="3333CC"/>
                </a:solidFill>
              </a:rPr>
              <a:t> належать до </a:t>
            </a:r>
            <a:r>
              <a:rPr lang="ru-RU" altLang="en-US" sz="1600" dirty="0" err="1">
                <a:solidFill>
                  <a:srgbClr val="3333CC"/>
                </a:solidFill>
              </a:rPr>
              <a:t>тієї</a:t>
            </a:r>
            <a:r>
              <a:rPr lang="ru-RU" altLang="en-US" sz="1600" dirty="0">
                <a:solidFill>
                  <a:srgbClr val="3333CC"/>
                </a:solidFill>
              </a:rPr>
              <a:t> ж,</a:t>
            </a:r>
          </a:p>
          <a:p>
            <a:r>
              <a:rPr lang="ru-RU" altLang="en-US" sz="1600" dirty="0" err="1">
                <a:solidFill>
                  <a:srgbClr val="3333CC"/>
                </a:solidFill>
              </a:rPr>
              <a:t>що</a:t>
            </a:r>
            <a:r>
              <a:rPr lang="ru-RU" altLang="en-US" sz="1600" dirty="0">
                <a:solidFill>
                  <a:srgbClr val="3333CC"/>
                </a:solidFill>
              </a:rPr>
              <a:t> і золото, </a:t>
            </a:r>
            <a:r>
              <a:rPr lang="ru-RU" altLang="en-US" sz="1600" dirty="0" err="1">
                <a:solidFill>
                  <a:srgbClr val="3333CC"/>
                </a:solidFill>
              </a:rPr>
              <a:t>підгрупи</a:t>
            </a:r>
            <a:endParaRPr lang="ru-RU" altLang="en-US" sz="1600" dirty="0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5303839" y="5804486"/>
            <a:ext cx="37710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 err="1"/>
              <a:t>Грані</a:t>
            </a:r>
            <a:r>
              <a:rPr lang="ru-RU" altLang="en-US" sz="1600" dirty="0"/>
              <a:t> (</a:t>
            </a:r>
            <a:r>
              <a:rPr lang="ru-RU" altLang="en-US" sz="1600" i="1" dirty="0"/>
              <a:t>001</a:t>
            </a:r>
            <a:r>
              <a:rPr lang="ru-RU" altLang="en-US" sz="1600" dirty="0"/>
              <a:t>) </a:t>
            </a:r>
            <a:r>
              <a:rPr lang="en-US" altLang="en-US" sz="1600" dirty="0"/>
              <a:t>Ag</a:t>
            </a:r>
            <a:r>
              <a:rPr lang="ru-RU" altLang="en-US" sz="1600" dirty="0"/>
              <a:t> і </a:t>
            </a:r>
            <a:r>
              <a:rPr lang="en-US" altLang="en-US" sz="1600" dirty="0"/>
              <a:t>Cu</a:t>
            </a:r>
            <a:r>
              <a:rPr lang="ru-RU" altLang="en-US" sz="1600" dirty="0"/>
              <a:t> </a:t>
            </a:r>
            <a:r>
              <a:rPr lang="ru-RU" altLang="en-US" sz="1600" dirty="0" err="1"/>
              <a:t>мають</a:t>
            </a:r>
            <a:r>
              <a:rPr lang="ru-RU" altLang="en-US" sz="1600" dirty="0"/>
              <a:t> структуру (</a:t>
            </a:r>
            <a:r>
              <a:rPr lang="ru-RU" altLang="en-US" sz="1600" i="1" dirty="0"/>
              <a:t>1х1</a:t>
            </a:r>
            <a:r>
              <a:rPr lang="ru-RU" altLang="en-US" sz="1600" dirty="0"/>
              <a:t>). </a:t>
            </a:r>
          </a:p>
        </p:txBody>
      </p:sp>
      <p:sp>
        <p:nvSpPr>
          <p:cNvPr id="95232" name="Text Box 1024"/>
          <p:cNvSpPr txBox="1">
            <a:spLocks noChangeArrowheads="1"/>
          </p:cNvSpPr>
          <p:nvPr/>
        </p:nvSpPr>
        <p:spPr bwMode="auto">
          <a:xfrm>
            <a:off x="1919289" y="1557338"/>
            <a:ext cx="1152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600">
                <a:solidFill>
                  <a:srgbClr val="0000FF"/>
                </a:solidFill>
              </a:rPr>
              <a:t>Структура</a:t>
            </a:r>
          </a:p>
        </p:txBody>
      </p:sp>
      <p:sp>
        <p:nvSpPr>
          <p:cNvPr id="95233" name="AutoShape 1025"/>
          <p:cNvSpPr>
            <a:spLocks noChangeArrowheads="1"/>
          </p:cNvSpPr>
          <p:nvPr/>
        </p:nvSpPr>
        <p:spPr bwMode="auto">
          <a:xfrm>
            <a:off x="3143251" y="1628775"/>
            <a:ext cx="1368425" cy="215900"/>
          </a:xfrm>
          <a:prstGeom prst="rightArrow">
            <a:avLst>
              <a:gd name="adj1" fmla="val 50000"/>
              <a:gd name="adj2" fmla="val 158456"/>
            </a:avLst>
          </a:prstGeom>
          <a:solidFill>
            <a:srgbClr val="FFFF99">
              <a:alpha val="77000"/>
            </a:srgbClr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4" name="AutoShape 1026"/>
          <p:cNvSpPr>
            <a:spLocks noChangeArrowheads="1"/>
          </p:cNvSpPr>
          <p:nvPr/>
        </p:nvSpPr>
        <p:spPr bwMode="auto">
          <a:xfrm>
            <a:off x="6240464" y="1628775"/>
            <a:ext cx="1368425" cy="215900"/>
          </a:xfrm>
          <a:prstGeom prst="rightArrow">
            <a:avLst>
              <a:gd name="adj1" fmla="val 50000"/>
              <a:gd name="adj2" fmla="val 158456"/>
            </a:avLst>
          </a:prstGeom>
          <a:solidFill>
            <a:srgbClr val="FFFF99">
              <a:alpha val="77000"/>
            </a:srgbClr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Rectangle 1027"/>
          <p:cNvSpPr>
            <a:spLocks noChangeArrowheads="1"/>
          </p:cNvSpPr>
          <p:nvPr/>
        </p:nvSpPr>
        <p:spPr bwMode="auto">
          <a:xfrm>
            <a:off x="5591175" y="1989138"/>
            <a:ext cx="38697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 err="1">
                <a:solidFill>
                  <a:srgbClr val="993300"/>
                </a:solidFill>
              </a:rPr>
              <a:t>Атоми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  <a:r>
              <a:rPr lang="ru-RU" altLang="en-US" sz="1600" dirty="0" err="1">
                <a:solidFill>
                  <a:srgbClr val="993300"/>
                </a:solidFill>
              </a:rPr>
              <a:t>ближчі</a:t>
            </a:r>
            <a:r>
              <a:rPr lang="ru-RU" altLang="en-US" sz="1600" dirty="0">
                <a:solidFill>
                  <a:srgbClr val="993300"/>
                </a:solidFill>
              </a:rPr>
              <a:t> один до оного, </a:t>
            </a:r>
            <a:r>
              <a:rPr lang="ru-RU" altLang="en-US" sz="1600" dirty="0" err="1">
                <a:solidFill>
                  <a:srgbClr val="993300"/>
                </a:solidFill>
              </a:rPr>
              <a:t>ніж</a:t>
            </a:r>
            <a:r>
              <a:rPr lang="ru-RU" altLang="en-US" sz="1600" dirty="0">
                <a:solidFill>
                  <a:srgbClr val="993300"/>
                </a:solidFill>
              </a:rPr>
              <a:t> в </a:t>
            </a:r>
            <a:r>
              <a:rPr lang="ru-RU" altLang="en-US" sz="1600" dirty="0" err="1">
                <a:solidFill>
                  <a:srgbClr val="993300"/>
                </a:solidFill>
              </a:rPr>
              <a:t>об’ємі</a:t>
            </a:r>
            <a:r>
              <a:rPr lang="ru-RU" altLang="en-US" sz="1600" dirty="0"/>
              <a:t>:</a:t>
            </a:r>
          </a:p>
        </p:txBody>
      </p:sp>
      <p:sp>
        <p:nvSpPr>
          <p:cNvPr id="95236" name="Text Box 1028"/>
          <p:cNvSpPr txBox="1">
            <a:spLocks noChangeArrowheads="1"/>
          </p:cNvSpPr>
          <p:nvPr/>
        </p:nvSpPr>
        <p:spPr bwMode="auto">
          <a:xfrm>
            <a:off x="5159376" y="2781301"/>
            <a:ext cx="720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dirty="0">
                <a:solidFill>
                  <a:srgbClr val="FF0000"/>
                </a:solidFill>
              </a:rPr>
              <a:t>Але:</a:t>
            </a:r>
          </a:p>
        </p:txBody>
      </p:sp>
      <p:sp>
        <p:nvSpPr>
          <p:cNvPr id="95237" name="Text Box 1029"/>
          <p:cNvSpPr txBox="1">
            <a:spLocks noChangeArrowheads="1"/>
          </p:cNvSpPr>
          <p:nvPr/>
        </p:nvSpPr>
        <p:spPr bwMode="auto">
          <a:xfrm>
            <a:off x="5257800" y="5472907"/>
            <a:ext cx="6477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dirty="0">
                <a:solidFill>
                  <a:srgbClr val="FF0000"/>
                </a:solidFill>
              </a:rPr>
              <a:t>Але:</a:t>
            </a:r>
          </a:p>
        </p:txBody>
      </p:sp>
    </p:spTree>
    <p:extLst>
      <p:ext uri="{BB962C8B-B14F-4D97-AF65-F5344CB8AC3E}">
        <p14:creationId xmlns:p14="http://schemas.microsoft.com/office/powerpoint/2010/main" val="182688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/>
      <p:bldP spid="82948" grpId="0"/>
      <p:bldP spid="82952" grpId="0"/>
      <p:bldP spid="82953" grpId="0"/>
      <p:bldP spid="82954" grpId="0"/>
      <p:bldP spid="82955" grpId="0"/>
      <p:bldP spid="82956" grpId="0"/>
      <p:bldP spid="82957" grpId="0"/>
      <p:bldP spid="95232" grpId="0"/>
      <p:bldP spid="95235" grpId="0"/>
      <p:bldP spid="95236" grpId="0"/>
      <p:bldP spid="952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2BE25-7F3A-49D2-A5C7-6D0D4643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UA" sz="3600" b="1" dirty="0" err="1">
                <a:solidFill>
                  <a:srgbClr val="C00000"/>
                </a:solidFill>
              </a:rPr>
              <a:t>Поверхні</a:t>
            </a:r>
            <a:r>
              <a:rPr lang="ru-UA" sz="3600" b="1" dirty="0">
                <a:solidFill>
                  <a:srgbClr val="C00000"/>
                </a:solidFill>
              </a:rPr>
              <a:t> з </a:t>
            </a:r>
            <a:r>
              <a:rPr lang="ru-UA" sz="3600" b="1" dirty="0" err="1">
                <a:solidFill>
                  <a:srgbClr val="C00000"/>
                </a:solidFill>
              </a:rPr>
              <a:t>адсорбатами</a:t>
            </a:r>
            <a:r>
              <a:rPr lang="ru-UA" sz="3600" b="1" dirty="0">
                <a:solidFill>
                  <a:srgbClr val="C00000"/>
                </a:solidFill>
              </a:rPr>
              <a:t>.</a:t>
            </a:r>
            <a:endParaRPr lang="ru-UA" sz="3600" dirty="0">
              <a:solidFill>
                <a:srgbClr val="C00000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11E8A5E-DCA3-425E-89E1-C2AB8C1F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Велику</a:t>
            </a:r>
            <a:r>
              <a:rPr lang="ru-RU" dirty="0"/>
              <a:t> </a:t>
            </a:r>
            <a:r>
              <a:rPr lang="ru-RU" dirty="0" err="1"/>
              <a:t>різноманітність</a:t>
            </a:r>
            <a:r>
              <a:rPr lang="ru-RU" dirty="0"/>
              <a:t> структур </a:t>
            </a:r>
            <a:r>
              <a:rPr lang="ru-RU" dirty="0" err="1"/>
              <a:t>оголених</a:t>
            </a:r>
            <a:r>
              <a:rPr lang="ru-RU" dirty="0"/>
              <a:t> </a:t>
            </a:r>
            <a:r>
              <a:rPr lang="ru-RU" dirty="0" err="1"/>
              <a:t>поверхонь</a:t>
            </a:r>
            <a:r>
              <a:rPr lang="ru-RU" dirty="0"/>
              <a:t> </a:t>
            </a:r>
            <a:r>
              <a:rPr lang="ru-RU" dirty="0" err="1"/>
              <a:t>перевершує</a:t>
            </a:r>
            <a:r>
              <a:rPr lang="ru-RU" dirty="0"/>
              <a:t> </a:t>
            </a:r>
            <a:r>
              <a:rPr lang="ru-RU" dirty="0" err="1"/>
              <a:t>різноманітність</a:t>
            </a:r>
            <a:r>
              <a:rPr lang="ru-RU" dirty="0"/>
              <a:t> структур </a:t>
            </a:r>
            <a:r>
              <a:rPr lang="ru-RU" dirty="0" err="1"/>
              <a:t>покритих</a:t>
            </a:r>
            <a:r>
              <a:rPr lang="ru-RU" dirty="0"/>
              <a:t> </a:t>
            </a:r>
            <a:r>
              <a:rPr lang="ru-RU" dirty="0" err="1"/>
              <a:t>адсорбатами</a:t>
            </a:r>
            <a:r>
              <a:rPr lang="ru-RU" dirty="0"/>
              <a:t> </a:t>
            </a:r>
            <a:r>
              <a:rPr lang="ru-RU" dirty="0" err="1"/>
              <a:t>поверхонь</a:t>
            </a:r>
            <a:r>
              <a:rPr lang="ru-RU" dirty="0"/>
              <a:t>. </a:t>
            </a:r>
            <a:r>
              <a:rPr lang="ru-RU" dirty="0" err="1"/>
              <a:t>Адсорбати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три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ефекти</a:t>
            </a:r>
            <a:r>
              <a:rPr lang="ru-RU" dirty="0"/>
              <a:t> на структуру </a:t>
            </a:r>
            <a:r>
              <a:rPr lang="ru-RU" dirty="0" err="1"/>
              <a:t>поверхні</a:t>
            </a:r>
            <a:r>
              <a:rPr lang="ru-RU" dirty="0"/>
              <a:t> </a:t>
            </a:r>
            <a:r>
              <a:rPr lang="ru-RU" dirty="0" err="1"/>
              <a:t>підкладки</a:t>
            </a:r>
            <a:r>
              <a:rPr lang="ru-RU" dirty="0"/>
              <a:t>. </a:t>
            </a:r>
            <a:r>
              <a:rPr lang="ru-RU" dirty="0" err="1"/>
              <a:t>Насичуючи</a:t>
            </a:r>
            <a:r>
              <a:rPr lang="ru-RU" dirty="0"/>
              <a:t> </a:t>
            </a:r>
            <a:r>
              <a:rPr lang="ru-RU" dirty="0" err="1"/>
              <a:t>звисаючі</a:t>
            </a:r>
            <a:r>
              <a:rPr lang="ru-RU" dirty="0"/>
              <a:t> </a:t>
            </a:r>
            <a:r>
              <a:rPr lang="ru-RU" dirty="0" err="1"/>
              <a:t>зв’язки</a:t>
            </a:r>
            <a:r>
              <a:rPr lang="ru-RU" dirty="0"/>
              <a:t>, </a:t>
            </a:r>
            <a:r>
              <a:rPr lang="ru-RU" dirty="0" err="1"/>
              <a:t>адсорбати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усунути</a:t>
            </a:r>
            <a:r>
              <a:rPr lang="ru-RU" dirty="0"/>
              <a:t> причину </a:t>
            </a:r>
            <a:r>
              <a:rPr lang="ru-RU" dirty="0" err="1"/>
              <a:t>реконструкції</a:t>
            </a:r>
            <a:r>
              <a:rPr lang="ru-RU" dirty="0"/>
              <a:t> </a:t>
            </a:r>
            <a:r>
              <a:rPr lang="ru-RU" dirty="0" err="1"/>
              <a:t>оголеної</a:t>
            </a:r>
            <a:r>
              <a:rPr lang="ru-RU" dirty="0"/>
              <a:t> </a:t>
            </a:r>
            <a:r>
              <a:rPr lang="ru-RU" dirty="0" err="1"/>
              <a:t>поверхні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 самим </a:t>
            </a:r>
            <a:r>
              <a:rPr lang="ru-RU" dirty="0" err="1"/>
              <a:t>відновити</a:t>
            </a:r>
            <a:r>
              <a:rPr lang="ru-RU" dirty="0"/>
              <a:t> </a:t>
            </a:r>
            <a:r>
              <a:rPr lang="ru-RU" dirty="0" err="1"/>
              <a:t>нереконструйовану</a:t>
            </a:r>
            <a:r>
              <a:rPr lang="ru-RU" dirty="0"/>
              <a:t> </a:t>
            </a:r>
            <a:r>
              <a:rPr lang="ru-RU" dirty="0" err="1"/>
              <a:t>поверхню</a:t>
            </a:r>
            <a:r>
              <a:rPr lang="ru-RU" dirty="0"/>
              <a:t>. </a:t>
            </a:r>
          </a:p>
          <a:p>
            <a:r>
              <a:rPr lang="ru-RU" dirty="0" err="1"/>
              <a:t>По-друге</a:t>
            </a:r>
            <a:r>
              <a:rPr lang="ru-RU" dirty="0"/>
              <a:t>, </a:t>
            </a:r>
            <a:r>
              <a:rPr lang="ru-RU" dirty="0" err="1"/>
              <a:t>адсорбати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реструктуризацію</a:t>
            </a:r>
            <a:r>
              <a:rPr lang="ru-RU" dirty="0"/>
              <a:t> субстрату.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відбувається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, для сильно </a:t>
            </a:r>
            <a:r>
              <a:rPr lang="ru-RU" dirty="0" err="1"/>
              <a:t>зв’язаних</a:t>
            </a:r>
            <a:r>
              <a:rPr lang="ru-RU" dirty="0"/>
              <a:t> </a:t>
            </a:r>
            <a:r>
              <a:rPr lang="ru-RU" dirty="0" err="1"/>
              <a:t>адсорбатів</a:t>
            </a:r>
            <a:r>
              <a:rPr lang="ru-RU" dirty="0"/>
              <a:t>. </a:t>
            </a:r>
          </a:p>
          <a:p>
            <a:pPr algn="just"/>
            <a:r>
              <a:rPr lang="ru-RU" dirty="0" err="1"/>
              <a:t>По-третє</a:t>
            </a:r>
            <a:r>
              <a:rPr lang="ru-RU" dirty="0"/>
              <a:t>, </a:t>
            </a:r>
            <a:r>
              <a:rPr lang="ru-RU" dirty="0" err="1"/>
              <a:t>адсорбати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залишати</a:t>
            </a:r>
            <a:r>
              <a:rPr lang="ru-RU" dirty="0"/>
              <a:t> </a:t>
            </a:r>
            <a:r>
              <a:rPr lang="ru-RU" dirty="0" err="1"/>
              <a:t>поверхню</a:t>
            </a:r>
            <a:r>
              <a:rPr lang="ru-RU" dirty="0"/>
              <a:t> </a:t>
            </a:r>
            <a:r>
              <a:rPr lang="ru-RU" dirty="0" err="1"/>
              <a:t>підкладки</a:t>
            </a:r>
            <a:r>
              <a:rPr lang="ru-RU" dirty="0"/>
              <a:t> в основному </a:t>
            </a:r>
            <a:r>
              <a:rPr lang="ru-RU" dirty="0" err="1"/>
              <a:t>незмінною</a:t>
            </a:r>
            <a:r>
              <a:rPr lang="ru-RU" dirty="0"/>
              <a:t> і просто </a:t>
            </a:r>
            <a:r>
              <a:rPr lang="ru-RU" dirty="0" err="1"/>
              <a:t>утворювати</a:t>
            </a:r>
            <a:r>
              <a:rPr lang="ru-RU" dirty="0"/>
              <a:t> </a:t>
            </a:r>
            <a:r>
              <a:rPr lang="ru-RU" dirty="0" err="1"/>
              <a:t>впорядковані</a:t>
            </a:r>
            <a:r>
              <a:rPr lang="ru-RU" dirty="0"/>
              <a:t> </a:t>
            </a:r>
            <a:r>
              <a:rPr lang="ru-RU" dirty="0" err="1"/>
              <a:t>сумірні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неспівмірні</a:t>
            </a:r>
            <a:r>
              <a:rPr lang="ru-RU" dirty="0"/>
              <a:t> </a:t>
            </a:r>
            <a:r>
              <a:rPr lang="ru-RU" dirty="0" err="1"/>
              <a:t>надгратки</a:t>
            </a:r>
            <a:r>
              <a:rPr lang="ru-RU" dirty="0"/>
              <a:t> поверх </a:t>
            </a:r>
            <a:r>
              <a:rPr lang="ru-RU" dirty="0" err="1"/>
              <a:t>підкладки</a:t>
            </a:r>
            <a:r>
              <a:rPr lang="ru-RU" dirty="0"/>
              <a:t>. 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72497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2D713-8A3C-499E-B172-8DC55CEA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Зняття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реконструкцій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адсорбатами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FC2852E-1DE5-4BA5-A0C4-BA4EDB02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99" y="1253330"/>
            <a:ext cx="11940465" cy="54049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винятком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випадків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слабкого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адсорбати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змінюють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оголених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поверхонь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Часто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адсорбції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зняття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реконструкції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повернення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нереконструйованого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субстрату. 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субстратів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ковалентним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місце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адсорбатний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звисаючі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усічена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об'ємна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структура. Добре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вивченим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наочним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прикладом є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покрита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воднем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Si(111)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одним атомом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водню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зв’язаним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атомом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поверхні.Таку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хімії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помістити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вакуумну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камеру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витримувати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вакууму без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забруднення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Окрім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того,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підготовлені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таким чином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підлягають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реконструкції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вони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досить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плоскі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повітрі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Si(111)(1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водневими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закінченнями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служать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шаблоном 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осадження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наноструктур. 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металевих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поверхонь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різниця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вільних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поверхневих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енергіях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реконструйованого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нереконструйованого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матеріалів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ковалентним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зв’язком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Іноді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таким чином,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зняти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реконструкцію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адсорбції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адсорбату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м’яким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нагріванням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каталітичною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реакцією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зберегти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таким чином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нереконструйовану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метастабільний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стан. Прикладом є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Метастабільний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(100)(1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впливу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протягом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хвилин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475 К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відпалом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750 К.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Кисень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видаляється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впливом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тиском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uk-UA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мбар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530 К.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таким чином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кімнатній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Метастабільна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перетворюється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назад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стабільну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відпалу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800-900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endParaRPr lang="ru-U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42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828B3-33DD-45FA-A64D-135A313B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Реструктуризація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субстратів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адсорбатами</a:t>
            </a:r>
            <a:endParaRPr lang="ru-UA" sz="2800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819C8A75-9F0A-46C4-857B-910B4D7EB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7396"/>
            <a:ext cx="3333750" cy="2790825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98C2C73B-395F-4769-8A6E-3DB8B28D8DF4}"/>
              </a:ext>
            </a:extLst>
          </p:cNvPr>
          <p:cNvSpPr/>
          <p:nvPr/>
        </p:nvSpPr>
        <p:spPr>
          <a:xfrm>
            <a:off x="517864" y="4527274"/>
            <a:ext cx="39298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/>
              <a:t>Структура W(100)</a:t>
            </a:r>
            <a:r>
              <a:rPr lang="uk-UA" dirty="0"/>
              <a:t> </a:t>
            </a:r>
            <a:r>
              <a:rPr lang="ru-UA" dirty="0"/>
              <a:t>c(2</a:t>
            </a:r>
            <a:r>
              <a:rPr lang="uk-UA" dirty="0"/>
              <a:t>х</a:t>
            </a:r>
            <a:r>
              <a:rPr lang="ru-UA" dirty="0"/>
              <a:t>2) з половиною </a:t>
            </a:r>
            <a:r>
              <a:rPr lang="ru-UA" dirty="0" err="1"/>
              <a:t>моношару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водню</a:t>
            </a:r>
            <a:r>
              <a:rPr lang="ru-UA" dirty="0"/>
              <a:t>. </a:t>
            </a:r>
            <a:r>
              <a:rPr lang="ru-UA" dirty="0" err="1"/>
              <a:t>Водень</a:t>
            </a:r>
            <a:r>
              <a:rPr lang="ru-UA" dirty="0"/>
              <a:t> </a:t>
            </a:r>
            <a:r>
              <a:rPr lang="ru-UA" dirty="0" err="1"/>
              <a:t>адсорбується</a:t>
            </a:r>
            <a:r>
              <a:rPr lang="ru-UA" dirty="0"/>
              <a:t> в </a:t>
            </a:r>
            <a:r>
              <a:rPr lang="ru-UA" dirty="0" err="1"/>
              <a:t>місцях</a:t>
            </a:r>
            <a:r>
              <a:rPr lang="ru-UA" dirty="0"/>
              <a:t> </a:t>
            </a:r>
            <a:r>
              <a:rPr lang="ru-UA" dirty="0" err="1"/>
              <a:t>містка</a:t>
            </a:r>
            <a:r>
              <a:rPr lang="ru-UA" dirty="0"/>
              <a:t> з атомами вольфраму в </a:t>
            </a:r>
            <a:r>
              <a:rPr lang="ru-UA" dirty="0" err="1"/>
              <a:t>парі</a:t>
            </a:r>
            <a:r>
              <a:rPr lang="ru-UA" dirty="0"/>
              <a:t>.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D970713D-CCB9-4B8A-AAFA-9DA66E2B97E1}"/>
              </a:ext>
            </a:extLst>
          </p:cNvPr>
          <p:cNvSpPr/>
          <p:nvPr/>
        </p:nvSpPr>
        <p:spPr>
          <a:xfrm>
            <a:off x="4829452" y="4750060"/>
            <a:ext cx="7013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Адсорбція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 лугу </a:t>
            </a:r>
            <a:r>
              <a:rPr lang="ru-UA" dirty="0" err="1"/>
              <a:t>також</a:t>
            </a:r>
            <a:r>
              <a:rPr lang="ru-UA" dirty="0"/>
              <a:t> </a:t>
            </a:r>
            <a:r>
              <a:rPr lang="ru-UA" dirty="0" err="1"/>
              <a:t>зазвичай</a:t>
            </a:r>
            <a:r>
              <a:rPr lang="ru-UA" dirty="0"/>
              <a:t> </a:t>
            </a:r>
            <a:r>
              <a:rPr lang="ru-UA" dirty="0" err="1"/>
              <a:t>викликає</a:t>
            </a:r>
            <a:r>
              <a:rPr lang="ru-UA" dirty="0"/>
              <a:t> </a:t>
            </a:r>
            <a:r>
              <a:rPr lang="ru-UA" dirty="0" err="1"/>
              <a:t>серйозні</a:t>
            </a:r>
            <a:r>
              <a:rPr lang="ru-UA" dirty="0"/>
              <a:t> </a:t>
            </a:r>
            <a:r>
              <a:rPr lang="ru-UA" dirty="0" err="1"/>
              <a:t>реконструкції</a:t>
            </a:r>
            <a:r>
              <a:rPr lang="ru-UA" dirty="0"/>
              <a:t> та </a:t>
            </a:r>
            <a:r>
              <a:rPr lang="ru-UA" dirty="0" err="1"/>
              <a:t>може</a:t>
            </a:r>
            <a:r>
              <a:rPr lang="ru-UA" dirty="0"/>
              <a:t> </a:t>
            </a:r>
            <a:r>
              <a:rPr lang="ru-UA" dirty="0" err="1"/>
              <a:t>призвести</a:t>
            </a:r>
            <a:r>
              <a:rPr lang="ru-UA" dirty="0"/>
              <a:t> до </a:t>
            </a:r>
            <a:r>
              <a:rPr lang="ru-UA" dirty="0" err="1"/>
              <a:t>дуже</a:t>
            </a:r>
            <a:r>
              <a:rPr lang="ru-UA" dirty="0"/>
              <a:t> </a:t>
            </a:r>
            <a:r>
              <a:rPr lang="ru-UA" dirty="0" err="1"/>
              <a:t>складних</a:t>
            </a:r>
            <a:r>
              <a:rPr lang="ru-UA" dirty="0"/>
              <a:t> </a:t>
            </a:r>
            <a:r>
              <a:rPr lang="ru-UA" dirty="0" err="1"/>
              <a:t>упорядкованих</a:t>
            </a:r>
            <a:r>
              <a:rPr lang="ru-UA" dirty="0"/>
              <a:t> структур з атомами лугу в самому </a:t>
            </a:r>
            <a:r>
              <a:rPr lang="ru-UA" dirty="0" err="1"/>
              <a:t>зовнішньому</a:t>
            </a:r>
            <a:r>
              <a:rPr lang="ru-UA" dirty="0"/>
              <a:t> </a:t>
            </a:r>
            <a:r>
              <a:rPr lang="ru-UA" dirty="0" err="1"/>
              <a:t>поверхневому</a:t>
            </a:r>
            <a:r>
              <a:rPr lang="ru-UA" dirty="0"/>
              <a:t> </a:t>
            </a:r>
            <a:r>
              <a:rPr lang="ru-UA" dirty="0" err="1"/>
              <a:t>шарі</a:t>
            </a:r>
            <a:r>
              <a:rPr lang="ru-UA" dirty="0"/>
              <a:t>, а </a:t>
            </a:r>
            <a:r>
              <a:rPr lang="ru-UA" dirty="0" err="1"/>
              <a:t>також</a:t>
            </a:r>
            <a:r>
              <a:rPr lang="ru-UA" dirty="0"/>
              <a:t> у шарах, </a:t>
            </a:r>
            <a:r>
              <a:rPr lang="ru-UA" dirty="0" err="1"/>
              <a:t>захованих</a:t>
            </a:r>
            <a:r>
              <a:rPr lang="ru-UA" dirty="0"/>
              <a:t> у </a:t>
            </a:r>
            <a:r>
              <a:rPr lang="ru-UA" dirty="0" err="1"/>
              <a:t>глибших</a:t>
            </a:r>
            <a:r>
              <a:rPr lang="ru-UA" dirty="0"/>
              <a:t> шарах. </a:t>
            </a:r>
            <a:r>
              <a:rPr lang="ru-UA" dirty="0" err="1"/>
              <a:t>Отримані</a:t>
            </a:r>
            <a:r>
              <a:rPr lang="ru-UA" dirty="0"/>
              <a:t> </a:t>
            </a:r>
            <a:r>
              <a:rPr lang="ru-UA" dirty="0" err="1"/>
              <a:t>структури</a:t>
            </a:r>
            <a:r>
              <a:rPr lang="ru-UA" dirty="0"/>
              <a:t> </a:t>
            </a:r>
            <a:r>
              <a:rPr lang="ru-UA" dirty="0" err="1"/>
              <a:t>краще</a:t>
            </a:r>
            <a:r>
              <a:rPr lang="ru-UA" dirty="0"/>
              <a:t> </a:t>
            </a:r>
            <a:r>
              <a:rPr lang="ru-UA" dirty="0" err="1"/>
              <a:t>описувати</a:t>
            </a:r>
            <a:r>
              <a:rPr lang="ru-UA" dirty="0"/>
              <a:t> як </a:t>
            </a:r>
            <a:r>
              <a:rPr lang="ru-UA" dirty="0" err="1"/>
              <a:t>упорядковані</a:t>
            </a:r>
            <a:r>
              <a:rPr lang="ru-UA" dirty="0"/>
              <a:t> </a:t>
            </a:r>
            <a:r>
              <a:rPr lang="ru-UA" dirty="0" err="1"/>
              <a:t>поверхневі</a:t>
            </a:r>
            <a:r>
              <a:rPr lang="ru-UA" dirty="0"/>
              <a:t> </a:t>
            </a:r>
            <a:r>
              <a:rPr lang="ru-UA" dirty="0" err="1"/>
              <a:t>сплави</a:t>
            </a:r>
            <a:r>
              <a:rPr lang="ru-UA" dirty="0"/>
              <a:t>, </a:t>
            </a:r>
            <a:r>
              <a:rPr lang="ru-UA" dirty="0" err="1"/>
              <a:t>ніж</a:t>
            </a:r>
            <a:r>
              <a:rPr lang="ru-UA" dirty="0"/>
              <a:t> як </a:t>
            </a:r>
            <a:r>
              <a:rPr lang="ru-UA" dirty="0" err="1"/>
              <a:t>адсорбційні</a:t>
            </a:r>
            <a:r>
              <a:rPr lang="ru-UA" dirty="0"/>
              <a:t> </a:t>
            </a:r>
            <a:r>
              <a:rPr lang="ru-UA" dirty="0" err="1"/>
              <a:t>структури</a:t>
            </a:r>
            <a:endParaRPr lang="ru-UA" dirty="0"/>
          </a:p>
        </p:txBody>
      </p:sp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25007F96-F19A-483D-8054-599C00268280}"/>
              </a:ext>
            </a:extLst>
          </p:cNvPr>
          <p:cNvSpPr/>
          <p:nvPr/>
        </p:nvSpPr>
        <p:spPr>
          <a:xfrm>
            <a:off x="4829452" y="1230777"/>
            <a:ext cx="70672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Цікавим</a:t>
            </a:r>
            <a:r>
              <a:rPr lang="ru-UA" dirty="0"/>
              <a:t> прикладом є </a:t>
            </a:r>
            <a:r>
              <a:rPr lang="ru-UA" dirty="0" err="1"/>
              <a:t>покрита</a:t>
            </a:r>
            <a:r>
              <a:rPr lang="ru-UA" dirty="0"/>
              <a:t> </a:t>
            </a:r>
            <a:r>
              <a:rPr lang="ru-UA" dirty="0" err="1"/>
              <a:t>воднем</a:t>
            </a:r>
            <a:r>
              <a:rPr lang="ru-UA" dirty="0"/>
              <a:t> </a:t>
            </a:r>
            <a:r>
              <a:rPr lang="ru-UA" dirty="0" err="1"/>
              <a:t>поверхня</a:t>
            </a:r>
            <a:r>
              <a:rPr lang="ru-UA" dirty="0"/>
              <a:t> W(100). </a:t>
            </a:r>
            <a:r>
              <a:rPr lang="ru-UA" dirty="0" err="1"/>
              <a:t>Водень</a:t>
            </a:r>
            <a:r>
              <a:rPr lang="ru-UA" dirty="0"/>
              <a:t> </a:t>
            </a:r>
            <a:r>
              <a:rPr lang="ru-UA" dirty="0" err="1"/>
              <a:t>надає</a:t>
            </a:r>
            <a:r>
              <a:rPr lang="ru-UA" dirty="0"/>
              <a:t> </a:t>
            </a:r>
            <a:r>
              <a:rPr lang="ru-UA" dirty="0" err="1"/>
              <a:t>перевагу</a:t>
            </a:r>
            <a:r>
              <a:rPr lang="ru-UA" dirty="0"/>
              <a:t> </a:t>
            </a:r>
            <a:r>
              <a:rPr lang="ru-UA" dirty="0" err="1"/>
              <a:t>адсорбції</a:t>
            </a:r>
            <a:r>
              <a:rPr lang="ru-UA" dirty="0"/>
              <a:t> в </a:t>
            </a:r>
            <a:r>
              <a:rPr lang="ru-UA" dirty="0" err="1"/>
              <a:t>місцях</a:t>
            </a:r>
            <a:r>
              <a:rPr lang="ru-UA" dirty="0"/>
              <a:t> </a:t>
            </a:r>
            <a:r>
              <a:rPr lang="ru-UA" dirty="0" err="1"/>
              <a:t>містка</a:t>
            </a:r>
            <a:r>
              <a:rPr lang="ru-UA" dirty="0"/>
              <a:t>, </a:t>
            </a:r>
            <a:r>
              <a:rPr lang="ru-UA" dirty="0" err="1"/>
              <a:t>однак</a:t>
            </a:r>
            <a:r>
              <a:rPr lang="ru-UA" dirty="0"/>
              <a:t> з атомами вольфраму </a:t>
            </a:r>
            <a:r>
              <a:rPr lang="ru-UA" dirty="0" err="1"/>
              <a:t>ближче</a:t>
            </a:r>
            <a:r>
              <a:rPr lang="ru-UA" dirty="0"/>
              <a:t>, </a:t>
            </a:r>
            <a:r>
              <a:rPr lang="ru-UA" dirty="0" err="1"/>
              <a:t>ніж</a:t>
            </a:r>
            <a:r>
              <a:rPr lang="ru-UA" dirty="0"/>
              <a:t> вони </a:t>
            </a:r>
            <a:r>
              <a:rPr lang="ru-UA" dirty="0" err="1"/>
              <a:t>були</a:t>
            </a:r>
            <a:r>
              <a:rPr lang="ru-UA" dirty="0"/>
              <a:t> б на </a:t>
            </a:r>
            <a:r>
              <a:rPr lang="ru-UA" dirty="0" err="1"/>
              <a:t>поверхні</a:t>
            </a:r>
            <a:r>
              <a:rPr lang="ru-UA" dirty="0"/>
              <a:t> (100) з </a:t>
            </a:r>
            <a:r>
              <a:rPr lang="ru-UA" dirty="0" err="1"/>
              <a:t>усіченою</a:t>
            </a:r>
            <a:r>
              <a:rPr lang="ru-UA" dirty="0"/>
              <a:t> </a:t>
            </a:r>
            <a:r>
              <a:rPr lang="ru-UA" dirty="0" err="1"/>
              <a:t>об’ємною</a:t>
            </a:r>
            <a:r>
              <a:rPr lang="ru-UA" dirty="0"/>
              <a:t> структурою. Справа в тому, </a:t>
            </a:r>
            <a:r>
              <a:rPr lang="ru-UA" dirty="0" err="1"/>
              <a:t>що</a:t>
            </a:r>
            <a:r>
              <a:rPr lang="ru-UA" dirty="0"/>
              <a:t> на </a:t>
            </a:r>
            <a:r>
              <a:rPr lang="ru-UA" dirty="0" err="1"/>
              <a:t>чистій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 вольфраму латерально </a:t>
            </a:r>
            <a:r>
              <a:rPr lang="ru-UA" dirty="0" err="1"/>
              <a:t>зміщені</a:t>
            </a:r>
            <a:r>
              <a:rPr lang="ru-UA" dirty="0"/>
              <a:t> </a:t>
            </a:r>
            <a:r>
              <a:rPr lang="ru-UA" dirty="0" err="1"/>
              <a:t>зі</a:t>
            </a:r>
            <a:r>
              <a:rPr lang="ru-UA" dirty="0"/>
              <a:t> </a:t>
            </a:r>
            <a:r>
              <a:rPr lang="ru-UA" dirty="0" err="1"/>
              <a:t>своїх</a:t>
            </a:r>
            <a:r>
              <a:rPr lang="ru-UA" dirty="0"/>
              <a:t> </a:t>
            </a:r>
            <a:r>
              <a:rPr lang="ru-UA" dirty="0" err="1"/>
              <a:t>об'ємних</a:t>
            </a:r>
            <a:r>
              <a:rPr lang="ru-UA" dirty="0"/>
              <a:t> </a:t>
            </a:r>
            <a:r>
              <a:rPr lang="ru-UA" dirty="0" err="1"/>
              <a:t>позицій</a:t>
            </a:r>
            <a:r>
              <a:rPr lang="ru-UA" dirty="0"/>
              <a:t> </a:t>
            </a:r>
            <a:r>
              <a:rPr lang="ru-UA" dirty="0" err="1"/>
              <a:t>показує</a:t>
            </a:r>
            <a:r>
              <a:rPr lang="ru-UA" dirty="0"/>
              <a:t>, </a:t>
            </a:r>
            <a:r>
              <a:rPr lang="ru-UA" dirty="0" err="1"/>
              <a:t>що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 на </a:t>
            </a:r>
            <a:r>
              <a:rPr lang="ru-UA" dirty="0" err="1"/>
              <a:t>поверхні</a:t>
            </a:r>
            <a:r>
              <a:rPr lang="ru-UA" dirty="0"/>
              <a:t> W(100) </a:t>
            </a:r>
            <a:r>
              <a:rPr lang="ru-UA" dirty="0" err="1"/>
              <a:t>мають</a:t>
            </a:r>
            <a:r>
              <a:rPr lang="ru-UA" dirty="0"/>
              <a:t> </a:t>
            </a:r>
            <a:r>
              <a:rPr lang="ru-UA" dirty="0" err="1"/>
              <a:t>певний</a:t>
            </a:r>
            <a:r>
              <a:rPr lang="ru-UA" dirty="0"/>
              <a:t> </a:t>
            </a:r>
            <a:r>
              <a:rPr lang="ru-UA" dirty="0" err="1"/>
              <a:t>ступінь</a:t>
            </a:r>
            <a:r>
              <a:rPr lang="ru-UA" dirty="0"/>
              <a:t> </a:t>
            </a:r>
            <a:r>
              <a:rPr lang="ru-UA" dirty="0" err="1"/>
              <a:t>гнучкості</a:t>
            </a:r>
            <a:r>
              <a:rPr lang="ru-UA" dirty="0"/>
              <a:t> </a:t>
            </a:r>
            <a:r>
              <a:rPr lang="ru-UA" dirty="0" err="1"/>
              <a:t>відносно</a:t>
            </a:r>
            <a:r>
              <a:rPr lang="ru-UA" dirty="0"/>
              <a:t> </a:t>
            </a:r>
            <a:r>
              <a:rPr lang="ru-UA" dirty="0" err="1"/>
              <a:t>руху</a:t>
            </a:r>
            <a:r>
              <a:rPr lang="ru-UA" dirty="0"/>
              <a:t> </a:t>
            </a:r>
            <a:r>
              <a:rPr lang="ru-UA" dirty="0" err="1"/>
              <a:t>вбік</a:t>
            </a:r>
            <a:r>
              <a:rPr lang="ru-UA" dirty="0"/>
              <a:t>. З половиною </a:t>
            </a:r>
            <a:r>
              <a:rPr lang="ru-UA" dirty="0" err="1"/>
              <a:t>моношару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водню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 вольфраму </a:t>
            </a:r>
            <a:r>
              <a:rPr lang="ru-UA" dirty="0" err="1"/>
              <a:t>утворюють</a:t>
            </a:r>
            <a:r>
              <a:rPr lang="ru-UA" dirty="0"/>
              <a:t> пари </a:t>
            </a:r>
            <a:r>
              <a:rPr lang="ru-UA" dirty="0" err="1"/>
              <a:t>під</a:t>
            </a:r>
            <a:r>
              <a:rPr lang="ru-UA" dirty="0"/>
              <a:t> час </a:t>
            </a:r>
            <a:r>
              <a:rPr lang="ru-UA" dirty="0" err="1"/>
              <a:t>адсорбції</a:t>
            </a:r>
            <a:r>
              <a:rPr lang="ru-UA" dirty="0"/>
              <a:t> </a:t>
            </a:r>
            <a:r>
              <a:rPr lang="ru-UA" dirty="0" err="1"/>
              <a:t>водню</a:t>
            </a:r>
            <a:r>
              <a:rPr lang="ru-UA" dirty="0"/>
              <a:t> в </a:t>
            </a:r>
            <a:r>
              <a:rPr lang="ru-UA" dirty="0" err="1"/>
              <a:t>місцях</a:t>
            </a:r>
            <a:r>
              <a:rPr lang="ru-UA" dirty="0"/>
              <a:t> </a:t>
            </a:r>
            <a:r>
              <a:rPr lang="ru-UA" dirty="0" err="1"/>
              <a:t>містка</a:t>
            </a:r>
            <a:r>
              <a:rPr lang="ru-UA" dirty="0"/>
              <a:t>, і </a:t>
            </a:r>
            <a:r>
              <a:rPr lang="ru-UA" dirty="0" err="1"/>
              <a:t>ці</a:t>
            </a:r>
            <a:r>
              <a:rPr lang="ru-UA" dirty="0"/>
              <a:t> пари </a:t>
            </a:r>
            <a:r>
              <a:rPr lang="ru-UA" dirty="0" err="1"/>
              <a:t>впорядковуються</a:t>
            </a:r>
            <a:r>
              <a:rPr lang="ru-UA" dirty="0"/>
              <a:t> в структуру c(2</a:t>
            </a:r>
            <a:r>
              <a:rPr lang="uk-UA" dirty="0"/>
              <a:t>х</a:t>
            </a:r>
            <a:r>
              <a:rPr lang="ru-UA" dirty="0"/>
              <a:t>2). </a:t>
            </a:r>
            <a:r>
              <a:rPr lang="ru-UA" dirty="0" err="1"/>
              <a:t>Після</a:t>
            </a:r>
            <a:r>
              <a:rPr lang="ru-UA" dirty="0"/>
              <a:t> </a:t>
            </a:r>
            <a:r>
              <a:rPr lang="ru-UA" dirty="0" err="1"/>
              <a:t>адсорбції</a:t>
            </a:r>
            <a:r>
              <a:rPr lang="ru-UA" dirty="0"/>
              <a:t> </a:t>
            </a:r>
            <a:r>
              <a:rPr lang="ru-UA" dirty="0" err="1"/>
              <a:t>двох</a:t>
            </a:r>
            <a:r>
              <a:rPr lang="ru-UA" dirty="0"/>
              <a:t> </a:t>
            </a:r>
            <a:r>
              <a:rPr lang="ru-UA" dirty="0" err="1"/>
              <a:t>моношарів</a:t>
            </a:r>
            <a:r>
              <a:rPr lang="ru-UA" dirty="0"/>
              <a:t> </a:t>
            </a:r>
            <a:r>
              <a:rPr lang="ru-UA" dirty="0" err="1"/>
              <a:t>водню</a:t>
            </a:r>
            <a:r>
              <a:rPr lang="ru-UA" dirty="0"/>
              <a:t> </a:t>
            </a:r>
            <a:r>
              <a:rPr lang="ru-UA" dirty="0" err="1"/>
              <a:t>всі</a:t>
            </a:r>
            <a:r>
              <a:rPr lang="ru-UA" dirty="0"/>
              <a:t> </a:t>
            </a:r>
            <a:r>
              <a:rPr lang="ru-UA" dirty="0" err="1"/>
              <a:t>можливі</a:t>
            </a:r>
            <a:r>
              <a:rPr lang="ru-UA" dirty="0"/>
              <a:t> </a:t>
            </a:r>
            <a:r>
              <a:rPr lang="ru-UA" dirty="0" err="1"/>
              <a:t>місткові</a:t>
            </a:r>
            <a:r>
              <a:rPr lang="ru-UA" dirty="0"/>
              <a:t> </a:t>
            </a:r>
            <a:r>
              <a:rPr lang="ru-UA" dirty="0" err="1"/>
              <a:t>місця</a:t>
            </a:r>
            <a:r>
              <a:rPr lang="ru-UA" dirty="0"/>
              <a:t> </a:t>
            </a:r>
            <a:r>
              <a:rPr lang="ru-UA" dirty="0" err="1"/>
              <a:t>стають</a:t>
            </a:r>
            <a:r>
              <a:rPr lang="ru-UA" dirty="0"/>
              <a:t> </a:t>
            </a:r>
            <a:r>
              <a:rPr lang="ru-UA" dirty="0" err="1"/>
              <a:t>зайняті</a:t>
            </a:r>
            <a:r>
              <a:rPr lang="ru-UA" dirty="0"/>
              <a:t> атомами </a:t>
            </a:r>
            <a:r>
              <a:rPr lang="ru-UA" dirty="0" err="1"/>
              <a:t>водню</a:t>
            </a:r>
            <a:r>
              <a:rPr lang="ru-UA" dirty="0"/>
              <a:t>, а </a:t>
            </a:r>
            <a:r>
              <a:rPr lang="ru-UA" dirty="0" err="1"/>
              <a:t>атоми</a:t>
            </a:r>
            <a:r>
              <a:rPr lang="ru-UA" dirty="0"/>
              <a:t> вольфраму </a:t>
            </a:r>
            <a:r>
              <a:rPr lang="ru-UA" dirty="0" err="1"/>
              <a:t>повертаються</a:t>
            </a:r>
            <a:r>
              <a:rPr lang="ru-UA" dirty="0"/>
              <a:t> до </a:t>
            </a:r>
            <a:r>
              <a:rPr lang="ru-UA" dirty="0" err="1"/>
              <a:t>своїх</a:t>
            </a:r>
            <a:r>
              <a:rPr lang="ru-UA" dirty="0"/>
              <a:t> </a:t>
            </a:r>
            <a:r>
              <a:rPr lang="ru-UA" dirty="0" err="1"/>
              <a:t>об’ємних</a:t>
            </a:r>
            <a:r>
              <a:rPr lang="ru-UA" dirty="0"/>
              <a:t> </a:t>
            </a:r>
            <a:r>
              <a:rPr lang="ru-UA" dirty="0" err="1"/>
              <a:t>положень</a:t>
            </a:r>
            <a:r>
              <a:rPr lang="ru-UA" dirty="0"/>
              <a:t> </a:t>
            </a:r>
            <a:r>
              <a:rPr lang="ru-UA" dirty="0" err="1"/>
              <a:t>відносно</a:t>
            </a:r>
            <a:r>
              <a:rPr lang="ru-UA" dirty="0"/>
              <a:t> </a:t>
            </a:r>
            <a:r>
              <a:rPr lang="ru-UA" dirty="0" err="1"/>
              <a:t>бічних</a:t>
            </a:r>
            <a:r>
              <a:rPr lang="ru-UA" dirty="0"/>
              <a:t> </a:t>
            </a:r>
            <a:r>
              <a:rPr lang="ru-UA" dirty="0" err="1"/>
              <a:t>зміщень</a:t>
            </a:r>
            <a:r>
              <a:rPr lang="ru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441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497EE-6001-445A-A972-F3F4C6B3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UA" b="1" dirty="0" err="1">
                <a:solidFill>
                  <a:srgbClr val="C00000"/>
                </a:solidFill>
              </a:rPr>
              <a:t>Дефекти</a:t>
            </a:r>
            <a:r>
              <a:rPr lang="ru-UA" b="1" dirty="0">
                <a:solidFill>
                  <a:srgbClr val="C00000"/>
                </a:solidFill>
              </a:rPr>
              <a:t> на </a:t>
            </a:r>
            <a:r>
              <a:rPr lang="ru-UA" b="1" dirty="0" err="1">
                <a:solidFill>
                  <a:srgbClr val="C00000"/>
                </a:solidFill>
              </a:rPr>
              <a:t>поверхнях</a:t>
            </a:r>
            <a:endParaRPr lang="ru-UA" sz="2800" dirty="0">
              <a:solidFill>
                <a:srgbClr val="C00000"/>
              </a:solidFill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64FD7DC3-F442-4609-92DA-F59935209F4A}"/>
              </a:ext>
            </a:extLst>
          </p:cNvPr>
          <p:cNvSpPr/>
          <p:nvPr/>
        </p:nvSpPr>
        <p:spPr>
          <a:xfrm>
            <a:off x="838200" y="1284058"/>
            <a:ext cx="2587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Лінійні дефекти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FD139A07-254F-4DD6-9FB4-E02F0FC0377D}"/>
              </a:ext>
            </a:extLst>
          </p:cNvPr>
          <p:cNvSpPr/>
          <p:nvPr/>
        </p:nvSpPr>
        <p:spPr>
          <a:xfrm>
            <a:off x="1066800" y="2242871"/>
            <a:ext cx="1005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Лінійні</a:t>
            </a:r>
            <a:r>
              <a:rPr lang="ru-UA" dirty="0"/>
              <a:t> </a:t>
            </a:r>
            <a:r>
              <a:rPr lang="ru-UA" dirty="0" err="1"/>
              <a:t>дефекти</a:t>
            </a:r>
            <a:r>
              <a:rPr lang="ru-UA" dirty="0"/>
              <a:t> на </a:t>
            </a:r>
            <a:r>
              <a:rPr lang="ru-UA" dirty="0" err="1"/>
              <a:t>поверхнях</a:t>
            </a:r>
            <a:r>
              <a:rPr lang="ru-UA" dirty="0"/>
              <a:t> — </a:t>
            </a:r>
            <a:r>
              <a:rPr lang="ru-UA" dirty="0" err="1"/>
              <a:t>це</a:t>
            </a:r>
            <a:r>
              <a:rPr lang="ru-UA" dirty="0"/>
              <a:t> </a:t>
            </a:r>
            <a:r>
              <a:rPr lang="ru-UA" dirty="0" err="1"/>
              <a:t>сходинки</a:t>
            </a:r>
            <a:r>
              <a:rPr lang="ru-UA" dirty="0"/>
              <a:t>, </a:t>
            </a:r>
            <a:r>
              <a:rPr lang="ru-UA" dirty="0" err="1"/>
              <a:t>межі</a:t>
            </a:r>
            <a:r>
              <a:rPr lang="ru-UA" dirty="0"/>
              <a:t> </a:t>
            </a:r>
            <a:r>
              <a:rPr lang="ru-UA" dirty="0" err="1"/>
              <a:t>між</a:t>
            </a:r>
            <a:r>
              <a:rPr lang="ru-UA" dirty="0"/>
              <a:t> </a:t>
            </a:r>
            <a:r>
              <a:rPr lang="ru-UA" dirty="0" err="1"/>
              <a:t>різними</a:t>
            </a:r>
            <a:r>
              <a:rPr lang="ru-UA" dirty="0"/>
              <a:t> доменами структур </a:t>
            </a:r>
            <a:r>
              <a:rPr lang="ru-UA" dirty="0" err="1"/>
              <a:t>адсорбату</a:t>
            </a:r>
            <a:r>
              <a:rPr lang="ru-UA" dirty="0"/>
              <a:t> та </a:t>
            </a:r>
            <a:r>
              <a:rPr lang="ru-UA" dirty="0" err="1"/>
              <a:t>дислокації</a:t>
            </a:r>
            <a:r>
              <a:rPr lang="ru-UA" dirty="0"/>
              <a:t>, а </a:t>
            </a:r>
            <a:r>
              <a:rPr lang="ru-UA" dirty="0" err="1"/>
              <a:t>також</a:t>
            </a:r>
            <a:r>
              <a:rPr lang="ru-UA" dirty="0"/>
              <a:t> </a:t>
            </a:r>
            <a:r>
              <a:rPr lang="ru-UA" dirty="0" err="1"/>
              <a:t>неструктурні</a:t>
            </a:r>
            <a:r>
              <a:rPr lang="ru-UA" dirty="0"/>
              <a:t> </a:t>
            </a:r>
            <a:r>
              <a:rPr lang="ru-UA" dirty="0" err="1"/>
              <a:t>дефекти</a:t>
            </a:r>
            <a:r>
              <a:rPr lang="ru-UA" dirty="0"/>
              <a:t> як </a:t>
            </a:r>
            <a:r>
              <a:rPr lang="ru-UA" dirty="0" err="1"/>
              <a:t>межі</a:t>
            </a:r>
            <a:r>
              <a:rPr lang="ru-UA" dirty="0"/>
              <a:t> </a:t>
            </a:r>
            <a:r>
              <a:rPr lang="ru-UA" dirty="0" err="1"/>
              <a:t>між</a:t>
            </a:r>
            <a:r>
              <a:rPr lang="ru-UA" dirty="0"/>
              <a:t> </a:t>
            </a:r>
            <a:r>
              <a:rPr lang="ru-UA" dirty="0" err="1"/>
              <a:t>магнітними</a:t>
            </a:r>
            <a:r>
              <a:rPr lang="ru-UA" dirty="0"/>
              <a:t> </a:t>
            </a:r>
            <a:r>
              <a:rPr lang="ru-UA" dirty="0" err="1"/>
              <a:t>або</a:t>
            </a:r>
            <a:r>
              <a:rPr lang="ru-UA" dirty="0"/>
              <a:t> </a:t>
            </a:r>
            <a:r>
              <a:rPr lang="ru-UA" dirty="0" err="1"/>
              <a:t>сегнетоелектричними</a:t>
            </a:r>
            <a:r>
              <a:rPr lang="ru-UA" dirty="0"/>
              <a:t> доменами. </a:t>
            </a:r>
            <a:r>
              <a:rPr lang="ru-UA" dirty="0" err="1"/>
              <a:t>Хоча</a:t>
            </a:r>
            <a:r>
              <a:rPr lang="ru-UA" dirty="0"/>
              <a:t> </a:t>
            </a:r>
            <a:r>
              <a:rPr lang="ru-UA" dirty="0" err="1"/>
              <a:t>ці</a:t>
            </a:r>
            <a:r>
              <a:rPr lang="ru-UA" dirty="0"/>
              <a:t> </a:t>
            </a:r>
            <a:r>
              <a:rPr lang="ru-UA" dirty="0" err="1"/>
              <a:t>ліні</a:t>
            </a:r>
            <a:r>
              <a:rPr lang="uk-UA" dirty="0" err="1"/>
              <a:t>йні</a:t>
            </a:r>
            <a:r>
              <a:rPr lang="uk-UA" dirty="0"/>
              <a:t> </a:t>
            </a:r>
            <a:r>
              <a:rPr lang="ru-UA" dirty="0" err="1"/>
              <a:t>дефекти</a:t>
            </a:r>
            <a:r>
              <a:rPr lang="ru-UA" dirty="0"/>
              <a:t> </a:t>
            </a:r>
            <a:r>
              <a:rPr lang="ru-UA" dirty="0" err="1"/>
              <a:t>мають</a:t>
            </a:r>
            <a:r>
              <a:rPr lang="ru-UA" dirty="0"/>
              <a:t> </a:t>
            </a:r>
            <a:r>
              <a:rPr lang="ru-UA" dirty="0" err="1"/>
              <a:t>дуже</a:t>
            </a:r>
            <a:r>
              <a:rPr lang="ru-UA" dirty="0"/>
              <a:t> </a:t>
            </a:r>
            <a:r>
              <a:rPr lang="ru-UA" dirty="0" err="1"/>
              <a:t>різну</a:t>
            </a:r>
            <a:r>
              <a:rPr lang="ru-UA" dirty="0"/>
              <a:t> природу, вони </a:t>
            </a:r>
            <a:r>
              <a:rPr lang="ru-UA" dirty="0" err="1"/>
              <a:t>також</a:t>
            </a:r>
            <a:r>
              <a:rPr lang="ru-UA" dirty="0"/>
              <a:t> </a:t>
            </a:r>
            <a:r>
              <a:rPr lang="ru-UA" dirty="0" err="1"/>
              <a:t>мають</a:t>
            </a:r>
            <a:r>
              <a:rPr lang="ru-UA" dirty="0"/>
              <a:t> </a:t>
            </a:r>
            <a:r>
              <a:rPr lang="ru-UA" dirty="0" err="1"/>
              <a:t>певні</a:t>
            </a:r>
            <a:r>
              <a:rPr lang="ru-UA" dirty="0"/>
              <a:t> </a:t>
            </a:r>
            <a:r>
              <a:rPr lang="ru-UA" dirty="0" err="1"/>
              <a:t>спільні</a:t>
            </a:r>
            <a:r>
              <a:rPr lang="ru-UA" dirty="0"/>
              <a:t> </a:t>
            </a:r>
            <a:r>
              <a:rPr lang="ru-UA" dirty="0" err="1"/>
              <a:t>риси</a:t>
            </a:r>
            <a:r>
              <a:rPr lang="ru-UA" dirty="0"/>
              <a:t>. </a:t>
            </a:r>
            <a:r>
              <a:rPr lang="ru-UA" dirty="0" err="1"/>
              <a:t>Наприклад</a:t>
            </a:r>
            <a:r>
              <a:rPr lang="ru-UA" dirty="0"/>
              <a:t>, для </a:t>
            </a:r>
            <a:r>
              <a:rPr lang="ru-UA" dirty="0" err="1"/>
              <a:t>створення</a:t>
            </a:r>
            <a:r>
              <a:rPr lang="ru-UA" dirty="0"/>
              <a:t> дефекту </a:t>
            </a:r>
            <a:r>
              <a:rPr lang="ru-UA" dirty="0" err="1"/>
              <a:t>потрібна</a:t>
            </a:r>
            <a:r>
              <a:rPr lang="ru-UA" dirty="0"/>
              <a:t> робота, яка </a:t>
            </a:r>
            <a:r>
              <a:rPr lang="ru-UA" dirty="0" err="1"/>
              <a:t>залежить</a:t>
            </a:r>
            <a:r>
              <a:rPr lang="ru-UA" dirty="0"/>
              <a:t> </a:t>
            </a:r>
            <a:r>
              <a:rPr lang="ru-UA" dirty="0" err="1"/>
              <a:t>від</a:t>
            </a:r>
            <a:r>
              <a:rPr lang="ru-UA" dirty="0"/>
              <a:t> </a:t>
            </a:r>
            <a:r>
              <a:rPr lang="ru-UA" dirty="0" err="1"/>
              <a:t>орієнтації</a:t>
            </a:r>
            <a:r>
              <a:rPr lang="ru-UA" dirty="0"/>
              <a:t>.</a:t>
            </a:r>
            <a:r>
              <a:rPr lang="uk-UA" dirty="0"/>
              <a:t> </a:t>
            </a:r>
            <a:r>
              <a:rPr lang="ru-UA" dirty="0"/>
              <a:t>Тому </a:t>
            </a:r>
            <a:r>
              <a:rPr lang="ru-UA" dirty="0" err="1"/>
              <a:t>статичні</a:t>
            </a:r>
            <a:r>
              <a:rPr lang="ru-UA" dirty="0"/>
              <a:t> та </a:t>
            </a:r>
            <a:r>
              <a:rPr lang="ru-UA" dirty="0" err="1"/>
              <a:t>динамічні</a:t>
            </a:r>
            <a:r>
              <a:rPr lang="ru-UA" dirty="0"/>
              <a:t> </a:t>
            </a:r>
            <a:r>
              <a:rPr lang="ru-UA" dirty="0" err="1"/>
              <a:t>властивості</a:t>
            </a:r>
            <a:r>
              <a:rPr lang="ru-UA" dirty="0"/>
              <a:t> </a:t>
            </a:r>
            <a:r>
              <a:rPr lang="ru-UA" dirty="0" err="1"/>
              <a:t>всіх</a:t>
            </a:r>
            <a:r>
              <a:rPr lang="ru-UA" dirty="0"/>
              <a:t> </a:t>
            </a:r>
            <a:r>
              <a:rPr lang="ru-UA" dirty="0" err="1"/>
              <a:t>різних</a:t>
            </a:r>
            <a:r>
              <a:rPr lang="ru-UA" dirty="0"/>
              <a:t> </a:t>
            </a:r>
            <a:r>
              <a:rPr lang="ru-UA" dirty="0" err="1"/>
              <a:t>ліні</a:t>
            </a:r>
            <a:r>
              <a:rPr lang="uk-UA" dirty="0" err="1"/>
              <a:t>йних</a:t>
            </a:r>
            <a:r>
              <a:rPr lang="uk-UA" dirty="0"/>
              <a:t> </a:t>
            </a:r>
            <a:r>
              <a:rPr lang="ru-UA" dirty="0" err="1"/>
              <a:t>дефектів</a:t>
            </a:r>
            <a:r>
              <a:rPr lang="ru-UA" dirty="0"/>
              <a:t> </a:t>
            </a:r>
            <a:r>
              <a:rPr lang="ru-UA" dirty="0" err="1"/>
              <a:t>розглядаються</a:t>
            </a:r>
            <a:r>
              <a:rPr lang="ru-UA" dirty="0"/>
              <a:t> </a:t>
            </a:r>
            <a:r>
              <a:rPr lang="ru-UA" dirty="0" err="1"/>
              <a:t>однією</a:t>
            </a:r>
            <a:r>
              <a:rPr lang="ru-UA" dirty="0"/>
              <a:t> </a:t>
            </a:r>
            <a:r>
              <a:rPr lang="ru-UA" dirty="0" err="1"/>
              <a:t>статистичною</a:t>
            </a:r>
            <a:r>
              <a:rPr lang="ru-UA" dirty="0"/>
              <a:t> </a:t>
            </a:r>
            <a:r>
              <a:rPr lang="ru-UA" dirty="0" err="1"/>
              <a:t>теорією</a:t>
            </a:r>
            <a:r>
              <a:rPr lang="ru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691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4B158-D2EC-495F-85D9-4B322A63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Сходинки</a:t>
            </a:r>
            <a:endParaRPr lang="ru-UA" sz="28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9E599412-4C13-490B-9EEF-B993A14EF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258" y="1280982"/>
            <a:ext cx="4267200" cy="3114675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597E5F7-F69D-466F-8B39-0CAAD63D1125}"/>
              </a:ext>
            </a:extLst>
          </p:cNvPr>
          <p:cNvSpPr/>
          <p:nvPr/>
        </p:nvSpPr>
        <p:spPr>
          <a:xfrm>
            <a:off x="997258" y="4568859"/>
            <a:ext cx="4675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/>
              <a:t>Схематичне</a:t>
            </a:r>
            <a:r>
              <a:rPr lang="ru-UA" dirty="0"/>
              <a:t> </a:t>
            </a:r>
            <a:r>
              <a:rPr lang="ru-UA" dirty="0" err="1"/>
              <a:t>зображення</a:t>
            </a:r>
            <a:r>
              <a:rPr lang="ru-UA" dirty="0"/>
              <a:t> </a:t>
            </a:r>
            <a:r>
              <a:rPr lang="ru-UA" dirty="0" err="1"/>
              <a:t>віцінальної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 з </a:t>
            </a:r>
            <a:r>
              <a:rPr lang="ru-UA" dirty="0" err="1"/>
              <a:t>одноатомним</a:t>
            </a:r>
            <a:r>
              <a:rPr lang="ru-UA" dirty="0"/>
              <a:t> шаром </a:t>
            </a:r>
            <a:r>
              <a:rPr lang="ru-UA" dirty="0" err="1"/>
              <a:t>високих</a:t>
            </a:r>
            <a:r>
              <a:rPr lang="ru-UA" dirty="0"/>
              <a:t> </a:t>
            </a:r>
            <a:r>
              <a:rPr lang="ru-UA" dirty="0" err="1"/>
              <a:t>сходинок</a:t>
            </a:r>
            <a:r>
              <a:rPr lang="ru-UA" dirty="0"/>
              <a:t>, </a:t>
            </a:r>
            <a:r>
              <a:rPr lang="ru-UA" dirty="0" err="1"/>
              <a:t>перегинами</a:t>
            </a:r>
            <a:r>
              <a:rPr lang="ru-UA" dirty="0"/>
              <a:t> </a:t>
            </a:r>
            <a:r>
              <a:rPr lang="ru-UA" dirty="0" err="1"/>
              <a:t>сходинок</a:t>
            </a:r>
            <a:r>
              <a:rPr lang="ru-UA" dirty="0"/>
              <a:t>, </a:t>
            </a:r>
            <a:r>
              <a:rPr lang="ru-UA" dirty="0" err="1"/>
              <a:t>адатомами</a:t>
            </a:r>
            <a:r>
              <a:rPr lang="ru-UA" dirty="0"/>
              <a:t> на </a:t>
            </a:r>
            <a:r>
              <a:rPr lang="ru-UA" dirty="0" err="1"/>
              <a:t>терасах</a:t>
            </a:r>
            <a:r>
              <a:rPr lang="ru-UA" dirty="0"/>
              <a:t> і </a:t>
            </a:r>
            <a:r>
              <a:rPr lang="ru-UA" dirty="0" err="1"/>
              <a:t>сходинках</a:t>
            </a:r>
            <a:r>
              <a:rPr lang="ru-UA" dirty="0"/>
              <a:t>, </a:t>
            </a:r>
            <a:r>
              <a:rPr lang="ru-UA" dirty="0" err="1"/>
              <a:t>вакансіями</a:t>
            </a:r>
            <a:r>
              <a:rPr lang="ru-UA" dirty="0"/>
              <a:t> та </a:t>
            </a:r>
            <a:r>
              <a:rPr lang="ru-UA" dirty="0" err="1"/>
              <a:t>острівцями</a:t>
            </a:r>
            <a:r>
              <a:rPr lang="ru-UA" dirty="0"/>
              <a:t>, </a:t>
            </a:r>
            <a:r>
              <a:rPr lang="ru-UA" dirty="0" err="1"/>
              <a:t>утвореними</a:t>
            </a:r>
            <a:r>
              <a:rPr lang="ru-UA" dirty="0"/>
              <a:t> </a:t>
            </a:r>
            <a:r>
              <a:rPr lang="ru-UA" dirty="0" err="1"/>
              <a:t>групою</a:t>
            </a:r>
            <a:r>
              <a:rPr lang="ru-UA" dirty="0"/>
              <a:t> </a:t>
            </a:r>
            <a:r>
              <a:rPr lang="ru-UA" dirty="0" err="1"/>
              <a:t>адатомів</a:t>
            </a:r>
            <a:r>
              <a:rPr lang="ru-UA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4D7456-0704-47D6-95AA-EDD3ECD62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798" y="1328607"/>
            <a:ext cx="3257550" cy="3067050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4741BE75-0214-4BD9-8C6D-6F97E5E895EA}"/>
              </a:ext>
            </a:extLst>
          </p:cNvPr>
          <p:cNvSpPr/>
          <p:nvPr/>
        </p:nvSpPr>
        <p:spPr>
          <a:xfrm>
            <a:off x="6909786" y="4677085"/>
            <a:ext cx="46755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СТМ </a:t>
            </a:r>
            <a:r>
              <a:rPr lang="ru-UA" dirty="0" err="1"/>
              <a:t>зображення</a:t>
            </a:r>
            <a:r>
              <a:rPr lang="ru-UA" dirty="0"/>
              <a:t> </a:t>
            </a:r>
            <a:r>
              <a:rPr lang="ru-UA" dirty="0" err="1"/>
              <a:t>поверхні</a:t>
            </a:r>
            <a:r>
              <a:rPr lang="ru-UA" dirty="0"/>
              <a:t> </a:t>
            </a:r>
            <a:r>
              <a:rPr lang="ru-UA" dirty="0" err="1"/>
              <a:t>Si</a:t>
            </a:r>
            <a:r>
              <a:rPr lang="ru-UA" dirty="0"/>
              <a:t>(100) </a:t>
            </a:r>
            <a:r>
              <a:rPr lang="ru-UA" dirty="0" err="1"/>
              <a:t>зі</a:t>
            </a:r>
            <a:r>
              <a:rPr lang="ru-UA" dirty="0"/>
              <a:t> </a:t>
            </a:r>
            <a:r>
              <a:rPr lang="ru-UA" dirty="0" err="1"/>
              <a:t>східцями</a:t>
            </a:r>
            <a:r>
              <a:rPr lang="ru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736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C0CAD-9065-409D-8AAC-81DF1202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Доменні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accent1">
                    <a:lumMod val="75000"/>
                  </a:schemeClr>
                </a:solidFill>
              </a:rPr>
              <a:t>стіни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A393562C-3777-401C-8A2F-2556E06D9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366" y="1395182"/>
            <a:ext cx="4117066" cy="230048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E8CB091B-7CB8-4F1A-9A39-29DCD8E83CAE}"/>
              </a:ext>
            </a:extLst>
          </p:cNvPr>
          <p:cNvSpPr/>
          <p:nvPr/>
        </p:nvSpPr>
        <p:spPr>
          <a:xfrm>
            <a:off x="641366" y="3695662"/>
            <a:ext cx="4747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Схематичне</a:t>
            </a:r>
            <a:r>
              <a:rPr lang="ru-UA" dirty="0"/>
              <a:t> </a:t>
            </a:r>
            <a:r>
              <a:rPr lang="ru-UA" dirty="0" err="1"/>
              <a:t>зображення</a:t>
            </a:r>
            <a:r>
              <a:rPr lang="ru-UA" dirty="0"/>
              <a:t> легких і </a:t>
            </a:r>
            <a:r>
              <a:rPr lang="ru-UA" dirty="0" err="1"/>
              <a:t>важких</a:t>
            </a:r>
            <a:r>
              <a:rPr lang="ru-UA" dirty="0"/>
              <a:t> </a:t>
            </a:r>
            <a:r>
              <a:rPr lang="ru-UA" dirty="0" err="1"/>
              <a:t>доменних</a:t>
            </a:r>
            <a:r>
              <a:rPr lang="ru-UA" dirty="0"/>
              <a:t> </a:t>
            </a:r>
            <a:r>
              <a:rPr lang="ru-UA" dirty="0" err="1"/>
              <a:t>стінок</a:t>
            </a:r>
            <a:r>
              <a:rPr lang="ru-UA" dirty="0"/>
              <a:t> у </a:t>
            </a:r>
            <a:r>
              <a:rPr lang="ru-UA" dirty="0" err="1"/>
              <a:t>решітці</a:t>
            </a:r>
            <a:r>
              <a:rPr lang="ru-UA" dirty="0"/>
              <a:t> </a:t>
            </a:r>
            <a:r>
              <a:rPr lang="ru-UA" dirty="0" err="1"/>
              <a:t>адсорбату</a:t>
            </a:r>
            <a:r>
              <a:rPr lang="ru-UA" dirty="0"/>
              <a:t>.</a:t>
            </a:r>
            <a:r>
              <a:rPr lang="uk-UA" dirty="0"/>
              <a:t> </a:t>
            </a:r>
            <a:r>
              <a:rPr lang="ru-UA" dirty="0" err="1"/>
              <a:t>Атоми</a:t>
            </a:r>
            <a:r>
              <a:rPr lang="ru-UA" dirty="0"/>
              <a:t> в доменах </a:t>
            </a:r>
            <a:r>
              <a:rPr lang="ru-UA" dirty="0" err="1"/>
              <a:t>зміщуються</a:t>
            </a:r>
            <a:r>
              <a:rPr lang="ru-UA" dirty="0"/>
              <a:t> </a:t>
            </a:r>
            <a:r>
              <a:rPr lang="ru-UA" dirty="0" err="1"/>
              <a:t>тільки</a:t>
            </a:r>
            <a:r>
              <a:rPr lang="ru-UA" dirty="0"/>
              <a:t> в одному </a:t>
            </a:r>
            <a:r>
              <a:rPr lang="ru-UA" dirty="0" err="1"/>
              <a:t>напрямку</a:t>
            </a:r>
            <a:r>
              <a:rPr lang="ru-UA" dirty="0"/>
              <a:t>. </a:t>
            </a:r>
            <a:r>
              <a:rPr lang="ru-UA" dirty="0" err="1"/>
              <a:t>Більш</a:t>
            </a:r>
            <a:r>
              <a:rPr lang="ru-UA" dirty="0"/>
              <a:t> </a:t>
            </a:r>
            <a:r>
              <a:rPr lang="ru-UA" dirty="0" err="1"/>
              <a:t>реалістичним</a:t>
            </a:r>
            <a:r>
              <a:rPr lang="ru-UA" dirty="0"/>
              <a:t> є </a:t>
            </a:r>
            <a:r>
              <a:rPr lang="ru-UA" dirty="0" err="1"/>
              <a:t>зміщення</a:t>
            </a:r>
            <a:r>
              <a:rPr lang="ru-UA" dirty="0"/>
              <a:t> </a:t>
            </a:r>
            <a:r>
              <a:rPr lang="ru-UA" dirty="0" err="1"/>
              <a:t>також</a:t>
            </a:r>
            <a:r>
              <a:rPr lang="ru-UA" dirty="0"/>
              <a:t> у вертикальному </a:t>
            </a:r>
            <a:r>
              <a:rPr lang="ru-UA" dirty="0" err="1"/>
              <a:t>напрямку</a:t>
            </a:r>
            <a:r>
              <a:rPr lang="ru-UA" dirty="0"/>
              <a:t>, </a:t>
            </a:r>
            <a:r>
              <a:rPr lang="ru-UA" dirty="0" err="1"/>
              <a:t>що</a:t>
            </a:r>
            <a:r>
              <a:rPr lang="ru-UA" dirty="0"/>
              <a:t> </a:t>
            </a:r>
            <a:r>
              <a:rPr lang="ru-UA" dirty="0" err="1"/>
              <a:t>дозволяє</a:t>
            </a:r>
            <a:r>
              <a:rPr lang="ru-UA" dirty="0"/>
              <a:t> </a:t>
            </a:r>
            <a:r>
              <a:rPr lang="ru-UA" dirty="0" err="1"/>
              <a:t>утворювати</a:t>
            </a:r>
            <a:r>
              <a:rPr lang="ru-UA" dirty="0"/>
              <a:t> </a:t>
            </a:r>
            <a:r>
              <a:rPr lang="ru-UA" dirty="0" err="1"/>
              <a:t>важкі</a:t>
            </a:r>
            <a:r>
              <a:rPr lang="ru-UA" dirty="0"/>
              <a:t> </a:t>
            </a:r>
            <a:r>
              <a:rPr lang="ru-UA" dirty="0" err="1"/>
              <a:t>доменні</a:t>
            </a:r>
            <a:r>
              <a:rPr lang="ru-UA" dirty="0"/>
              <a:t> </a:t>
            </a:r>
            <a:r>
              <a:rPr lang="ru-UA" dirty="0" err="1"/>
              <a:t>стінки</a:t>
            </a:r>
            <a:r>
              <a:rPr lang="ru-UA" dirty="0"/>
              <a:t>, в </a:t>
            </a:r>
            <a:r>
              <a:rPr lang="ru-UA" dirty="0" err="1"/>
              <a:t>яких</a:t>
            </a:r>
            <a:r>
              <a:rPr lang="ru-UA" dirty="0"/>
              <a:t> </a:t>
            </a:r>
            <a:r>
              <a:rPr lang="ru-UA" dirty="0" err="1"/>
              <a:t>атоми</a:t>
            </a:r>
            <a:r>
              <a:rPr lang="ru-UA" dirty="0"/>
              <a:t> </a:t>
            </a:r>
            <a:r>
              <a:rPr lang="ru-UA" dirty="0" err="1"/>
              <a:t>розташовані</a:t>
            </a:r>
            <a:r>
              <a:rPr lang="ru-UA" dirty="0"/>
              <a:t> </a:t>
            </a:r>
            <a:r>
              <a:rPr lang="ru-UA" dirty="0" err="1"/>
              <a:t>менш</a:t>
            </a:r>
            <a:r>
              <a:rPr lang="ru-UA" dirty="0"/>
              <a:t> </a:t>
            </a:r>
            <a:r>
              <a:rPr lang="ru-UA" dirty="0" err="1"/>
              <a:t>близько</a:t>
            </a:r>
            <a:endParaRPr lang="ru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71EAA2-EB9B-46BE-8742-E31F368BE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45" y="983472"/>
            <a:ext cx="4117066" cy="2562259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C197D73B-1C96-4BED-9A60-41F740781EE2}"/>
              </a:ext>
            </a:extLst>
          </p:cNvPr>
          <p:cNvSpPr/>
          <p:nvPr/>
        </p:nvSpPr>
        <p:spPr>
          <a:xfrm>
            <a:off x="6326819" y="3826056"/>
            <a:ext cx="5560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Домени</a:t>
            </a:r>
            <a:r>
              <a:rPr lang="ru-UA" dirty="0"/>
              <a:t> (2</a:t>
            </a:r>
            <a:r>
              <a:rPr lang="uk-UA" dirty="0"/>
              <a:t>х</a:t>
            </a:r>
            <a:r>
              <a:rPr lang="ru-UA" dirty="0"/>
              <a:t>2) і c(2</a:t>
            </a:r>
            <a:r>
              <a:rPr lang="uk-UA" dirty="0"/>
              <a:t>х</a:t>
            </a:r>
            <a:r>
              <a:rPr lang="ru-UA" dirty="0"/>
              <a:t>2) </a:t>
            </a:r>
            <a:r>
              <a:rPr lang="ru-UA" dirty="0" err="1"/>
              <a:t>надструктур</a:t>
            </a:r>
            <a:r>
              <a:rPr lang="ru-UA" dirty="0"/>
              <a:t> на (001) ГЦК/ОЦК-</a:t>
            </a:r>
            <a:r>
              <a:rPr lang="ru-UA" dirty="0" err="1"/>
              <a:t>поверхні</a:t>
            </a:r>
            <a:r>
              <a:rPr lang="ru-UA" dirty="0"/>
              <a:t> з </a:t>
            </a:r>
            <a:r>
              <a:rPr lang="ru-UA" dirty="0" err="1"/>
              <a:t>доменними</a:t>
            </a:r>
            <a:r>
              <a:rPr lang="ru-UA" dirty="0"/>
              <a:t> </a:t>
            </a:r>
            <a:r>
              <a:rPr lang="ru-UA" dirty="0" err="1"/>
              <a:t>стінками</a:t>
            </a:r>
            <a:r>
              <a:rPr lang="ru-UA" dirty="0"/>
              <a:t>, </a:t>
            </a:r>
            <a:r>
              <a:rPr lang="ru-UA" dirty="0" err="1"/>
              <a:t>орієнтованими</a:t>
            </a:r>
            <a:r>
              <a:rPr lang="ru-UA" dirty="0"/>
              <a:t> </a:t>
            </a:r>
            <a:r>
              <a:rPr lang="ru-UA" dirty="0" err="1"/>
              <a:t>вздовж</a:t>
            </a:r>
            <a:r>
              <a:rPr lang="ru-UA" dirty="0"/>
              <a:t> </a:t>
            </a:r>
            <a:r>
              <a:rPr lang="ru-UA" dirty="0" err="1"/>
              <a:t>напрямку</a:t>
            </a:r>
            <a:r>
              <a:rPr lang="ru-UA" dirty="0"/>
              <a:t> [110] і [100].</a:t>
            </a:r>
          </a:p>
        </p:txBody>
      </p:sp>
    </p:spTree>
    <p:extLst>
      <p:ext uri="{BB962C8B-B14F-4D97-AF65-F5344CB8AC3E}">
        <p14:creationId xmlns:p14="http://schemas.microsoft.com/office/powerpoint/2010/main" val="298455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F44D7-A9AC-44CC-982F-CE92EC71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614"/>
            <a:ext cx="10515600" cy="1325563"/>
          </a:xfrm>
        </p:spPr>
        <p:txBody>
          <a:bodyPr>
            <a:normAutofit/>
          </a:bodyPr>
          <a:lstStyle/>
          <a:p>
            <a:r>
              <a:rPr lang="uk-UA" sz="2800" dirty="0"/>
              <a:t>Дислокації</a:t>
            </a:r>
            <a:endParaRPr lang="ru-UA" sz="2800" dirty="0"/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F82AF8A6-4053-450B-97B7-8AC499703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430" y="1529233"/>
            <a:ext cx="3381375" cy="22098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7F403EF-5FCF-4BD5-AE14-81D0124F0AB5}"/>
              </a:ext>
            </a:extLst>
          </p:cNvPr>
          <p:cNvSpPr/>
          <p:nvPr/>
        </p:nvSpPr>
        <p:spPr>
          <a:xfrm>
            <a:off x="838200" y="3995353"/>
            <a:ext cx="39113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Кулькова</a:t>
            </a:r>
            <a:r>
              <a:rPr lang="ru-UA" dirty="0"/>
              <a:t> модель </a:t>
            </a:r>
            <a:r>
              <a:rPr lang="ru-UA" dirty="0" err="1"/>
              <a:t>дислокації</a:t>
            </a:r>
            <a:r>
              <a:rPr lang="ru-UA" dirty="0"/>
              <a:t> на </a:t>
            </a:r>
            <a:r>
              <a:rPr lang="ru-UA" dirty="0" err="1"/>
              <a:t>межі</a:t>
            </a:r>
            <a:r>
              <a:rPr lang="ru-UA" dirty="0"/>
              <a:t> </a:t>
            </a:r>
            <a:r>
              <a:rPr lang="ru-UA" dirty="0" err="1"/>
              <a:t>між</a:t>
            </a:r>
            <a:r>
              <a:rPr lang="ru-UA" dirty="0"/>
              <a:t> </a:t>
            </a:r>
            <a:r>
              <a:rPr lang="ru-UA" dirty="0" err="1"/>
              <a:t>підкладкою</a:t>
            </a:r>
            <a:r>
              <a:rPr lang="ru-UA" dirty="0"/>
              <a:t> (</a:t>
            </a:r>
            <a:r>
              <a:rPr lang="ru-UA" dirty="0" err="1"/>
              <a:t>великі</a:t>
            </a:r>
            <a:r>
              <a:rPr lang="ru-UA" dirty="0"/>
              <a:t> </a:t>
            </a:r>
            <a:r>
              <a:rPr lang="ru-UA" dirty="0" err="1"/>
              <a:t>темні</a:t>
            </a:r>
            <a:r>
              <a:rPr lang="ru-UA" dirty="0"/>
              <a:t> кульки) та </a:t>
            </a:r>
            <a:r>
              <a:rPr lang="ru-UA" dirty="0" err="1"/>
              <a:t>епітаксіальним</a:t>
            </a:r>
            <a:r>
              <a:rPr lang="ru-UA" dirty="0"/>
              <a:t> </a:t>
            </a:r>
            <a:r>
              <a:rPr lang="ru-UA" dirty="0" err="1"/>
              <a:t>псевдоморфним</a:t>
            </a:r>
            <a:r>
              <a:rPr lang="ru-UA" dirty="0"/>
              <a:t> шаром (</a:t>
            </a:r>
            <a:r>
              <a:rPr lang="ru-UA" dirty="0" err="1"/>
              <a:t>маленькі</a:t>
            </a:r>
            <a:r>
              <a:rPr lang="ru-UA" dirty="0"/>
              <a:t> </a:t>
            </a:r>
            <a:r>
              <a:rPr lang="ru-UA" dirty="0" err="1"/>
              <a:t>світлі</a:t>
            </a:r>
            <a:r>
              <a:rPr lang="ru-UA" dirty="0"/>
              <a:t> кульки). Вектор </a:t>
            </a:r>
            <a:r>
              <a:rPr lang="ru-UA" dirty="0" err="1"/>
              <a:t>Бюргерса</a:t>
            </a:r>
            <a:r>
              <a:rPr lang="ru-UA" dirty="0"/>
              <a:t> b </a:t>
            </a:r>
            <a:r>
              <a:rPr lang="ru-UA" dirty="0" err="1"/>
              <a:t>паралельний</a:t>
            </a:r>
            <a:r>
              <a:rPr lang="ru-UA" dirty="0"/>
              <a:t> </a:t>
            </a:r>
            <a:r>
              <a:rPr lang="ru-UA" dirty="0" err="1"/>
              <a:t>межі</a:t>
            </a:r>
            <a:r>
              <a:rPr lang="ru-UA" dirty="0"/>
              <a:t> </a:t>
            </a:r>
            <a:r>
              <a:rPr lang="ru-UA" dirty="0" err="1"/>
              <a:t>розділу</a:t>
            </a:r>
            <a:r>
              <a:rPr lang="ru-UA" dirty="0"/>
              <a:t> та </a:t>
            </a:r>
            <a:r>
              <a:rPr lang="ru-UA" dirty="0" err="1"/>
              <a:t>перпендикулярний</a:t>
            </a:r>
            <a:r>
              <a:rPr lang="ru-UA" dirty="0"/>
              <a:t> до </a:t>
            </a:r>
            <a:r>
              <a:rPr lang="ru-UA" dirty="0" err="1"/>
              <a:t>напрямку</a:t>
            </a:r>
            <a:r>
              <a:rPr lang="ru-UA" dirty="0"/>
              <a:t> </a:t>
            </a:r>
            <a:r>
              <a:rPr lang="ru-UA" dirty="0" err="1"/>
              <a:t>лінії</a:t>
            </a:r>
            <a:r>
              <a:rPr lang="ru-UA" dirty="0"/>
              <a:t> </a:t>
            </a:r>
            <a:r>
              <a:rPr lang="ru-UA" dirty="0" err="1"/>
              <a:t>дислокації</a:t>
            </a:r>
            <a:r>
              <a:rPr lang="ru-UA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F52498-1EFE-42EC-AF0F-199C359D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66" y="1781175"/>
            <a:ext cx="4667250" cy="3295650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8D9157AB-8E4C-4239-9261-E8DE0D347206}"/>
              </a:ext>
            </a:extLst>
          </p:cNvPr>
          <p:cNvSpPr/>
          <p:nvPr/>
        </p:nvSpPr>
        <p:spPr>
          <a:xfrm>
            <a:off x="5743853" y="5055805"/>
            <a:ext cx="61611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UA" dirty="0" err="1"/>
              <a:t>Епітаксійне</a:t>
            </a:r>
            <a:r>
              <a:rPr lang="ru-UA" dirty="0"/>
              <a:t> </a:t>
            </a:r>
            <a:r>
              <a:rPr lang="ru-UA" dirty="0" err="1"/>
              <a:t>зростання</a:t>
            </a:r>
            <a:r>
              <a:rPr lang="ru-UA" dirty="0"/>
              <a:t> </a:t>
            </a:r>
            <a:r>
              <a:rPr lang="ru-UA" dirty="0" err="1"/>
              <a:t>міді</a:t>
            </a:r>
            <a:r>
              <a:rPr lang="ru-UA" dirty="0"/>
              <a:t> на </a:t>
            </a:r>
            <a:r>
              <a:rPr lang="ru-UA" dirty="0" err="1"/>
              <a:t>Ni</a:t>
            </a:r>
            <a:r>
              <a:rPr lang="ru-UA" dirty="0"/>
              <a:t>(100). </a:t>
            </a:r>
            <a:r>
              <a:rPr lang="ru-UA" dirty="0" err="1"/>
              <a:t>Деформація</a:t>
            </a:r>
            <a:r>
              <a:rPr lang="ru-UA" dirty="0"/>
              <a:t> в </a:t>
            </a:r>
            <a:r>
              <a:rPr lang="ru-UA" dirty="0" err="1"/>
              <a:t>першому</a:t>
            </a:r>
            <a:r>
              <a:rPr lang="ru-UA" dirty="0"/>
              <a:t> </a:t>
            </a:r>
            <a:r>
              <a:rPr lang="ru-UA" dirty="0" err="1"/>
              <a:t>моношарі</a:t>
            </a:r>
            <a:r>
              <a:rPr lang="ru-UA" dirty="0"/>
              <a:t> </a:t>
            </a:r>
            <a:r>
              <a:rPr lang="ru-UA" dirty="0" err="1"/>
              <a:t>знімається</a:t>
            </a:r>
            <a:r>
              <a:rPr lang="ru-UA" dirty="0"/>
              <a:t> шляхом </a:t>
            </a:r>
            <a:r>
              <a:rPr lang="ru-UA" dirty="0" err="1"/>
              <a:t>зміщення</a:t>
            </a:r>
            <a:r>
              <a:rPr lang="ru-UA" dirty="0"/>
              <a:t> ряду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Cu</a:t>
            </a:r>
            <a:r>
              <a:rPr lang="ru-UA" dirty="0"/>
              <a:t> (</a:t>
            </a:r>
            <a:r>
              <a:rPr lang="uk-UA" dirty="0"/>
              <a:t>світлих</a:t>
            </a:r>
            <a:r>
              <a:rPr lang="ru-UA" dirty="0"/>
              <a:t> </a:t>
            </a:r>
            <a:r>
              <a:rPr lang="ru-UA" dirty="0" err="1"/>
              <a:t>кульок</a:t>
            </a:r>
            <a:r>
              <a:rPr lang="ru-UA" dirty="0"/>
              <a:t>) </a:t>
            </a:r>
            <a:r>
              <a:rPr lang="ru-UA" dirty="0" err="1"/>
              <a:t>відносно</a:t>
            </a:r>
            <a:r>
              <a:rPr lang="ru-UA" dirty="0"/>
              <a:t> </a:t>
            </a:r>
            <a:r>
              <a:rPr lang="ru-UA" dirty="0" err="1"/>
              <a:t>інших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Cu</a:t>
            </a:r>
            <a:r>
              <a:rPr lang="ru-UA" dirty="0"/>
              <a:t>. З </a:t>
            </a:r>
            <a:r>
              <a:rPr lang="ru-UA" dirty="0" err="1"/>
              <a:t>кожним</a:t>
            </a:r>
            <a:r>
              <a:rPr lang="ru-UA" dirty="0"/>
              <a:t> </a:t>
            </a:r>
            <a:r>
              <a:rPr lang="ru-UA" dirty="0" err="1"/>
              <a:t>наступним</a:t>
            </a:r>
            <a:r>
              <a:rPr lang="ru-UA" dirty="0"/>
              <a:t> шаром </a:t>
            </a:r>
            <a:r>
              <a:rPr lang="ru-UA" dirty="0" err="1"/>
              <a:t>вставляється</a:t>
            </a:r>
            <a:r>
              <a:rPr lang="ru-UA" dirty="0"/>
              <a:t> </a:t>
            </a:r>
            <a:r>
              <a:rPr lang="ru-UA" dirty="0" err="1"/>
              <a:t>додатковий</a:t>
            </a:r>
            <a:r>
              <a:rPr lang="ru-UA" dirty="0"/>
              <a:t> ряд </a:t>
            </a:r>
            <a:r>
              <a:rPr lang="ru-UA" dirty="0" err="1"/>
              <a:t>атомів</a:t>
            </a:r>
            <a:r>
              <a:rPr lang="ru-UA" dirty="0"/>
              <a:t> </a:t>
            </a:r>
            <a:r>
              <a:rPr lang="ru-UA" dirty="0" err="1"/>
              <a:t>Cu</a:t>
            </a:r>
            <a:r>
              <a:rPr lang="ru-UA" dirty="0"/>
              <a:t>, </a:t>
            </a:r>
            <a:r>
              <a:rPr lang="ru-UA" dirty="0" err="1"/>
              <a:t>завдяки</a:t>
            </a:r>
            <a:r>
              <a:rPr lang="ru-UA" dirty="0"/>
              <a:t> </a:t>
            </a:r>
            <a:r>
              <a:rPr lang="ru-UA" dirty="0" err="1"/>
              <a:t>чому</a:t>
            </a:r>
            <a:r>
              <a:rPr lang="ru-UA" dirty="0"/>
              <a:t> </a:t>
            </a:r>
            <a:r>
              <a:rPr lang="ru-UA" dirty="0" err="1"/>
              <a:t>утворюються</a:t>
            </a:r>
            <a:r>
              <a:rPr lang="ru-UA" dirty="0"/>
              <a:t> </a:t>
            </a:r>
            <a:r>
              <a:rPr lang="ru-UA" dirty="0" err="1"/>
              <a:t>внутрішні</a:t>
            </a:r>
            <a:r>
              <a:rPr lang="ru-UA" dirty="0"/>
              <a:t> {111} </a:t>
            </a:r>
            <a:r>
              <a:rPr lang="ru-UA" dirty="0" err="1"/>
              <a:t>грані</a:t>
            </a:r>
            <a:r>
              <a:rPr lang="ru-UA" dirty="0"/>
              <a:t>. </a:t>
            </a: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9EB97EC9-D9F5-43B4-97C0-BD3176704D62}"/>
              </a:ext>
            </a:extLst>
          </p:cNvPr>
          <p:cNvSpPr/>
          <p:nvPr/>
        </p:nvSpPr>
        <p:spPr>
          <a:xfrm>
            <a:off x="5595891" y="5178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UA" dirty="0" err="1"/>
              <a:t>Об’ємні</a:t>
            </a:r>
            <a:r>
              <a:rPr lang="ru-UA" dirty="0"/>
              <a:t> </a:t>
            </a:r>
            <a:r>
              <a:rPr lang="ru-UA" dirty="0" err="1"/>
              <a:t>дефекти</a:t>
            </a:r>
            <a:r>
              <a:rPr lang="ru-UA" dirty="0"/>
              <a:t>, </a:t>
            </a:r>
            <a:r>
              <a:rPr lang="ru-UA" dirty="0" err="1"/>
              <a:t>які</a:t>
            </a:r>
            <a:r>
              <a:rPr lang="ru-UA" dirty="0"/>
              <a:t> </a:t>
            </a:r>
            <a:r>
              <a:rPr lang="ru-UA" dirty="0" err="1"/>
              <a:t>з’являються</a:t>
            </a:r>
            <a:r>
              <a:rPr lang="ru-UA" dirty="0"/>
              <a:t> як </a:t>
            </a:r>
            <a:r>
              <a:rPr lang="ru-UA" dirty="0" err="1"/>
              <a:t>виступи</a:t>
            </a:r>
            <a:r>
              <a:rPr lang="ru-UA" dirty="0"/>
              <a:t> на </a:t>
            </a:r>
            <a:r>
              <a:rPr lang="ru-UA" dirty="0" err="1"/>
              <a:t>поверхні</a:t>
            </a:r>
            <a:r>
              <a:rPr lang="ru-UA" dirty="0"/>
              <a:t>, часто </a:t>
            </a:r>
            <a:r>
              <a:rPr lang="ru-UA" dirty="0" err="1"/>
              <a:t>спостерігаються</a:t>
            </a:r>
            <a:r>
              <a:rPr lang="ru-UA" dirty="0"/>
              <a:t> на </a:t>
            </a:r>
            <a:r>
              <a:rPr lang="ru-UA" dirty="0" err="1"/>
              <a:t>епітаксіальних</a:t>
            </a:r>
            <a:r>
              <a:rPr lang="ru-UA" dirty="0"/>
              <a:t> </a:t>
            </a:r>
            <a:r>
              <a:rPr lang="ru-UA" dirty="0" err="1"/>
              <a:t>плівках</a:t>
            </a:r>
            <a:r>
              <a:rPr lang="ru-UA" dirty="0"/>
              <a:t> з </a:t>
            </a:r>
            <a:r>
              <a:rPr lang="ru-UA" dirty="0" err="1"/>
              <a:t>неузгодженою</a:t>
            </a:r>
            <a:r>
              <a:rPr lang="ru-UA" dirty="0"/>
              <a:t> </a:t>
            </a:r>
            <a:r>
              <a:rPr lang="ru-UA" dirty="0" err="1"/>
              <a:t>решіткою</a:t>
            </a:r>
            <a:r>
              <a:rPr lang="ru-UA" dirty="0"/>
              <a:t>. Прикладом є </a:t>
            </a:r>
            <a:r>
              <a:rPr lang="ru-UA" dirty="0" err="1"/>
              <a:t>тонкі</a:t>
            </a:r>
            <a:r>
              <a:rPr lang="ru-UA" dirty="0"/>
              <a:t> </a:t>
            </a:r>
            <a:r>
              <a:rPr lang="ru-UA" dirty="0" err="1"/>
              <a:t>плівки</a:t>
            </a:r>
            <a:r>
              <a:rPr lang="ru-UA" dirty="0"/>
              <a:t> </a:t>
            </a:r>
            <a:r>
              <a:rPr lang="ru-UA" dirty="0" err="1"/>
              <a:t>Cu</a:t>
            </a:r>
            <a:r>
              <a:rPr lang="ru-UA" dirty="0"/>
              <a:t>, </a:t>
            </a:r>
            <a:r>
              <a:rPr lang="ru-UA" dirty="0" err="1"/>
              <a:t>вирощені</a:t>
            </a:r>
            <a:r>
              <a:rPr lang="ru-UA" dirty="0"/>
              <a:t> на </a:t>
            </a:r>
            <a:r>
              <a:rPr lang="ru-UA" dirty="0" err="1"/>
              <a:t>поверхні</a:t>
            </a:r>
            <a:r>
              <a:rPr lang="ru-UA" dirty="0"/>
              <a:t> </a:t>
            </a:r>
            <a:r>
              <a:rPr lang="ru-UA" dirty="0" err="1"/>
              <a:t>Ni</a:t>
            </a:r>
            <a:r>
              <a:rPr lang="ru-UA" dirty="0"/>
              <a:t>(100).</a:t>
            </a:r>
          </a:p>
        </p:txBody>
      </p:sp>
    </p:spTree>
    <p:extLst>
      <p:ext uri="{BB962C8B-B14F-4D97-AF65-F5344CB8AC3E}">
        <p14:creationId xmlns:p14="http://schemas.microsoft.com/office/powerpoint/2010/main" val="2558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z="3200" dirty="0"/>
              <a:t> </a:t>
            </a:r>
            <a:r>
              <a:rPr lang="ru-RU" altLang="en-US" sz="3200" dirty="0" err="1"/>
              <a:t>Позначення</a:t>
            </a:r>
            <a:r>
              <a:rPr lang="ru-RU" altLang="en-US" sz="3200" dirty="0"/>
              <a:t> </a:t>
            </a:r>
            <a:r>
              <a:rPr lang="ru-RU" altLang="en-US" sz="3200" dirty="0" err="1"/>
              <a:t>поверхонь</a:t>
            </a:r>
            <a:r>
              <a:rPr lang="ru-RU" altLang="en-US" sz="3200" dirty="0"/>
              <a:t> </a:t>
            </a:r>
            <a:r>
              <a:rPr lang="ru-RU" altLang="en-US" sz="3200" dirty="0" err="1"/>
              <a:t>монокристалів</a:t>
            </a:r>
            <a:r>
              <a:rPr lang="ru-RU" altLang="en-US" sz="3200" dirty="0"/>
              <a:t> і </a:t>
            </a:r>
            <a:r>
              <a:rPr lang="ru-RU" altLang="en-US" sz="3200" dirty="0" err="1"/>
              <a:t>атомних</a:t>
            </a:r>
            <a:r>
              <a:rPr lang="ru-RU" altLang="en-US" sz="3200" dirty="0"/>
              <a:t> структур</a:t>
            </a:r>
            <a:endParaRPr lang="ru-RU" altLang="en-US" sz="38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135188" y="1482439"/>
            <a:ext cx="59048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rgbClr val="0000FF"/>
                </a:solidFill>
              </a:rPr>
              <a:t>Поверхні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монокристалів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прийнято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позначати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індексами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Міллера</a:t>
            </a:r>
            <a:r>
              <a:rPr lang="ru-RU" altLang="en-US" sz="1600" dirty="0">
                <a:solidFill>
                  <a:srgbClr val="0000FF"/>
                </a:solidFill>
              </a:rPr>
              <a:t>,</a:t>
            </a:r>
          </a:p>
          <a:p>
            <a:r>
              <a:rPr lang="ru-RU" altLang="en-US" sz="1600" dirty="0" err="1">
                <a:solidFill>
                  <a:srgbClr val="0000FF"/>
                </a:solidFill>
              </a:rPr>
              <a:t>відповідними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площині</a:t>
            </a:r>
            <a:r>
              <a:rPr lang="ru-RU" altLang="en-US" sz="1600" dirty="0">
                <a:solidFill>
                  <a:srgbClr val="0000FF"/>
                </a:solidFill>
              </a:rPr>
              <a:t>, </a:t>
            </a:r>
            <a:r>
              <a:rPr lang="ru-RU" altLang="en-US" sz="1600" dirty="0" err="1">
                <a:solidFill>
                  <a:srgbClr val="0000FF"/>
                </a:solidFill>
              </a:rPr>
              <a:t>паралельній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поверхні</a:t>
            </a:r>
            <a:endParaRPr lang="ru-RU" altLang="en-US" sz="1600" dirty="0">
              <a:solidFill>
                <a:srgbClr val="0000FF"/>
              </a:solidFill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35189" y="2131726"/>
            <a:ext cx="45683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rgbClr val="993300"/>
                </a:solidFill>
              </a:rPr>
              <a:t>Розташування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  <a:r>
              <a:rPr lang="ru-RU" altLang="en-US" sz="1600" dirty="0" err="1">
                <a:solidFill>
                  <a:srgbClr val="993300"/>
                </a:solidFill>
              </a:rPr>
              <a:t>атомів</a:t>
            </a:r>
            <a:r>
              <a:rPr lang="ru-RU" altLang="en-US" sz="1600" dirty="0">
                <a:solidFill>
                  <a:srgbClr val="993300"/>
                </a:solidFill>
              </a:rPr>
              <a:t> на </a:t>
            </a:r>
            <a:r>
              <a:rPr lang="uk-UA" altLang="en-US" sz="1600" dirty="0">
                <a:solidFill>
                  <a:srgbClr val="993300"/>
                </a:solidFill>
              </a:rPr>
              <a:t>грані</a:t>
            </a:r>
            <a:r>
              <a:rPr lang="ru-RU" altLang="en-US" sz="1600" dirty="0">
                <a:solidFill>
                  <a:srgbClr val="993300"/>
                </a:solidFill>
              </a:rPr>
              <a:t> (001) </a:t>
            </a:r>
            <a:r>
              <a:rPr lang="ru-RU" altLang="en-US" sz="1600" dirty="0" err="1">
                <a:solidFill>
                  <a:srgbClr val="993300"/>
                </a:solidFill>
              </a:rPr>
              <a:t>кристалу</a:t>
            </a:r>
            <a:r>
              <a:rPr lang="ru-RU" altLang="en-US" sz="1600" dirty="0">
                <a:solidFill>
                  <a:srgbClr val="993300"/>
                </a:solidFill>
              </a:rPr>
              <a:t>, </a:t>
            </a:r>
            <a:r>
              <a:rPr lang="ru-RU" altLang="en-US" sz="1600" dirty="0" err="1">
                <a:solidFill>
                  <a:srgbClr val="993300"/>
                </a:solidFill>
              </a:rPr>
              <a:t>що</a:t>
            </a:r>
            <a:endParaRPr lang="ru-RU" altLang="en-US" sz="1600" dirty="0">
              <a:solidFill>
                <a:srgbClr val="993300"/>
              </a:solidFill>
            </a:endParaRPr>
          </a:p>
          <a:p>
            <a:r>
              <a:rPr lang="ru-RU" altLang="en-US" sz="1600" dirty="0" err="1">
                <a:solidFill>
                  <a:srgbClr val="993300"/>
                </a:solidFill>
              </a:rPr>
              <a:t>має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  <a:r>
              <a:rPr lang="ru-RU" altLang="en-US" sz="1600" dirty="0" err="1">
                <a:solidFill>
                  <a:srgbClr val="993300"/>
                </a:solidFill>
              </a:rPr>
              <a:t>гранецентровану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  <a:r>
              <a:rPr lang="ru-RU" altLang="en-US" sz="1600" dirty="0" err="1">
                <a:solidFill>
                  <a:srgbClr val="993300"/>
                </a:solidFill>
              </a:rPr>
              <a:t>кубічну</a:t>
            </a:r>
            <a:r>
              <a:rPr lang="ru-RU" altLang="en-US" sz="1600" dirty="0">
                <a:solidFill>
                  <a:srgbClr val="993300"/>
                </a:solidFill>
              </a:rPr>
              <a:t> структуру</a:t>
            </a:r>
          </a:p>
        </p:txBody>
      </p:sp>
      <p:graphicFrame>
        <p:nvGraphicFramePr>
          <p:cNvPr id="20490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98791"/>
              </p:ext>
            </p:extLst>
          </p:nvPr>
        </p:nvGraphicFramePr>
        <p:xfrm>
          <a:off x="2135188" y="3947760"/>
          <a:ext cx="6553200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Рисунок" r:id="rId3" imgW="5565240" imgH="4183560" progId="Word.Picture.8">
                  <p:embed/>
                </p:oleObj>
              </mc:Choice>
              <mc:Fallback>
                <p:oleObj name="Рисунок" r:id="rId3" imgW="5565240" imgH="4183560" progId="Word.Picture.8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653" b="49135"/>
                      <a:stretch>
                        <a:fillRect/>
                      </a:stretch>
                    </p:blipFill>
                    <p:spPr bwMode="auto">
                      <a:xfrm>
                        <a:off x="2135188" y="3947760"/>
                        <a:ext cx="6553200" cy="169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3048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4" grpId="0"/>
      <p:bldP spid="2048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227F1-D00E-4C96-A532-148665C1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>
                <a:solidFill>
                  <a:schemeClr val="accent1">
                    <a:lumMod val="75000"/>
                  </a:schemeClr>
                </a:solidFill>
              </a:rPr>
              <a:t>Точкові дефекти</a:t>
            </a:r>
            <a:endParaRPr lang="ru-UA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Місце для вмісту 3">
            <a:extLst>
              <a:ext uri="{FF2B5EF4-FFF2-40B4-BE49-F238E27FC236}">
                <a16:creationId xmlns:a16="http://schemas.microsoft.com/office/drawing/2014/main" id="{BE2AB88B-8346-4970-A372-5ACD53B52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385" y="1481369"/>
            <a:ext cx="4914900" cy="2009775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D4E61BB5-5427-4E7A-82FE-B802EA33C1C8}"/>
              </a:ext>
            </a:extLst>
          </p:cNvPr>
          <p:cNvSpPr/>
          <p:nvPr/>
        </p:nvSpPr>
        <p:spPr>
          <a:xfrm>
            <a:off x="3656306" y="4249262"/>
            <a:ext cx="53101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UA" dirty="0" err="1"/>
              <a:t>Кулькова</a:t>
            </a:r>
            <a:r>
              <a:rPr lang="ru-UA" dirty="0"/>
              <a:t> модель </a:t>
            </a:r>
            <a:r>
              <a:rPr lang="ru-UA" dirty="0" err="1"/>
              <a:t>поверхні</a:t>
            </a:r>
            <a:r>
              <a:rPr lang="ru-UA" dirty="0"/>
              <a:t> (100) </a:t>
            </a:r>
            <a:r>
              <a:rPr lang="ru-UA" dirty="0" err="1"/>
              <a:t>зі</a:t>
            </a:r>
            <a:r>
              <a:rPr lang="ru-UA" dirty="0"/>
              <a:t> </a:t>
            </a:r>
            <a:r>
              <a:rPr lang="ru-UA" dirty="0" err="1"/>
              <a:t>сходинкою</a:t>
            </a:r>
            <a:r>
              <a:rPr lang="ru-UA" dirty="0"/>
              <a:t> </a:t>
            </a:r>
            <a:r>
              <a:rPr lang="ru-UA" dirty="0" err="1"/>
              <a:t>вздовж</a:t>
            </a:r>
            <a:r>
              <a:rPr lang="ru-UA" dirty="0"/>
              <a:t> </a:t>
            </a:r>
            <a:r>
              <a:rPr lang="ru-UA" dirty="0" err="1"/>
              <a:t>напрямку</a:t>
            </a:r>
            <a:r>
              <a:rPr lang="ru-UA" dirty="0"/>
              <a:t> [011], яка </a:t>
            </a:r>
            <a:r>
              <a:rPr lang="ru-UA" dirty="0" err="1"/>
              <a:t>має</a:t>
            </a:r>
            <a:r>
              <a:rPr lang="ru-UA" dirty="0"/>
              <a:t> </a:t>
            </a:r>
            <a:r>
              <a:rPr lang="ru-UA" dirty="0" err="1"/>
              <a:t>кінки</a:t>
            </a:r>
            <a:r>
              <a:rPr lang="ru-UA" dirty="0"/>
              <a:t>: два </a:t>
            </a:r>
            <a:r>
              <a:rPr lang="ru-UA" dirty="0" err="1"/>
              <a:t>одноатомні</a:t>
            </a:r>
            <a:r>
              <a:rPr lang="ru-UA" dirty="0"/>
              <a:t> </a:t>
            </a:r>
            <a:r>
              <a:rPr lang="ru-UA" dirty="0" err="1"/>
              <a:t>кінки</a:t>
            </a:r>
            <a:r>
              <a:rPr lang="ru-UA" dirty="0"/>
              <a:t> </a:t>
            </a:r>
            <a:r>
              <a:rPr lang="ru-UA" dirty="0" err="1"/>
              <a:t>протилежного</a:t>
            </a:r>
            <a:r>
              <a:rPr lang="ru-UA" dirty="0"/>
              <a:t> знаку та </a:t>
            </a:r>
            <a:r>
              <a:rPr lang="ru-UA" dirty="0" err="1"/>
              <a:t>кінк</a:t>
            </a:r>
            <a:r>
              <a:rPr lang="ru-UA" dirty="0"/>
              <a:t>, </a:t>
            </a:r>
            <a:r>
              <a:rPr lang="ru-UA" dirty="0" err="1"/>
              <a:t>довжина</a:t>
            </a:r>
            <a:r>
              <a:rPr lang="ru-UA" dirty="0"/>
              <a:t> </a:t>
            </a:r>
            <a:r>
              <a:rPr lang="ru-UA" dirty="0" err="1"/>
              <a:t>якого</a:t>
            </a:r>
            <a:r>
              <a:rPr lang="ru-UA" dirty="0"/>
              <a:t> </a:t>
            </a:r>
            <a:r>
              <a:rPr lang="ru-UA" dirty="0" err="1"/>
              <a:t>відповідає</a:t>
            </a:r>
            <a:r>
              <a:rPr lang="ru-UA" dirty="0"/>
              <a:t> </a:t>
            </a:r>
            <a:r>
              <a:rPr lang="ru-UA" dirty="0" err="1"/>
              <a:t>трьом</a:t>
            </a:r>
            <a:r>
              <a:rPr lang="ru-UA" dirty="0"/>
              <a:t> </a:t>
            </a:r>
            <a:r>
              <a:rPr lang="ru-UA" dirty="0" err="1"/>
              <a:t>діаметрам</a:t>
            </a:r>
            <a:r>
              <a:rPr lang="ru-UA" dirty="0"/>
              <a:t> </a:t>
            </a:r>
            <a:r>
              <a:rPr lang="ru-UA" dirty="0" err="1"/>
              <a:t>атомів</a:t>
            </a:r>
            <a:r>
              <a:rPr lang="ru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30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063751" y="1412875"/>
            <a:ext cx="6264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en-US" sz="1600" dirty="0">
                <a:solidFill>
                  <a:srgbClr val="33CC33"/>
                </a:solidFill>
              </a:rPr>
              <a:t>Часто структура </a:t>
            </a:r>
            <a:r>
              <a:rPr lang="ru-RU" altLang="en-US" sz="1600" dirty="0" err="1">
                <a:solidFill>
                  <a:srgbClr val="33CC33"/>
                </a:solidFill>
              </a:rPr>
              <a:t>поверхневого</a:t>
            </a:r>
            <a:r>
              <a:rPr lang="ru-RU" altLang="en-US" sz="1600" dirty="0">
                <a:solidFill>
                  <a:srgbClr val="33CC33"/>
                </a:solidFill>
              </a:rPr>
              <a:t> шару </a:t>
            </a:r>
            <a:r>
              <a:rPr lang="ru-RU" altLang="en-US" sz="1600" dirty="0" err="1">
                <a:solidFill>
                  <a:srgbClr val="33CC33"/>
                </a:solidFill>
              </a:rPr>
              <a:t>відрізняється</a:t>
            </a:r>
            <a:r>
              <a:rPr lang="ru-RU" altLang="en-US" sz="1600" dirty="0">
                <a:solidFill>
                  <a:srgbClr val="33CC33"/>
                </a:solidFill>
              </a:rPr>
              <a:t> </a:t>
            </a:r>
            <a:r>
              <a:rPr lang="ru-RU" altLang="en-US" sz="1600" dirty="0" err="1">
                <a:solidFill>
                  <a:srgbClr val="33CC33"/>
                </a:solidFill>
              </a:rPr>
              <a:t>від</a:t>
            </a:r>
            <a:r>
              <a:rPr lang="ru-RU" altLang="en-US" sz="1600" dirty="0">
                <a:solidFill>
                  <a:srgbClr val="33CC33"/>
                </a:solidFill>
              </a:rPr>
              <a:t> </a:t>
            </a:r>
            <a:r>
              <a:rPr lang="ru-RU" altLang="en-US" sz="1600" dirty="0" err="1">
                <a:solidFill>
                  <a:srgbClr val="33CC33"/>
                </a:solidFill>
              </a:rPr>
              <a:t>об'ємної</a:t>
            </a:r>
            <a:r>
              <a:rPr lang="ru-RU" altLang="en-US" sz="1600" dirty="0">
                <a:solidFill>
                  <a:srgbClr val="33CC33"/>
                </a:solidFill>
              </a:rPr>
              <a:t>.</a:t>
            </a:r>
            <a:endParaRPr lang="ru-RU" altLang="en-US" sz="1600" dirty="0"/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7896226" y="3500438"/>
          <a:ext cx="708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Формула" r:id="rId3" imgW="355320" imgH="241200" progId="Equation.3">
                  <p:embed/>
                </p:oleObj>
              </mc:Choice>
              <mc:Fallback>
                <p:oleObj name="Формула" r:id="rId3" imgW="355320" imgH="241200" progId="Equation.3">
                  <p:embed/>
                  <p:pic>
                    <p:nvPicPr>
                      <p:cNvPr id="71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3500438"/>
                        <a:ext cx="7080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343400" y="3799296"/>
            <a:ext cx="25840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200">
                <a:cs typeface="Times New Roman" panose="02020603050405020304" pitchFamily="18" charset="0"/>
              </a:rPr>
              <a:t>. </a:t>
            </a:r>
            <a:endParaRPr lang="ru-RU" alt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2208213" y="3141663"/>
            <a:ext cx="25580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 err="1"/>
              <a:t>Основні</a:t>
            </a:r>
            <a:r>
              <a:rPr lang="ru-RU" altLang="en-US" sz="1600" dirty="0"/>
              <a:t> </a:t>
            </a:r>
            <a:r>
              <a:rPr lang="ru-RU" altLang="en-US" sz="1600" dirty="0" err="1"/>
              <a:t>вектори</a:t>
            </a:r>
            <a:r>
              <a:rPr lang="ru-RU" altLang="en-US" sz="1600" dirty="0"/>
              <a:t> </a:t>
            </a:r>
            <a:r>
              <a:rPr lang="ru-RU" altLang="en-US" sz="1600" dirty="0" err="1"/>
              <a:t>трансляції</a:t>
            </a:r>
            <a:endParaRPr lang="ru-RU" altLang="en-US" sz="1600" dirty="0"/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6096000" y="3067636"/>
            <a:ext cx="9220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>
                <a:solidFill>
                  <a:srgbClr val="33CC33"/>
                </a:solidFill>
              </a:rPr>
              <a:t>в </a:t>
            </a:r>
            <a:r>
              <a:rPr lang="ru-RU" altLang="en-US" sz="1600" dirty="0" err="1">
                <a:solidFill>
                  <a:srgbClr val="33CC33"/>
                </a:solidFill>
              </a:rPr>
              <a:t>об’ємі</a:t>
            </a:r>
            <a:r>
              <a:rPr lang="ru-RU" altLang="en-US" sz="1600" dirty="0"/>
              <a:t>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1524001" y="31157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7824788" y="2997201"/>
          <a:ext cx="5635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Формула" r:id="rId5" imgW="368280" imgH="266400" progId="Equation.3">
                  <p:embed/>
                </p:oleObj>
              </mc:Choice>
              <mc:Fallback>
                <p:oleObj name="Формула" r:id="rId5" imgW="368280" imgH="266400" progId="Equation.3">
                  <p:embed/>
                  <p:pic>
                    <p:nvPicPr>
                      <p:cNvPr id="716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2997201"/>
                        <a:ext cx="5635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1524001" y="3110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2711450" y="4797425"/>
          <a:ext cx="19431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Формула" r:id="rId7" imgW="1397000" imgH="596900" progId="Equation.3">
                  <p:embed/>
                </p:oleObj>
              </mc:Choice>
              <mc:Fallback>
                <p:oleObj name="Формула" r:id="rId7" imgW="1397000" imgH="596900" progId="Equation.3">
                  <p:embed/>
                  <p:pic>
                    <p:nvPicPr>
                      <p:cNvPr id="716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797425"/>
                        <a:ext cx="1943100" cy="83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2279650" y="4005263"/>
            <a:ext cx="7056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ru-RU" altLang="en-US" sz="1600" dirty="0" err="1">
                <a:solidFill>
                  <a:srgbClr val="0000FF"/>
                </a:solidFill>
              </a:rPr>
              <a:t>Можуть</a:t>
            </a:r>
            <a:r>
              <a:rPr lang="ru-RU" altLang="en-US" sz="1600" dirty="0">
                <a:solidFill>
                  <a:srgbClr val="0000FF"/>
                </a:solidFill>
              </a:rPr>
              <a:t> бути </a:t>
            </a:r>
            <a:r>
              <a:rPr lang="ru-RU" altLang="en-US" sz="1600" dirty="0" err="1">
                <a:solidFill>
                  <a:srgbClr val="0000FF"/>
                </a:solidFill>
              </a:rPr>
              <a:t>пов'язані</a:t>
            </a:r>
            <a:r>
              <a:rPr lang="ru-RU" altLang="en-US" sz="1600" dirty="0">
                <a:solidFill>
                  <a:srgbClr val="0000FF"/>
                </a:solidFill>
              </a:rPr>
              <a:t> один з одним за </a:t>
            </a:r>
            <a:r>
              <a:rPr lang="ru-RU" altLang="en-US" sz="1600" dirty="0" err="1">
                <a:solidFill>
                  <a:srgbClr val="0000FF"/>
                </a:solidFill>
              </a:rPr>
              <a:t>допомогою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матриці</a:t>
            </a:r>
            <a:r>
              <a:rPr lang="ru-RU" altLang="en-US" sz="1600" dirty="0">
                <a:solidFill>
                  <a:srgbClr val="0000FF"/>
                </a:solidFill>
              </a:rPr>
              <a:t> М:</a:t>
            </a: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1524001" y="30998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6383339" y="4724400"/>
          <a:ext cx="17351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Формула" r:id="rId9" imgW="1104840" imgH="533160" progId="Equation.3">
                  <p:embed/>
                </p:oleObj>
              </mc:Choice>
              <mc:Fallback>
                <p:oleObj name="Формула" r:id="rId9" imgW="1104840" imgH="533160" progId="Equation.3">
                  <p:embed/>
                  <p:pic>
                    <p:nvPicPr>
                      <p:cNvPr id="7169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4724400"/>
                        <a:ext cx="1735137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" name="Rectangle 0"/>
          <p:cNvSpPr>
            <a:spLocks noChangeArrowheads="1"/>
          </p:cNvSpPr>
          <p:nvPr/>
        </p:nvSpPr>
        <p:spPr bwMode="auto">
          <a:xfrm>
            <a:off x="2063750" y="1844675"/>
            <a:ext cx="7488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en-US" sz="1600" dirty="0">
                <a:solidFill>
                  <a:srgbClr val="33CC33"/>
                </a:solidFill>
              </a:rPr>
              <a:t>Ячейка </a:t>
            </a:r>
            <a:r>
              <a:rPr lang="ru-RU" altLang="en-US" sz="1600" dirty="0" err="1">
                <a:solidFill>
                  <a:srgbClr val="33CC33"/>
                </a:solidFill>
              </a:rPr>
              <a:t>поверхневої</a:t>
            </a:r>
            <a:r>
              <a:rPr lang="ru-RU" altLang="en-US" sz="1600" dirty="0">
                <a:solidFill>
                  <a:srgbClr val="33CC33"/>
                </a:solidFill>
              </a:rPr>
              <a:t> </a:t>
            </a:r>
            <a:r>
              <a:rPr lang="ru-RU" altLang="en-US" sz="1600" dirty="0" err="1">
                <a:solidFill>
                  <a:srgbClr val="33CC33"/>
                </a:solidFill>
              </a:rPr>
              <a:t>решітки</a:t>
            </a:r>
            <a:r>
              <a:rPr lang="ru-RU" altLang="en-US" sz="1600" dirty="0">
                <a:solidFill>
                  <a:srgbClr val="33CC33"/>
                </a:solidFill>
              </a:rPr>
              <a:t> </a:t>
            </a:r>
            <a:r>
              <a:rPr lang="ru-RU" altLang="en-US" sz="1600" dirty="0" err="1">
                <a:solidFill>
                  <a:srgbClr val="33CC33"/>
                </a:solidFill>
              </a:rPr>
              <a:t>має</a:t>
            </a:r>
            <a:r>
              <a:rPr lang="ru-RU" altLang="en-US" sz="1600" dirty="0">
                <a:solidFill>
                  <a:srgbClr val="33CC33"/>
                </a:solidFill>
              </a:rPr>
              <a:t> </a:t>
            </a:r>
            <a:r>
              <a:rPr lang="ru-RU" altLang="en-US" sz="1600" dirty="0" err="1">
                <a:solidFill>
                  <a:srgbClr val="33CC33"/>
                </a:solidFill>
              </a:rPr>
              <a:t>більші</a:t>
            </a:r>
            <a:r>
              <a:rPr lang="ru-RU" altLang="en-US" sz="1600" dirty="0">
                <a:solidFill>
                  <a:srgbClr val="33CC33"/>
                </a:solidFill>
              </a:rPr>
              <a:t> </a:t>
            </a:r>
            <a:r>
              <a:rPr lang="ru-RU" altLang="en-US" sz="1600" dirty="0" err="1">
                <a:solidFill>
                  <a:srgbClr val="33CC33"/>
                </a:solidFill>
              </a:rPr>
              <a:t>розміри</a:t>
            </a:r>
            <a:r>
              <a:rPr lang="ru-RU" altLang="en-US" sz="1600" dirty="0">
                <a:solidFill>
                  <a:srgbClr val="33CC33"/>
                </a:solidFill>
              </a:rPr>
              <a:t>.</a:t>
            </a:r>
          </a:p>
        </p:txBody>
      </p:sp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2135188" y="2276475"/>
            <a:ext cx="720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en-US" sz="1600" dirty="0" err="1">
                <a:solidFill>
                  <a:srgbClr val="993300"/>
                </a:solidFill>
              </a:rPr>
              <a:t>Це</a:t>
            </a:r>
            <a:r>
              <a:rPr lang="ru-RU" altLang="en-US" sz="1600" dirty="0">
                <a:solidFill>
                  <a:srgbClr val="993300"/>
                </a:solidFill>
              </a:rPr>
              <a:t> не </a:t>
            </a:r>
            <a:r>
              <a:rPr lang="ru-RU" altLang="en-US" sz="1600" dirty="0" err="1">
                <a:solidFill>
                  <a:srgbClr val="993300"/>
                </a:solidFill>
              </a:rPr>
              <a:t>означає</a:t>
            </a:r>
            <a:r>
              <a:rPr lang="ru-RU" altLang="en-US" sz="1600" dirty="0">
                <a:solidFill>
                  <a:srgbClr val="993300"/>
                </a:solidFill>
              </a:rPr>
              <a:t>, </a:t>
            </a:r>
            <a:r>
              <a:rPr lang="ru-RU" altLang="en-US" sz="1600" dirty="0" err="1">
                <a:solidFill>
                  <a:srgbClr val="993300"/>
                </a:solidFill>
              </a:rPr>
              <a:t>що</a:t>
            </a:r>
            <a:r>
              <a:rPr lang="ru-RU" altLang="en-US" sz="1600" dirty="0">
                <a:solidFill>
                  <a:srgbClr val="993300"/>
                </a:solidFill>
              </a:rPr>
              <a:t> не </a:t>
            </a:r>
            <a:r>
              <a:rPr lang="ru-RU" altLang="en-US" sz="1600" dirty="0" err="1">
                <a:solidFill>
                  <a:srgbClr val="993300"/>
                </a:solidFill>
              </a:rPr>
              <a:t>можуть</a:t>
            </a:r>
            <a:r>
              <a:rPr lang="ru-RU" altLang="en-US" sz="1600" dirty="0">
                <a:solidFill>
                  <a:srgbClr val="993300"/>
                </a:solidFill>
              </a:rPr>
              <a:t> бути </a:t>
            </a:r>
            <a:r>
              <a:rPr lang="ru-RU" altLang="en-US" sz="1600" dirty="0" err="1">
                <a:solidFill>
                  <a:srgbClr val="993300"/>
                </a:solidFill>
              </a:rPr>
              <a:t>менш</a:t>
            </a:r>
            <a:r>
              <a:rPr lang="uk-UA" altLang="en-US" sz="1600" dirty="0" err="1">
                <a:solidFill>
                  <a:srgbClr val="993300"/>
                </a:solidFill>
              </a:rPr>
              <a:t>ими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  <a:r>
              <a:rPr lang="ru-RU" altLang="en-US" sz="1600" dirty="0" err="1">
                <a:solidFill>
                  <a:srgbClr val="993300"/>
                </a:solidFill>
              </a:rPr>
              <a:t>відстані</a:t>
            </a:r>
            <a:r>
              <a:rPr lang="ru-RU" altLang="en-US" sz="1600" dirty="0">
                <a:solidFill>
                  <a:srgbClr val="993300"/>
                </a:solidFill>
              </a:rPr>
              <a:t> </a:t>
            </a:r>
            <a:r>
              <a:rPr lang="ru-RU" altLang="en-US" sz="1600" dirty="0" err="1">
                <a:solidFill>
                  <a:srgbClr val="993300"/>
                </a:solidFill>
              </a:rPr>
              <a:t>між</a:t>
            </a:r>
            <a:r>
              <a:rPr lang="ru-RU" altLang="en-US" sz="1600" dirty="0">
                <a:solidFill>
                  <a:srgbClr val="993300"/>
                </a:solidFill>
              </a:rPr>
              <a:t> атомами.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79651" y="2636838"/>
            <a:ext cx="4392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en-US" sz="1600" dirty="0" err="1">
                <a:solidFill>
                  <a:srgbClr val="0000FF"/>
                </a:solidFill>
              </a:rPr>
              <a:t>Такі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гратки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називають</a:t>
            </a:r>
            <a:r>
              <a:rPr lang="ru-RU" altLang="en-US" sz="1600" dirty="0">
                <a:solidFill>
                  <a:srgbClr val="0000FF"/>
                </a:solidFill>
              </a:rPr>
              <a:t> - </a:t>
            </a:r>
            <a:r>
              <a:rPr lang="ru-RU" altLang="en-US" sz="1600" dirty="0" err="1">
                <a:solidFill>
                  <a:srgbClr val="0000FF"/>
                </a:solidFill>
              </a:rPr>
              <a:t>надгратки</a:t>
            </a:r>
            <a:endParaRPr lang="ru-RU" altLang="en-US" sz="1600" b="1" u="sng" dirty="0">
              <a:solidFill>
                <a:srgbClr val="0000FF"/>
              </a:solidFill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951538" y="3573463"/>
            <a:ext cx="120379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 dirty="0">
                <a:solidFill>
                  <a:srgbClr val="FF0000"/>
                </a:solidFill>
              </a:rPr>
              <a:t>на </a:t>
            </a:r>
            <a:r>
              <a:rPr lang="ru-RU" altLang="en-US" sz="1600" dirty="0" err="1">
                <a:solidFill>
                  <a:srgbClr val="FF0000"/>
                </a:solidFill>
              </a:rPr>
              <a:t>поверхні</a:t>
            </a:r>
            <a:endParaRPr lang="ru-RU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1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/>
      <p:bldP spid="71690" grpId="0"/>
      <p:bldP spid="71691" grpId="0"/>
      <p:bldP spid="71698" grpId="0"/>
      <p:bldP spid="71680" grpId="0"/>
      <p:bldP spid="71681" grpId="0"/>
      <p:bldP spid="716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4" name="Object 0"/>
          <p:cNvGraphicFramePr>
            <a:graphicFrameLocks noGrp="1" noChangeAspect="1"/>
          </p:cNvGraphicFramePr>
          <p:nvPr>
            <p:ph sz="half" idx="1"/>
          </p:nvPr>
        </p:nvGraphicFramePr>
        <p:xfrm>
          <a:off x="5016500" y="4076700"/>
          <a:ext cx="10620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Формула" r:id="rId3" imgW="1002960" imgH="457200" progId="Equation.3">
                  <p:embed/>
                </p:oleObj>
              </mc:Choice>
              <mc:Fallback>
                <p:oleObj name="Формула" r:id="rId3" imgW="1002960" imgH="457200" progId="Equation.3">
                  <p:embed/>
                  <p:pic>
                    <p:nvPicPr>
                      <p:cNvPr id="72704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076700"/>
                        <a:ext cx="10620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4" descr="S2-2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9" y="1557338"/>
            <a:ext cx="5832475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1524001" y="29442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855914" y="4076700"/>
          <a:ext cx="11763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Формула" r:id="rId6" imgW="965160" imgH="457200" progId="Equation.3">
                  <p:embed/>
                </p:oleObj>
              </mc:Choice>
              <mc:Fallback>
                <p:oleObj name="Формула" r:id="rId6" imgW="965160" imgH="457200" progId="Equation.3">
                  <p:embed/>
                  <p:pic>
                    <p:nvPicPr>
                      <p:cNvPr id="727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076700"/>
                        <a:ext cx="1176337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1524001" y="2977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782888" y="4941888"/>
          <a:ext cx="67691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Формула" r:id="rId8" imgW="4749800" imgH="533400" progId="Equation.3">
                  <p:embed/>
                </p:oleObj>
              </mc:Choice>
              <mc:Fallback>
                <p:oleObj name="Формула" r:id="rId8" imgW="4749800" imgH="533400" progId="Equation.3">
                  <p:embed/>
                  <p:pic>
                    <p:nvPicPr>
                      <p:cNvPr id="727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941888"/>
                        <a:ext cx="676910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3287714" y="5747336"/>
            <a:ext cx="44274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rgbClr val="0000FF"/>
                </a:solidFill>
              </a:rPr>
              <a:t>Однак</a:t>
            </a:r>
            <a:r>
              <a:rPr lang="ru-RU" altLang="en-US" sz="1600" dirty="0">
                <a:solidFill>
                  <a:srgbClr val="0000FF"/>
                </a:solidFill>
              </a:rPr>
              <a:t>, </a:t>
            </a:r>
            <a:r>
              <a:rPr lang="ru-RU" altLang="en-US" sz="1600" dirty="0" err="1">
                <a:solidFill>
                  <a:srgbClr val="0000FF"/>
                </a:solidFill>
              </a:rPr>
              <a:t>матричний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запис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використовується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рідко</a:t>
            </a:r>
            <a:endParaRPr lang="ru-RU" altLang="en-US" sz="1600" dirty="0">
              <a:solidFill>
                <a:srgbClr val="0000FF"/>
              </a:solidFill>
            </a:endParaRPr>
          </a:p>
        </p:txBody>
      </p:sp>
      <p:graphicFrame>
        <p:nvGraphicFramePr>
          <p:cNvPr id="7270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959600" y="4076700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Формула" r:id="rId10" imgW="1002960" imgH="457200" progId="Equation.3">
                  <p:embed/>
                </p:oleObj>
              </mc:Choice>
              <mc:Fallback>
                <p:oleObj name="Формула" r:id="rId10" imgW="1002960" imgH="457200" progId="Equation.3">
                  <p:embed/>
                  <p:pic>
                    <p:nvPicPr>
                      <p:cNvPr id="727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076700"/>
                        <a:ext cx="100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79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351089" y="1411873"/>
            <a:ext cx="56878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rgbClr val="FF0000"/>
                </a:solidFill>
              </a:rPr>
              <a:t>Зазвичай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використовується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позначення</a:t>
            </a:r>
            <a:r>
              <a:rPr lang="ru-RU" altLang="en-US" sz="1600" dirty="0">
                <a:solidFill>
                  <a:srgbClr val="FF0000"/>
                </a:solidFill>
              </a:rPr>
              <a:t>, </a:t>
            </a:r>
            <a:r>
              <a:rPr lang="ru-RU" altLang="en-US" sz="1600" dirty="0" err="1">
                <a:solidFill>
                  <a:srgbClr val="FF0000"/>
                </a:solidFill>
              </a:rPr>
              <a:t>запропоноване</a:t>
            </a:r>
            <a:r>
              <a:rPr lang="ru-RU" altLang="en-US" sz="1600" dirty="0">
                <a:solidFill>
                  <a:srgbClr val="FF0000"/>
                </a:solidFill>
              </a:rPr>
              <a:t> Вудом</a:t>
            </a:r>
            <a:endParaRPr lang="ru-RU" altLang="en-US" sz="1600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4511675" y="1790414"/>
            <a:ext cx="4688528" cy="584775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/>
              <a:t>Кути </a:t>
            </a:r>
            <a:r>
              <a:rPr lang="ru-RU" altLang="en-US" sz="1600" dirty="0" err="1"/>
              <a:t>між</a:t>
            </a:r>
            <a:r>
              <a:rPr lang="ru-RU" altLang="en-US" sz="1600" dirty="0"/>
              <a:t> </a:t>
            </a:r>
            <a:r>
              <a:rPr lang="ru-RU" altLang="en-US" sz="1600" dirty="0" err="1"/>
              <a:t>основними</a:t>
            </a:r>
            <a:r>
              <a:rPr lang="ru-RU" altLang="en-US" sz="1600" dirty="0"/>
              <a:t> векторами </a:t>
            </a:r>
            <a:r>
              <a:rPr lang="ru-RU" altLang="en-US" sz="1600" dirty="0" err="1"/>
              <a:t>трансляцій</a:t>
            </a:r>
            <a:r>
              <a:rPr lang="ru-RU" altLang="en-US" sz="1600" dirty="0"/>
              <a:t> в </a:t>
            </a:r>
            <a:r>
              <a:rPr lang="ru-RU" altLang="en-US" sz="1600" dirty="0" err="1"/>
              <a:t>об'ємі</a:t>
            </a:r>
            <a:endParaRPr lang="ru-RU" altLang="en-US" sz="1600" dirty="0"/>
          </a:p>
          <a:p>
            <a:r>
              <a:rPr lang="ru-RU" altLang="en-US" sz="1600" dirty="0"/>
              <a:t>і на </a:t>
            </a:r>
            <a:r>
              <a:rPr lang="ru-RU" altLang="en-US" sz="1600" dirty="0" err="1"/>
              <a:t>поверхні</a:t>
            </a:r>
            <a:r>
              <a:rPr lang="ru-RU" altLang="en-US" sz="1600" dirty="0"/>
              <a:t> </a:t>
            </a:r>
            <a:r>
              <a:rPr lang="ru-RU" altLang="en-US" sz="1600" dirty="0" err="1"/>
              <a:t>однакові</a:t>
            </a:r>
            <a:endParaRPr lang="ru-RU" altLang="en-US" sz="1600" dirty="0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279651" y="2490501"/>
            <a:ext cx="148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dirty="0" err="1">
                <a:solidFill>
                  <a:srgbClr val="993300"/>
                </a:solidFill>
              </a:rPr>
              <a:t>Можна</a:t>
            </a:r>
            <a:r>
              <a:rPr lang="ru-RU" altLang="en-US" sz="1600" dirty="0">
                <a:solidFill>
                  <a:srgbClr val="993300"/>
                </a:solidFill>
              </a:rPr>
              <a:t> ввести </a:t>
            </a:r>
          </a:p>
          <a:p>
            <a:pPr eaLnBrk="1" hangingPunct="1"/>
            <a:r>
              <a:rPr lang="ru-RU" altLang="en-US" sz="1600" dirty="0">
                <a:solidFill>
                  <a:srgbClr val="993300"/>
                </a:solidFill>
              </a:rPr>
              <a:t>два числа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1524001" y="2925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4511676" y="2420938"/>
          <a:ext cx="19732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Формула" r:id="rId3" imgW="1409400" imgH="545760" progId="Equation.3">
                  <p:embed/>
                </p:oleObj>
              </mc:Choice>
              <mc:Fallback>
                <p:oleObj name="Формула" r:id="rId3" imgW="1409400" imgH="545760" progId="Equation.3">
                  <p:embed/>
                  <p:pic>
                    <p:nvPicPr>
                      <p:cNvPr id="73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420938"/>
                        <a:ext cx="1973263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44" name="Picture 16" descr="S2-2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>
            <a:fillRect/>
          </a:stretch>
        </p:blipFill>
        <p:spPr bwMode="auto">
          <a:xfrm>
            <a:off x="2208213" y="4292600"/>
            <a:ext cx="51117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6959600" y="3159711"/>
            <a:ext cx="1085554" cy="338554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i="1"/>
              <a:t>(m</a:t>
            </a:r>
            <a:r>
              <a:rPr lang="ru-RU" altLang="en-US" sz="1600"/>
              <a:t>x</a:t>
            </a:r>
            <a:r>
              <a:rPr lang="ru-RU" altLang="en-US" sz="1600" i="1"/>
              <a:t>n)-R</a:t>
            </a:r>
            <a:r>
              <a:rPr lang="ru-RU" altLang="en-US" sz="1600" i="1">
                <a:sym typeface="Symbol" panose="05050102010706020507" pitchFamily="18" charset="2"/>
              </a:rPr>
              <a:t></a:t>
            </a:r>
            <a:r>
              <a:rPr lang="ru-RU" altLang="en-US" sz="1600" i="1" baseline="30000"/>
              <a:t>0</a:t>
            </a:r>
            <a:r>
              <a:rPr lang="ru-RU" altLang="en-US" sz="160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2424113" y="5876925"/>
          <a:ext cx="1655762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Формула" r:id="rId6" imgW="1206500" imgH="241300" progId="Equation.3">
                  <p:embed/>
                </p:oleObj>
              </mc:Choice>
              <mc:Fallback>
                <p:oleObj name="Формула" r:id="rId6" imgW="1206500" imgH="241300" progId="Equation.3">
                  <p:embed/>
                  <p:pic>
                    <p:nvPicPr>
                      <p:cNvPr id="737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876925"/>
                        <a:ext cx="1655762" cy="32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5951539" y="5875923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sz="1600" i="1"/>
              <a:t>c(2</a:t>
            </a:r>
            <a:r>
              <a:rPr lang="ru-RU" altLang="en-US" sz="1600"/>
              <a:t>x</a:t>
            </a:r>
            <a:r>
              <a:rPr lang="ru-RU" altLang="en-US" sz="1600" i="1"/>
              <a:t>2).</a:t>
            </a:r>
            <a:r>
              <a:rPr lang="ru-RU" altLang="en-US" sz="1600"/>
              <a:t> </a:t>
            </a:r>
          </a:p>
        </p:txBody>
      </p:sp>
      <p:sp>
        <p:nvSpPr>
          <p:cNvPr id="73728" name="Text Box 0"/>
          <p:cNvSpPr txBox="1">
            <a:spLocks noChangeArrowheads="1"/>
          </p:cNvSpPr>
          <p:nvPr/>
        </p:nvSpPr>
        <p:spPr bwMode="auto">
          <a:xfrm>
            <a:off x="2063751" y="1844676"/>
            <a:ext cx="1584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600" dirty="0" err="1">
                <a:solidFill>
                  <a:srgbClr val="0000FF"/>
                </a:solidFill>
              </a:rPr>
              <a:t>Обов'язкова</a:t>
            </a:r>
            <a:r>
              <a:rPr lang="ru-RU" altLang="en-US" sz="1600" dirty="0">
                <a:solidFill>
                  <a:srgbClr val="0000FF"/>
                </a:solidFill>
              </a:rPr>
              <a:t> </a:t>
            </a:r>
            <a:r>
              <a:rPr lang="ru-RU" altLang="en-US" sz="1600" dirty="0" err="1">
                <a:solidFill>
                  <a:srgbClr val="0000FF"/>
                </a:solidFill>
              </a:rPr>
              <a:t>умова</a:t>
            </a:r>
            <a:endParaRPr lang="ru-RU" altLang="en-US" sz="1600" dirty="0">
              <a:solidFill>
                <a:srgbClr val="0000FF"/>
              </a:solidFill>
            </a:endParaRPr>
          </a:p>
        </p:txBody>
      </p:sp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3719513" y="1989138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CCFFFF"/>
          </a:solidFill>
          <a:ln w="38100" cmpd="dbl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424113" y="3213100"/>
            <a:ext cx="3600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600" dirty="0" err="1"/>
              <a:t>Якщо</a:t>
            </a:r>
            <a:r>
              <a:rPr lang="ru-RU" altLang="en-US" sz="1600" dirty="0"/>
              <a:t> не </a:t>
            </a:r>
            <a:r>
              <a:rPr lang="ru-RU" altLang="en-US" sz="1600" dirty="0" err="1"/>
              <a:t>відома</a:t>
            </a:r>
            <a:r>
              <a:rPr lang="ru-RU" altLang="en-US" sz="1600" dirty="0"/>
              <a:t> </a:t>
            </a:r>
            <a:r>
              <a:rPr lang="ru-RU" altLang="en-US" sz="1600" dirty="0" err="1"/>
              <a:t>будова</a:t>
            </a:r>
            <a:r>
              <a:rPr lang="ru-RU" altLang="en-US" sz="1600" dirty="0"/>
              <a:t> ячейки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24113" y="3644900"/>
            <a:ext cx="36004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600" dirty="0" err="1"/>
              <a:t>Якщо</a:t>
            </a:r>
            <a:r>
              <a:rPr lang="ru-RU" altLang="en-US" sz="1600" dirty="0"/>
              <a:t> ячейка проста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59600" y="3591203"/>
            <a:ext cx="1428750" cy="369332"/>
          </a:xfrm>
          <a:prstGeom prst="rect">
            <a:avLst/>
          </a:prstGeom>
          <a:solidFill>
            <a:srgbClr val="CCFFFF"/>
          </a:solidFill>
          <a:ln w="38100" cmpd="dbl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ru-RU" altLang="en-US" i="1"/>
              <a:t>р(m</a:t>
            </a:r>
            <a:r>
              <a:rPr lang="ru-RU" altLang="en-US"/>
              <a:t>x</a:t>
            </a:r>
            <a:r>
              <a:rPr lang="ru-RU" altLang="en-US" i="1"/>
              <a:t>n)-R</a:t>
            </a:r>
            <a:r>
              <a:rPr lang="ru-RU" altLang="en-US" i="1">
                <a:sym typeface="Symbol" panose="05050102010706020507" pitchFamily="18" charset="2"/>
              </a:rPr>
              <a:t></a:t>
            </a:r>
            <a:r>
              <a:rPr lang="ru-RU" altLang="en-US" i="1" baseline="30000"/>
              <a:t>0</a:t>
            </a:r>
            <a:r>
              <a:rPr lang="ru-RU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24113" y="4076700"/>
            <a:ext cx="3600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600" dirty="0" err="1"/>
              <a:t>Якщо</a:t>
            </a:r>
            <a:r>
              <a:rPr lang="ru-RU" altLang="en-US" sz="1600" dirty="0"/>
              <a:t> ячейка центрована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032626" y="4023003"/>
            <a:ext cx="1295547" cy="369332"/>
          </a:xfrm>
          <a:prstGeom prst="rect">
            <a:avLst/>
          </a:prstGeom>
          <a:solidFill>
            <a:srgbClr val="FFFFCC">
              <a:alpha val="49001"/>
            </a:srgbClr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ru-RU" altLang="en-US" i="1"/>
              <a:t>с(m</a:t>
            </a:r>
            <a:r>
              <a:rPr lang="ru-RU" altLang="en-US"/>
              <a:t>x</a:t>
            </a:r>
            <a:r>
              <a:rPr lang="ru-RU" altLang="en-US" i="1"/>
              <a:t>n)-R</a:t>
            </a:r>
            <a:r>
              <a:rPr lang="ru-RU" altLang="en-US" i="1">
                <a:sym typeface="Symbol" panose="05050102010706020507" pitchFamily="18" charset="2"/>
              </a:rPr>
              <a:t></a:t>
            </a:r>
            <a:r>
              <a:rPr lang="ru-RU" altLang="en-US" i="1" baseline="30000"/>
              <a:t>0</a:t>
            </a:r>
            <a:r>
              <a:rPr lang="ru-RU" altLang="en-US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096000" y="3284538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FFFFCC">
              <a:alpha val="80000"/>
            </a:srgbClr>
          </a:solidFill>
          <a:ln w="38100" cmpd="dbl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AutoShape 9"/>
          <p:cNvSpPr>
            <a:spLocks noChangeArrowheads="1"/>
          </p:cNvSpPr>
          <p:nvPr/>
        </p:nvSpPr>
        <p:spPr bwMode="auto">
          <a:xfrm>
            <a:off x="5087939" y="3644900"/>
            <a:ext cx="1512887" cy="215900"/>
          </a:xfrm>
          <a:prstGeom prst="rightArrow">
            <a:avLst>
              <a:gd name="adj1" fmla="val 50000"/>
              <a:gd name="adj2" fmla="val 175184"/>
            </a:avLst>
          </a:prstGeom>
          <a:solidFill>
            <a:srgbClr val="CCFFFF">
              <a:alpha val="47000"/>
            </a:srgbClr>
          </a:solidFill>
          <a:ln w="38100" cmpd="dbl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AutoShape 10"/>
          <p:cNvSpPr>
            <a:spLocks noChangeArrowheads="1"/>
          </p:cNvSpPr>
          <p:nvPr/>
        </p:nvSpPr>
        <p:spPr bwMode="auto">
          <a:xfrm>
            <a:off x="5880100" y="4076700"/>
            <a:ext cx="649288" cy="215900"/>
          </a:xfrm>
          <a:prstGeom prst="rightArrow">
            <a:avLst>
              <a:gd name="adj1" fmla="val 50000"/>
              <a:gd name="adj2" fmla="val 75184"/>
            </a:avLst>
          </a:prstGeom>
          <a:solidFill>
            <a:srgbClr val="FFCC99">
              <a:alpha val="47000"/>
            </a:srgbClr>
          </a:solidFill>
          <a:ln w="38100" cmpd="dbl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3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3" grpId="0" animBg="1"/>
      <p:bldP spid="73734" grpId="0"/>
      <p:bldP spid="73745" grpId="0" animBg="1"/>
      <p:bldP spid="73748" grpId="0"/>
      <p:bldP spid="73728" grpId="0"/>
      <p:bldP spid="737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 </a:t>
            </a: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135189" y="2922301"/>
            <a:ext cx="2732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Релаксація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зміщення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атомів</a:t>
            </a:r>
            <a:endParaRPr lang="ru-RU" alt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без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зміни</a:t>
            </a:r>
            <a:r>
              <a:rPr lang="ru-RU" alt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en-US" sz="1600" dirty="0" err="1">
                <a:solidFill>
                  <a:schemeClr val="accent1">
                    <a:lumMod val="75000"/>
                  </a:schemeClr>
                </a:solidFill>
              </a:rPr>
              <a:t>симетрії</a:t>
            </a:r>
            <a:endParaRPr lang="ru-RU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133600"/>
            <a:ext cx="2895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5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6456364" y="3716338"/>
          <a:ext cx="2695575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Рисунок" r:id="rId4" imgW="2695680" imgH="2292480" progId="Word.Picture.8">
                  <p:embed/>
                </p:oleObj>
              </mc:Choice>
              <mc:Fallback>
                <p:oleObj name="Рисунок" r:id="rId4" imgW="2695680" imgH="2292480" progId="Word.Picture.8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513"/>
                      <a:stretch>
                        <a:fillRect/>
                      </a:stretch>
                    </p:blipFill>
                    <p:spPr bwMode="auto">
                      <a:xfrm>
                        <a:off x="6456364" y="3716338"/>
                        <a:ext cx="2695575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2063751" y="4194443"/>
            <a:ext cx="327294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ru-RU" altLang="en-US" sz="1600" dirty="0" err="1">
                <a:solidFill>
                  <a:srgbClr val="FF0000"/>
                </a:solidFill>
              </a:rPr>
              <a:t>Реконструкція</a:t>
            </a:r>
            <a:r>
              <a:rPr lang="ru-RU" altLang="en-US" sz="1600" dirty="0">
                <a:solidFill>
                  <a:srgbClr val="FF0000"/>
                </a:solidFill>
              </a:rPr>
              <a:t> - </a:t>
            </a:r>
            <a:r>
              <a:rPr lang="ru-RU" altLang="en-US" sz="1600" dirty="0" err="1">
                <a:solidFill>
                  <a:srgbClr val="FF0000"/>
                </a:solidFill>
              </a:rPr>
              <a:t>взаємне</a:t>
            </a:r>
            <a:endParaRPr lang="ru-RU" altLang="en-US" sz="1600" dirty="0">
              <a:solidFill>
                <a:srgbClr val="FF0000"/>
              </a:solidFill>
            </a:endParaRPr>
          </a:p>
          <a:p>
            <a:r>
              <a:rPr lang="ru-RU" altLang="en-US" sz="1600" dirty="0" err="1">
                <a:solidFill>
                  <a:srgbClr val="FF0000"/>
                </a:solidFill>
              </a:rPr>
              <a:t>розташування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частинок</a:t>
            </a:r>
            <a:r>
              <a:rPr lang="ru-RU" altLang="en-US" sz="1600" dirty="0">
                <a:solidFill>
                  <a:srgbClr val="FF0000"/>
                </a:solidFill>
              </a:rPr>
              <a:t> в</a:t>
            </a:r>
          </a:p>
          <a:p>
            <a:r>
              <a:rPr lang="ru-RU" altLang="en-US" sz="1600" dirty="0" err="1">
                <a:solidFill>
                  <a:srgbClr val="FF0000"/>
                </a:solidFill>
              </a:rPr>
              <a:t>поверхневому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шарі</a:t>
            </a:r>
            <a:r>
              <a:rPr lang="ru-RU" altLang="en-US" sz="1600" dirty="0">
                <a:solidFill>
                  <a:srgbClr val="FF0000"/>
                </a:solidFill>
              </a:rPr>
              <a:t> кардинально</a:t>
            </a:r>
          </a:p>
          <a:p>
            <a:r>
              <a:rPr lang="ru-RU" altLang="en-US" sz="1600" dirty="0" err="1">
                <a:solidFill>
                  <a:srgbClr val="FF0000"/>
                </a:solidFill>
              </a:rPr>
              <a:t>відрізняється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від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наявного</a:t>
            </a:r>
            <a:r>
              <a:rPr lang="ru-RU" altLang="en-US" sz="1600" dirty="0">
                <a:solidFill>
                  <a:srgbClr val="FF0000"/>
                </a:solidFill>
              </a:rPr>
              <a:t> в </a:t>
            </a:r>
            <a:r>
              <a:rPr lang="ru-RU" altLang="en-US" sz="1600" dirty="0" err="1">
                <a:solidFill>
                  <a:srgbClr val="FF0000"/>
                </a:solidFill>
              </a:rPr>
              <a:t>об'ємі</a:t>
            </a:r>
            <a:r>
              <a:rPr lang="ru-RU" altLang="en-US" sz="1600" dirty="0">
                <a:solidFill>
                  <a:srgbClr val="FF0000"/>
                </a:solidFill>
              </a:rPr>
              <a:t>,</a:t>
            </a:r>
          </a:p>
          <a:p>
            <a:r>
              <a:rPr lang="ru-RU" altLang="en-US" sz="1600" dirty="0" err="1">
                <a:solidFill>
                  <a:srgbClr val="FF0000"/>
                </a:solidFill>
              </a:rPr>
              <a:t>Змінюється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симетрія</a:t>
            </a:r>
            <a:r>
              <a:rPr lang="ru-RU" altLang="en-US" sz="1600" dirty="0">
                <a:solidFill>
                  <a:srgbClr val="FF0000"/>
                </a:solidFill>
              </a:rPr>
              <a:t> </a:t>
            </a:r>
            <a:r>
              <a:rPr lang="ru-RU" altLang="en-US" sz="1600" dirty="0" err="1">
                <a:solidFill>
                  <a:srgbClr val="FF0000"/>
                </a:solidFill>
              </a:rPr>
              <a:t>решітки</a:t>
            </a:r>
            <a:endParaRPr lang="ru-RU" altLang="en-US" sz="1600" dirty="0">
              <a:solidFill>
                <a:srgbClr val="FF0000"/>
              </a:solidFill>
            </a:endParaRPr>
          </a:p>
        </p:txBody>
      </p:sp>
      <p:sp>
        <p:nvSpPr>
          <p:cNvPr id="77824" name="Text Box 1024"/>
          <p:cNvSpPr txBox="1">
            <a:spLocks noChangeArrowheads="1"/>
          </p:cNvSpPr>
          <p:nvPr/>
        </p:nvSpPr>
        <p:spPr bwMode="auto">
          <a:xfrm>
            <a:off x="2566989" y="1700213"/>
            <a:ext cx="17287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sz="1600" dirty="0">
                <a:solidFill>
                  <a:srgbClr val="0000FF"/>
                </a:solidFill>
              </a:rPr>
              <a:t>На </a:t>
            </a:r>
            <a:r>
              <a:rPr lang="ru-RU" altLang="en-US" sz="1600" dirty="0" err="1">
                <a:solidFill>
                  <a:srgbClr val="0000FF"/>
                </a:solidFill>
              </a:rPr>
              <a:t>поверхні</a:t>
            </a:r>
            <a:r>
              <a:rPr lang="ru-RU" altLang="en-US" sz="1600" dirty="0"/>
              <a:t> </a:t>
            </a:r>
          </a:p>
        </p:txBody>
      </p:sp>
      <p:sp>
        <p:nvSpPr>
          <p:cNvPr id="77825" name="Rectangle 1025"/>
          <p:cNvSpPr>
            <a:spLocks noChangeArrowheads="1"/>
          </p:cNvSpPr>
          <p:nvPr/>
        </p:nvSpPr>
        <p:spPr bwMode="auto">
          <a:xfrm>
            <a:off x="5232401" y="1412875"/>
            <a:ext cx="1184491" cy="338554"/>
          </a:xfrm>
          <a:prstGeom prst="rect">
            <a:avLst/>
          </a:prstGeom>
          <a:solidFill>
            <a:srgbClr val="CCFFFF"/>
          </a:solidFill>
          <a:ln w="38100" cmpd="dbl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/>
              <a:t>Релаксация</a:t>
            </a:r>
          </a:p>
        </p:txBody>
      </p:sp>
      <p:sp>
        <p:nvSpPr>
          <p:cNvPr id="77826" name="Rectangle 1026"/>
          <p:cNvSpPr>
            <a:spLocks noChangeArrowheads="1"/>
          </p:cNvSpPr>
          <p:nvPr/>
        </p:nvSpPr>
        <p:spPr bwMode="auto">
          <a:xfrm>
            <a:off x="5159376" y="2012950"/>
            <a:ext cx="1479059" cy="338554"/>
          </a:xfrm>
          <a:prstGeom prst="rect">
            <a:avLst/>
          </a:prstGeom>
          <a:solidFill>
            <a:srgbClr val="FFFF99">
              <a:alpha val="83000"/>
            </a:srgbClr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en-US" sz="1600"/>
              <a:t>Реконструкция</a:t>
            </a:r>
          </a:p>
        </p:txBody>
      </p:sp>
      <p:sp>
        <p:nvSpPr>
          <p:cNvPr id="77827" name="AutoShape 1027"/>
          <p:cNvSpPr>
            <a:spLocks noChangeArrowheads="1"/>
          </p:cNvSpPr>
          <p:nvPr/>
        </p:nvSpPr>
        <p:spPr bwMode="auto">
          <a:xfrm rot="20936691">
            <a:off x="4367213" y="1628776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CC99FF">
              <a:alpha val="24001"/>
            </a:srgbClr>
          </a:solidFill>
          <a:ln w="38100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AutoShape 1028"/>
          <p:cNvSpPr>
            <a:spLocks noChangeArrowheads="1"/>
          </p:cNvSpPr>
          <p:nvPr/>
        </p:nvSpPr>
        <p:spPr bwMode="auto">
          <a:xfrm rot="797157">
            <a:off x="4367213" y="198913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CC99FF">
              <a:alpha val="39000"/>
            </a:srgbClr>
          </a:solidFill>
          <a:ln w="38100" cmpd="dbl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61" grpId="0"/>
      <p:bldP spid="77824" grpId="0"/>
      <p:bldP spid="77825" grpId="0" animBg="1"/>
      <p:bldP spid="778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ru-RU" altLang="ru-RU" sz="3200" dirty="0" err="1">
                <a:solidFill>
                  <a:schemeClr val="accent1">
                    <a:lumMod val="75000"/>
                  </a:schemeClr>
                </a:solidFill>
              </a:rPr>
              <a:t>Релаксація</a:t>
            </a:r>
            <a:r>
              <a:rPr lang="ru-RU" altLang="ru-RU" sz="3200" dirty="0">
                <a:solidFill>
                  <a:schemeClr val="accent1">
                    <a:lumMod val="75000"/>
                  </a:schemeClr>
                </a:solidFill>
              </a:rPr>
              <a:t> и </a:t>
            </a:r>
            <a:r>
              <a:rPr lang="ru-RU" altLang="ru-RU" sz="3200" dirty="0" err="1">
                <a:solidFill>
                  <a:schemeClr val="accent1">
                    <a:lumMod val="75000"/>
                  </a:schemeClr>
                </a:solidFill>
              </a:rPr>
              <a:t>реконструкція</a:t>
            </a:r>
            <a:r>
              <a:rPr lang="ru-RU" altLang="ru-RU" sz="3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altLang="ru-RU" sz="3200" dirty="0" err="1">
                <a:solidFill>
                  <a:schemeClr val="accent1">
                    <a:lumMod val="75000"/>
                  </a:schemeClr>
                </a:solidFill>
              </a:rPr>
              <a:t>поверхні</a:t>
            </a:r>
            <a:endParaRPr lang="ru-RU" alt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9" name="Picture 14" descr="Безымянны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4" y="2595564"/>
            <a:ext cx="59340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15"/>
          <p:cNvSpPr txBox="1">
            <a:spLocks noChangeArrowheads="1"/>
          </p:cNvSpPr>
          <p:nvPr/>
        </p:nvSpPr>
        <p:spPr bwMode="auto">
          <a:xfrm>
            <a:off x="4275138" y="4386263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а</a:t>
            </a:r>
          </a:p>
        </p:txBody>
      </p:sp>
      <p:sp>
        <p:nvSpPr>
          <p:cNvPr id="4101" name="Text Box 16"/>
          <p:cNvSpPr txBox="1">
            <a:spLocks noChangeArrowheads="1"/>
          </p:cNvSpPr>
          <p:nvPr/>
        </p:nvSpPr>
        <p:spPr bwMode="auto">
          <a:xfrm>
            <a:off x="7824789" y="4365626"/>
            <a:ext cx="300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б</a:t>
            </a:r>
          </a:p>
        </p:txBody>
      </p:sp>
      <p:sp>
        <p:nvSpPr>
          <p:cNvPr id="4102" name="Text Box 17"/>
          <p:cNvSpPr txBox="1">
            <a:spLocks noChangeArrowheads="1"/>
          </p:cNvSpPr>
          <p:nvPr/>
        </p:nvSpPr>
        <p:spPr bwMode="auto">
          <a:xfrm>
            <a:off x="5016501" y="1649414"/>
            <a:ext cx="2595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800" b="1">
                <a:latin typeface="Times New Roman" panose="02020603050405020304" pitchFamily="18" charset="0"/>
              </a:rPr>
              <a:t>РЕЛАКСАЦІЯ</a:t>
            </a:r>
          </a:p>
        </p:txBody>
      </p:sp>
      <p:sp>
        <p:nvSpPr>
          <p:cNvPr id="4103" name="Text Box 18"/>
          <p:cNvSpPr txBox="1">
            <a:spLocks noChangeArrowheads="1"/>
          </p:cNvSpPr>
          <p:nvPr/>
        </p:nvSpPr>
        <p:spPr bwMode="auto">
          <a:xfrm>
            <a:off x="4059239" y="2225675"/>
            <a:ext cx="1581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нормальна</a:t>
            </a:r>
          </a:p>
        </p:txBody>
      </p:sp>
      <p:sp>
        <p:nvSpPr>
          <p:cNvPr id="4104" name="Text Box 19"/>
          <p:cNvSpPr txBox="1">
            <a:spLocks noChangeArrowheads="1"/>
          </p:cNvSpPr>
          <p:nvPr/>
        </p:nvSpPr>
        <p:spPr bwMode="auto">
          <a:xfrm>
            <a:off x="7319963" y="2203450"/>
            <a:ext cx="1626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латеральна</a:t>
            </a:r>
          </a:p>
        </p:txBody>
      </p:sp>
    </p:spTree>
    <p:extLst>
      <p:ext uri="{BB962C8B-B14F-4D97-AF65-F5344CB8AC3E}">
        <p14:creationId xmlns:p14="http://schemas.microsoft.com/office/powerpoint/2010/main" val="362247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2894013" y="301625"/>
            <a:ext cx="7313612" cy="966788"/>
          </a:xfrm>
        </p:spPr>
        <p:txBody>
          <a:bodyPr/>
          <a:lstStyle/>
          <a:p>
            <a:pPr algn="ctr" eaLnBrk="1" hangingPunct="1"/>
            <a:r>
              <a:rPr lang="ru-RU" altLang="ru-RU" sz="3200"/>
              <a:t>Реконструкція</a:t>
            </a:r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1138705" y="5318125"/>
            <a:ext cx="108242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ru-RU" altLang="ru-RU" sz="1800" dirty="0">
                <a:latin typeface="Times New Roman" panose="02020603050405020304" pitchFamily="18" charset="0"/>
              </a:rPr>
              <a:t>Схематична </a:t>
            </a:r>
            <a:r>
              <a:rPr lang="ru-RU" altLang="ru-RU" sz="1800" dirty="0" err="1">
                <a:latin typeface="Times New Roman" panose="02020603050405020304" pitchFamily="18" charset="0"/>
              </a:rPr>
              <a:t>ілюстрація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можливих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типів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реконструкцій</a:t>
            </a:r>
            <a:r>
              <a:rPr lang="ru-RU" altLang="ru-RU" sz="1800" dirty="0">
                <a:latin typeface="Times New Roman" panose="02020603050405020304" pitchFamily="18" charset="0"/>
              </a:rPr>
              <a:t>, а й в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представляють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консервативні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реконструкції</a:t>
            </a:r>
            <a:r>
              <a:rPr lang="ru-RU" altLang="ru-RU" sz="1800" dirty="0">
                <a:latin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</a:rPr>
              <a:t>тобто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випадки</a:t>
            </a:r>
            <a:r>
              <a:rPr lang="ru-RU" altLang="ru-RU" sz="1800" dirty="0">
                <a:latin typeface="Times New Roman" panose="02020603050405020304" pitchFamily="18" charset="0"/>
              </a:rPr>
              <a:t>, коли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концентрація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поверхневих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атомів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зберігається</a:t>
            </a:r>
            <a:r>
              <a:rPr lang="ru-RU" altLang="ru-RU" sz="1800" dirty="0">
                <a:latin typeface="Times New Roman" panose="02020603050405020304" pitchFamily="18" charset="0"/>
              </a:rPr>
              <a:t>; б і г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представляють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неконсервативні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реконструкції</a:t>
            </a:r>
            <a:r>
              <a:rPr lang="ru-RU" altLang="ru-RU" sz="1800" dirty="0">
                <a:latin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</a:rPr>
              <a:t>тобто</a:t>
            </a:r>
            <a:r>
              <a:rPr lang="ru-RU" altLang="ru-RU" sz="1800" dirty="0">
                <a:latin typeface="Times New Roman" panose="02020603050405020304" pitchFamily="18" charset="0"/>
              </a:rPr>
              <a:t> 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концентрація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поверхневих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атомів</a:t>
            </a:r>
            <a:r>
              <a:rPr lang="ru-RU" altLang="ru-RU" sz="1800" dirty="0">
                <a:latin typeface="Times New Roman" panose="02020603050405020304" pitchFamily="18" charset="0"/>
              </a:rPr>
              <a:t> </a:t>
            </a:r>
            <a:r>
              <a:rPr lang="ru-RU" altLang="ru-RU" sz="1800" dirty="0" err="1">
                <a:latin typeface="Times New Roman" panose="02020603050405020304" pitchFamily="18" charset="0"/>
              </a:rPr>
              <a:t>змінюється</a:t>
            </a:r>
            <a:r>
              <a:rPr lang="ru-RU" altLang="ru-RU" sz="1800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512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060575"/>
            <a:ext cx="61341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3700464" y="1506539"/>
            <a:ext cx="1609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консервативна</a:t>
            </a: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7372350" y="1506539"/>
            <a:ext cx="183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неконсервативна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4A673D-AC19-403D-861F-8F1B71688FB6}"/>
              </a:ext>
            </a:extLst>
          </p:cNvPr>
          <p:cNvSpPr txBox="1"/>
          <p:nvPr/>
        </p:nvSpPr>
        <p:spPr>
          <a:xfrm flipH="1">
            <a:off x="5665286" y="2104013"/>
            <a:ext cx="13924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</a:t>
            </a:r>
            <a:r>
              <a:rPr lang="uk-UA" dirty="0"/>
              <a:t>і</a:t>
            </a:r>
            <a:r>
              <a:rPr lang="ru-RU" dirty="0" err="1"/>
              <a:t>льки</a:t>
            </a:r>
            <a:r>
              <a:rPr lang="ru-RU" dirty="0"/>
              <a:t> </a:t>
            </a:r>
            <a:r>
              <a:rPr lang="ru-RU" dirty="0" err="1"/>
              <a:t>верхній</a:t>
            </a:r>
            <a:r>
              <a:rPr lang="ru-RU" dirty="0"/>
              <a:t> шар</a:t>
            </a:r>
            <a:endParaRPr lang="ru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0869C-C4FE-457C-BD86-62A0335AAC7D}"/>
              </a:ext>
            </a:extLst>
          </p:cNvPr>
          <p:cNvSpPr txBox="1"/>
          <p:nvPr/>
        </p:nvSpPr>
        <p:spPr>
          <a:xfrm flipH="1">
            <a:off x="5684519" y="3978682"/>
            <a:ext cx="139246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Декілька </a:t>
            </a:r>
            <a:r>
              <a:rPr lang="ru-RU" dirty="0" err="1"/>
              <a:t>шарів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5193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altLang="ru-RU"/>
              <a:t>Поверхня кремнія</a:t>
            </a:r>
          </a:p>
        </p:txBody>
      </p:sp>
      <p:pic>
        <p:nvPicPr>
          <p:cNvPr id="61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989138"/>
            <a:ext cx="677068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4079875" y="1557338"/>
            <a:ext cx="132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imes New Roman" panose="02020603050405020304" pitchFamily="18" charset="0"/>
              </a:rPr>
              <a:t>Si(100) 1</a:t>
            </a:r>
            <a:r>
              <a:rPr lang="ru-RU" altLang="ru-RU" sz="1800">
                <a:latin typeface="Times New Roman" panose="02020603050405020304" pitchFamily="18" charset="0"/>
              </a:rPr>
              <a:t>Х1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6167438" y="1557339"/>
            <a:ext cx="3675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800">
                <a:latin typeface="Times New Roman" panose="02020603050405020304" pitchFamily="18" charset="0"/>
              </a:rPr>
              <a:t>Si(100) </a:t>
            </a:r>
            <a:r>
              <a:rPr lang="ru-RU" altLang="ru-RU" sz="1800">
                <a:latin typeface="Times New Roman" panose="02020603050405020304" pitchFamily="18" charset="0"/>
              </a:rPr>
              <a:t>2Х1 димерна реконструкція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124200" y="4457701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а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5932489" y="4457701"/>
            <a:ext cx="300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1800">
                <a:latin typeface="Times New Roman" panose="02020603050405020304" pitchFamily="18" charset="0"/>
              </a:rPr>
              <a:t>б</a:t>
            </a:r>
          </a:p>
        </p:txBody>
      </p:sp>
    </p:spTree>
    <p:extLst>
      <p:ext uri="{BB962C8B-B14F-4D97-AF65-F5344CB8AC3E}">
        <p14:creationId xmlns:p14="http://schemas.microsoft.com/office/powerpoint/2010/main" val="438084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224</TotalTime>
  <Words>1382</Words>
  <Application>Microsoft Office PowerPoint</Application>
  <PresentationFormat>Широкий екран</PresentationFormat>
  <Paragraphs>129</Paragraphs>
  <Slides>20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10</vt:i4>
      </vt:variant>
      <vt:variant>
        <vt:lpstr>Тема</vt:lpstr>
      </vt:variant>
      <vt:variant>
        <vt:i4>2</vt:i4>
      </vt:variant>
      <vt:variant>
        <vt:lpstr>Вбудовані сервери OLE</vt:lpstr>
      </vt:variant>
      <vt:variant>
        <vt:i4>3</vt:i4>
      </vt:variant>
      <vt:variant>
        <vt:lpstr>Заголовки слайдів</vt:lpstr>
      </vt:variant>
      <vt:variant>
        <vt:i4>20</vt:i4>
      </vt:variant>
    </vt:vector>
  </HeadingPairs>
  <TitlesOfParts>
    <vt:vector size="35" baseType="lpstr">
      <vt:lpstr>Arial</vt:lpstr>
      <vt:lpstr>Bookman Old Style</vt:lpstr>
      <vt:lpstr>Calibri</vt:lpstr>
      <vt:lpstr>Calibri Light</vt:lpstr>
      <vt:lpstr>Symbol</vt:lpstr>
      <vt:lpstr>Tahoma</vt:lpstr>
      <vt:lpstr>Times New Roman</vt:lpstr>
      <vt:lpstr>Trebuchet MS</vt:lpstr>
      <vt:lpstr>Wingdings</vt:lpstr>
      <vt:lpstr>Wingdings 3</vt:lpstr>
      <vt:lpstr>Тема Office</vt:lpstr>
      <vt:lpstr>Аспект</vt:lpstr>
      <vt:lpstr>Рисунок</vt:lpstr>
      <vt:lpstr>Формула</vt:lpstr>
      <vt:lpstr>Точечный рисунок</vt:lpstr>
      <vt:lpstr>Презентація PowerPoint</vt:lpstr>
      <vt:lpstr> Позначення поверхонь монокристалів і атомних структур</vt:lpstr>
      <vt:lpstr>Презентація PowerPoint</vt:lpstr>
      <vt:lpstr>Презентація PowerPoint</vt:lpstr>
      <vt:lpstr>Презентація PowerPoint</vt:lpstr>
      <vt:lpstr> </vt:lpstr>
      <vt:lpstr>Релаксація и реконструкція поверхні</vt:lpstr>
      <vt:lpstr>Реконструкція</vt:lpstr>
      <vt:lpstr>Поверхня кремнія</vt:lpstr>
      <vt:lpstr> Реконструкція на поверхні тугоплавких металів</vt:lpstr>
      <vt:lpstr>Презентація PowerPoint</vt:lpstr>
      <vt:lpstr>Золото (001) </vt:lpstr>
      <vt:lpstr>Поверхні з адсорбатами.</vt:lpstr>
      <vt:lpstr>Зняття реконструкцій адсорбатами</vt:lpstr>
      <vt:lpstr>Реструктуризація субстратів адсорбатами</vt:lpstr>
      <vt:lpstr>Дефекти на поверхнях</vt:lpstr>
      <vt:lpstr>Сходинки</vt:lpstr>
      <vt:lpstr>Доменні стіни</vt:lpstr>
      <vt:lpstr>Дислокації</vt:lpstr>
      <vt:lpstr>Точкові дефекти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Viktor K</cp:lastModifiedBy>
  <cp:revision>19</cp:revision>
  <dcterms:created xsi:type="dcterms:W3CDTF">2021-01-27T21:29:24Z</dcterms:created>
  <dcterms:modified xsi:type="dcterms:W3CDTF">2025-03-09T21:22:09Z</dcterms:modified>
</cp:coreProperties>
</file>