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9"/>
  </p:notesMasterIdLst>
  <p:sldIdLst>
    <p:sldId id="286" r:id="rId2"/>
    <p:sldId id="287" r:id="rId3"/>
    <p:sldId id="288" r:id="rId4"/>
    <p:sldId id="289" r:id="rId5"/>
    <p:sldId id="273" r:id="rId6"/>
    <p:sldId id="274" r:id="rId7"/>
    <p:sldId id="282" r:id="rId8"/>
    <p:sldId id="283" r:id="rId9"/>
    <p:sldId id="257" r:id="rId10"/>
    <p:sldId id="259" r:id="rId11"/>
    <p:sldId id="264" r:id="rId12"/>
    <p:sldId id="266" r:id="rId13"/>
    <p:sldId id="267" r:id="rId14"/>
    <p:sldId id="268" r:id="rId15"/>
    <p:sldId id="269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40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6394" autoAdjust="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tor K" userId="6a083d703c300fc4" providerId="LiveId" clId="{44543C21-A245-4C4F-B5C7-5FA97078EEC5}"/>
  </pc:docChgLst>
  <pc:docChgLst>
    <pc:chgData name="Viktor K" userId="6a083d703c300fc4" providerId="LiveId" clId="{FE42ADEF-0A3B-43D4-BFCE-EB68042D98C9}"/>
  </pc:docChgLst>
  <pc:docChgLst>
    <pc:chgData name="Viktor K" userId="6a083d703c300fc4" providerId="LiveId" clId="{EB0901F7-CF16-4740-9362-B765544EC97B}"/>
    <pc:docChg chg="undo custSel delSld modSld">
      <pc:chgData name="Viktor K" userId="6a083d703c300fc4" providerId="LiveId" clId="{EB0901F7-CF16-4740-9362-B765544EC97B}" dt="2025-03-09T19:46:49.994" v="118" actId="1076"/>
      <pc:docMkLst>
        <pc:docMk/>
      </pc:docMkLst>
      <pc:sldChg chg="modSp">
        <pc:chgData name="Viktor K" userId="6a083d703c300fc4" providerId="LiveId" clId="{EB0901F7-CF16-4740-9362-B765544EC97B}" dt="2025-03-09T19:32:20.250" v="14" actId="207"/>
        <pc:sldMkLst>
          <pc:docMk/>
          <pc:sldMk cId="0" sldId="257"/>
        </pc:sldMkLst>
        <pc:spChg chg="mod">
          <ac:chgData name="Viktor K" userId="6a083d703c300fc4" providerId="LiveId" clId="{EB0901F7-CF16-4740-9362-B765544EC97B}" dt="2025-03-09T19:32:20.250" v="14" actId="207"/>
          <ac:spMkLst>
            <pc:docMk/>
            <pc:sldMk cId="0" sldId="257"/>
            <ac:spMk id="16387" creationId="{00000000-0000-0000-0000-000000000000}"/>
          </ac:spMkLst>
        </pc:spChg>
      </pc:sldChg>
      <pc:sldChg chg="modSp">
        <pc:chgData name="Viktor K" userId="6a083d703c300fc4" providerId="LiveId" clId="{EB0901F7-CF16-4740-9362-B765544EC97B}" dt="2025-03-09T19:34:08.996" v="24" actId="20577"/>
        <pc:sldMkLst>
          <pc:docMk/>
          <pc:sldMk cId="0" sldId="259"/>
        </pc:sldMkLst>
        <pc:spChg chg="mod">
          <ac:chgData name="Viktor K" userId="6a083d703c300fc4" providerId="LiveId" clId="{EB0901F7-CF16-4740-9362-B765544EC97B}" dt="2025-03-09T19:34:08.996" v="24" actId="20577"/>
          <ac:spMkLst>
            <pc:docMk/>
            <pc:sldMk cId="0" sldId="259"/>
            <ac:spMk id="19459" creationId="{00000000-0000-0000-0000-000000000000}"/>
          </ac:spMkLst>
        </pc:spChg>
      </pc:sldChg>
      <pc:sldChg chg="delSp modSp del">
        <pc:chgData name="Viktor K" userId="6a083d703c300fc4" providerId="LiveId" clId="{EB0901F7-CF16-4740-9362-B765544EC97B}" dt="2025-03-09T19:34:57.493" v="34" actId="2696"/>
        <pc:sldMkLst>
          <pc:docMk/>
          <pc:sldMk cId="0" sldId="260"/>
        </pc:sldMkLst>
        <pc:spChg chg="mod">
          <ac:chgData name="Viktor K" userId="6a083d703c300fc4" providerId="LiveId" clId="{EB0901F7-CF16-4740-9362-B765544EC97B}" dt="2025-03-09T19:34:26.141" v="32" actId="1076"/>
          <ac:spMkLst>
            <pc:docMk/>
            <pc:sldMk cId="0" sldId="260"/>
            <ac:spMk id="20484" creationId="{00000000-0000-0000-0000-000000000000}"/>
          </ac:spMkLst>
        </pc:spChg>
        <pc:picChg chg="del">
          <ac:chgData name="Viktor K" userId="6a083d703c300fc4" providerId="LiveId" clId="{EB0901F7-CF16-4740-9362-B765544EC97B}" dt="2025-03-09T19:34:46.380" v="33" actId="478"/>
          <ac:picMkLst>
            <pc:docMk/>
            <pc:sldMk cId="0" sldId="260"/>
            <ac:picMk id="20483" creationId="{00000000-0000-0000-0000-000000000000}"/>
          </ac:picMkLst>
        </pc:picChg>
      </pc:sldChg>
      <pc:sldChg chg="modSp">
        <pc:chgData name="Viktor K" userId="6a083d703c300fc4" providerId="LiveId" clId="{EB0901F7-CF16-4740-9362-B765544EC97B}" dt="2025-03-09T19:35:22.451" v="35" actId="6549"/>
        <pc:sldMkLst>
          <pc:docMk/>
          <pc:sldMk cId="0" sldId="267"/>
        </pc:sldMkLst>
        <pc:spChg chg="mod">
          <ac:chgData name="Viktor K" userId="6a083d703c300fc4" providerId="LiveId" clId="{EB0901F7-CF16-4740-9362-B765544EC97B}" dt="2025-03-09T19:35:22.451" v="35" actId="6549"/>
          <ac:spMkLst>
            <pc:docMk/>
            <pc:sldMk cId="0" sldId="267"/>
            <ac:spMk id="26627" creationId="{00000000-0000-0000-0000-000000000000}"/>
          </ac:spMkLst>
        </pc:spChg>
      </pc:sldChg>
      <pc:sldChg chg="modSp">
        <pc:chgData name="Viktor K" userId="6a083d703c300fc4" providerId="LiveId" clId="{EB0901F7-CF16-4740-9362-B765544EC97B}" dt="2025-03-09T19:35:32.976" v="36" actId="6549"/>
        <pc:sldMkLst>
          <pc:docMk/>
          <pc:sldMk cId="0" sldId="269"/>
        </pc:sldMkLst>
        <pc:spChg chg="mod">
          <ac:chgData name="Viktor K" userId="6a083d703c300fc4" providerId="LiveId" clId="{EB0901F7-CF16-4740-9362-B765544EC97B}" dt="2025-03-09T19:35:32.976" v="36" actId="6549"/>
          <ac:spMkLst>
            <pc:docMk/>
            <pc:sldMk cId="0" sldId="269"/>
            <ac:spMk id="28677" creationId="{00000000-0000-0000-0000-000000000000}"/>
          </ac:spMkLst>
        </pc:spChg>
      </pc:sldChg>
      <pc:sldChg chg="modSp">
        <pc:chgData name="Viktor K" userId="6a083d703c300fc4" providerId="LiveId" clId="{EB0901F7-CF16-4740-9362-B765544EC97B}" dt="2025-03-09T19:35:44.381" v="37" actId="6549"/>
        <pc:sldMkLst>
          <pc:docMk/>
          <pc:sldMk cId="0" sldId="271"/>
        </pc:sldMkLst>
        <pc:spChg chg="mod">
          <ac:chgData name="Viktor K" userId="6a083d703c300fc4" providerId="LiveId" clId="{EB0901F7-CF16-4740-9362-B765544EC97B}" dt="2025-03-09T19:35:44.381" v="37" actId="6549"/>
          <ac:spMkLst>
            <pc:docMk/>
            <pc:sldMk cId="0" sldId="271"/>
            <ac:spMk id="29700" creationId="{00000000-0000-0000-0000-000000000000}"/>
          </ac:spMkLst>
        </pc:spChg>
      </pc:sldChg>
      <pc:sldChg chg="modSp">
        <pc:chgData name="Viktor K" userId="6a083d703c300fc4" providerId="LiveId" clId="{EB0901F7-CF16-4740-9362-B765544EC97B}" dt="2025-03-09T19:35:50.778" v="38" actId="6549"/>
        <pc:sldMkLst>
          <pc:docMk/>
          <pc:sldMk cId="0" sldId="272"/>
        </pc:sldMkLst>
        <pc:spChg chg="mod">
          <ac:chgData name="Viktor K" userId="6a083d703c300fc4" providerId="LiveId" clId="{EB0901F7-CF16-4740-9362-B765544EC97B}" dt="2025-03-09T19:35:50.778" v="38" actId="6549"/>
          <ac:spMkLst>
            <pc:docMk/>
            <pc:sldMk cId="0" sldId="272"/>
            <ac:spMk id="30723" creationId="{00000000-0000-0000-0000-000000000000}"/>
          </ac:spMkLst>
        </pc:spChg>
      </pc:sldChg>
      <pc:sldChg chg="modSp">
        <pc:chgData name="Viktor K" userId="6a083d703c300fc4" providerId="LiveId" clId="{EB0901F7-CF16-4740-9362-B765544EC97B}" dt="2025-03-09T19:32:34.261" v="15" actId="207"/>
        <pc:sldMkLst>
          <pc:docMk/>
          <pc:sldMk cId="0" sldId="273"/>
        </pc:sldMkLst>
        <pc:spChg chg="mod">
          <ac:chgData name="Viktor K" userId="6a083d703c300fc4" providerId="LiveId" clId="{EB0901F7-CF16-4740-9362-B765544EC97B}" dt="2025-03-09T19:32:34.261" v="15" actId="207"/>
          <ac:spMkLst>
            <pc:docMk/>
            <pc:sldMk cId="0" sldId="273"/>
            <ac:spMk id="7170" creationId="{00000000-0000-0000-0000-000000000000}"/>
          </ac:spMkLst>
        </pc:spChg>
      </pc:sldChg>
      <pc:sldChg chg="modSp del">
        <pc:chgData name="Viktor K" userId="6a083d703c300fc4" providerId="LiveId" clId="{EB0901F7-CF16-4740-9362-B765544EC97B}" dt="2025-03-09T19:36:09.623" v="39" actId="2696"/>
        <pc:sldMkLst>
          <pc:docMk/>
          <pc:sldMk cId="0" sldId="275"/>
        </pc:sldMkLst>
        <pc:graphicFrameChg chg="modGraphic">
          <ac:chgData name="Viktor K" userId="6a083d703c300fc4" providerId="LiveId" clId="{EB0901F7-CF16-4740-9362-B765544EC97B}" dt="2025-03-09T19:31:40.564" v="13" actId="6549"/>
          <ac:graphicFrameMkLst>
            <pc:docMk/>
            <pc:sldMk cId="0" sldId="275"/>
            <ac:graphicFrameMk id="185362" creationId="{00000000-0000-0000-0000-000000000000}"/>
          </ac:graphicFrameMkLst>
        </pc:graphicFrameChg>
      </pc:sldChg>
      <pc:sldChg chg="modSp">
        <pc:chgData name="Viktor K" userId="6a083d703c300fc4" providerId="LiveId" clId="{EB0901F7-CF16-4740-9362-B765544EC97B}" dt="2025-03-09T19:30:21.706" v="12" actId="1076"/>
        <pc:sldMkLst>
          <pc:docMk/>
          <pc:sldMk cId="0" sldId="286"/>
        </pc:sldMkLst>
        <pc:spChg chg="mod">
          <ac:chgData name="Viktor K" userId="6a083d703c300fc4" providerId="LiveId" clId="{EB0901F7-CF16-4740-9362-B765544EC97B}" dt="2025-03-09T19:30:21.706" v="12" actId="1076"/>
          <ac:spMkLst>
            <pc:docMk/>
            <pc:sldMk cId="0" sldId="286"/>
            <ac:spMk id="3074" creationId="{00000000-0000-0000-0000-000000000000}"/>
          </ac:spMkLst>
        </pc:spChg>
      </pc:sldChg>
      <pc:sldChg chg="modSp">
        <pc:chgData name="Viktor K" userId="6a083d703c300fc4" providerId="LiveId" clId="{EB0901F7-CF16-4740-9362-B765544EC97B}" dt="2025-03-09T19:36:59.536" v="40" actId="20577"/>
        <pc:sldMkLst>
          <pc:docMk/>
          <pc:sldMk cId="0" sldId="287"/>
        </pc:sldMkLst>
        <pc:spChg chg="mod">
          <ac:chgData name="Viktor K" userId="6a083d703c300fc4" providerId="LiveId" clId="{EB0901F7-CF16-4740-9362-B765544EC97B}" dt="2025-03-09T19:36:59.536" v="40" actId="20577"/>
          <ac:spMkLst>
            <pc:docMk/>
            <pc:sldMk cId="0" sldId="287"/>
            <ac:spMk id="3" creationId="{00000000-0000-0000-0000-000000000000}"/>
          </ac:spMkLst>
        </pc:spChg>
      </pc:sldChg>
      <pc:sldChg chg="addSp modSp">
        <pc:chgData name="Viktor K" userId="6a083d703c300fc4" providerId="LiveId" clId="{EB0901F7-CF16-4740-9362-B765544EC97B}" dt="2025-03-09T19:44:17.551" v="80" actId="1076"/>
        <pc:sldMkLst>
          <pc:docMk/>
          <pc:sldMk cId="0" sldId="288"/>
        </pc:sldMkLst>
        <pc:spChg chg="mod">
          <ac:chgData name="Viktor K" userId="6a083d703c300fc4" providerId="LiveId" clId="{EB0901F7-CF16-4740-9362-B765544EC97B}" dt="2025-03-09T19:44:17.551" v="80" actId="1076"/>
          <ac:spMkLst>
            <pc:docMk/>
            <pc:sldMk cId="0" sldId="288"/>
            <ac:spMk id="3" creationId="{00000000-0000-0000-0000-000000000000}"/>
          </ac:spMkLst>
        </pc:spChg>
        <pc:picChg chg="add mod">
          <ac:chgData name="Viktor K" userId="6a083d703c300fc4" providerId="LiveId" clId="{EB0901F7-CF16-4740-9362-B765544EC97B}" dt="2025-03-09T19:42:54.193" v="54" actId="1076"/>
          <ac:picMkLst>
            <pc:docMk/>
            <pc:sldMk cId="0" sldId="288"/>
            <ac:picMk id="2" creationId="{38623F4D-C990-4F79-8D4D-1335844F69E2}"/>
          </ac:picMkLst>
        </pc:picChg>
      </pc:sldChg>
      <pc:sldChg chg="modSp">
        <pc:chgData name="Viktor K" userId="6a083d703c300fc4" providerId="LiveId" clId="{EB0901F7-CF16-4740-9362-B765544EC97B}" dt="2025-03-09T19:46:49.994" v="118" actId="1076"/>
        <pc:sldMkLst>
          <pc:docMk/>
          <pc:sldMk cId="0" sldId="289"/>
        </pc:sldMkLst>
        <pc:spChg chg="mod">
          <ac:chgData name="Viktor K" userId="6a083d703c300fc4" providerId="LiveId" clId="{EB0901F7-CF16-4740-9362-B765544EC97B}" dt="2025-03-09T19:46:49.994" v="118" actId="1076"/>
          <ac:spMkLst>
            <pc:docMk/>
            <pc:sldMk cId="0" sldId="289"/>
            <ac:spMk id="3082" creationId="{00000000-0000-0000-0000-000000000000}"/>
          </ac:spMkLst>
        </pc:spChg>
        <pc:spChg chg="mod">
          <ac:chgData name="Viktor K" userId="6a083d703c300fc4" providerId="LiveId" clId="{EB0901F7-CF16-4740-9362-B765544EC97B}" dt="2025-03-09T19:46:38.528" v="117" actId="1036"/>
          <ac:spMkLst>
            <pc:docMk/>
            <pc:sldMk cId="0" sldId="289"/>
            <ac:spMk id="3083" creationId="{00000000-0000-0000-0000-000000000000}"/>
          </ac:spMkLst>
        </pc:spChg>
        <pc:spChg chg="mod">
          <ac:chgData name="Viktor K" userId="6a083d703c300fc4" providerId="LiveId" clId="{EB0901F7-CF16-4740-9362-B765544EC97B}" dt="2025-03-09T19:46:38.528" v="117" actId="1036"/>
          <ac:spMkLst>
            <pc:docMk/>
            <pc:sldMk cId="0" sldId="289"/>
            <ac:spMk id="3084" creationId="{00000000-0000-0000-0000-000000000000}"/>
          </ac:spMkLst>
        </pc:spChg>
        <pc:spChg chg="mod">
          <ac:chgData name="Viktor K" userId="6a083d703c300fc4" providerId="LiveId" clId="{EB0901F7-CF16-4740-9362-B765544EC97B}" dt="2025-03-09T19:46:38.528" v="117" actId="1036"/>
          <ac:spMkLst>
            <pc:docMk/>
            <pc:sldMk cId="0" sldId="289"/>
            <ac:spMk id="3085" creationId="{00000000-0000-0000-0000-000000000000}"/>
          </ac:spMkLst>
        </pc:spChg>
        <pc:spChg chg="mod">
          <ac:chgData name="Viktor K" userId="6a083d703c300fc4" providerId="LiveId" clId="{EB0901F7-CF16-4740-9362-B765544EC97B}" dt="2025-03-09T19:46:38.528" v="117" actId="1036"/>
          <ac:spMkLst>
            <pc:docMk/>
            <pc:sldMk cId="0" sldId="289"/>
            <ac:spMk id="30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00A15B8-0111-4FA0-B3E3-EE7FBFC2EC2D}" type="slidenum">
              <a:rPr lang="ru-RU"/>
              <a:pPr>
                <a:defRPr/>
              </a:pPr>
              <a:t>‹№›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1266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8024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507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7639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14321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86681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05704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1172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1756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61659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4420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35858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06678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03119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99044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Відредагуйте стиль зразка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76863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Відредагуйте стиль зразка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6DF8ABEF-EFA4-46DA-A7D8-97B7DDD0C158}" type="slidenum">
              <a:rPr lang="ru-RU" smtClean="0"/>
              <a:pPr>
                <a:defRPr/>
              </a:pPr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78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Заголовок 4"/>
          <p:cNvSpPr>
            <a:spLocks noGrp="1"/>
          </p:cNvSpPr>
          <p:nvPr>
            <p:ph type="ctrTitle"/>
          </p:nvPr>
        </p:nvSpPr>
        <p:spPr>
          <a:xfrm>
            <a:off x="179512" y="2708920"/>
            <a:ext cx="8136904" cy="1646302"/>
          </a:xfrm>
        </p:spPr>
        <p:txBody>
          <a:bodyPr/>
          <a:lstStyle/>
          <a:p>
            <a:r>
              <a:rPr lang="ru-UA" sz="4000" b="1" dirty="0" err="1">
                <a:latin typeface="Bookman Old Style" panose="02050604050505020204" pitchFamily="18" charset="0"/>
              </a:rPr>
              <a:t>Тонкі</a:t>
            </a:r>
            <a:r>
              <a:rPr lang="ru-UA" sz="4000" b="1" dirty="0">
                <a:latin typeface="Bookman Old Style" panose="02050604050505020204" pitchFamily="18" charset="0"/>
              </a:rPr>
              <a:t> </a:t>
            </a:r>
            <a:r>
              <a:rPr lang="ru-UA" sz="4000" b="1" dirty="0" err="1">
                <a:latin typeface="Bookman Old Style" panose="02050604050505020204" pitchFamily="18" charset="0"/>
              </a:rPr>
              <a:t>плівки</a:t>
            </a:r>
            <a:r>
              <a:rPr lang="ru-UA" sz="4000" b="1" dirty="0">
                <a:latin typeface="Bookman Old Style" panose="02050604050505020204" pitchFamily="18" charset="0"/>
              </a:rPr>
              <a:t>. </a:t>
            </a:r>
            <a:r>
              <a:rPr lang="ru-UA" sz="4000" b="1" dirty="0" err="1">
                <a:latin typeface="Bookman Old Style" panose="02050604050505020204" pitchFamily="18" charset="0"/>
              </a:rPr>
              <a:t>Стадії</a:t>
            </a:r>
            <a:r>
              <a:rPr lang="ru-UA" sz="4000" b="1" dirty="0">
                <a:latin typeface="Bookman Old Style" panose="02050604050505020204" pitchFamily="18" charset="0"/>
              </a:rPr>
              <a:t> росту тонких </a:t>
            </a:r>
            <a:r>
              <a:rPr lang="ru-UA" sz="4000" b="1" dirty="0" err="1">
                <a:latin typeface="Bookman Old Style" panose="02050604050505020204" pitchFamily="18" charset="0"/>
              </a:rPr>
              <a:t>плівок</a:t>
            </a:r>
            <a:r>
              <a:rPr lang="ru-UA" sz="4000" b="1" dirty="0">
                <a:latin typeface="Bookman Old Style" panose="02050604050505020204" pitchFamily="18" charset="0"/>
              </a:rPr>
              <a:t>. </a:t>
            </a:r>
            <a:r>
              <a:rPr lang="ru-UA" sz="4000" b="1" dirty="0" err="1">
                <a:latin typeface="Bookman Old Style" panose="02050604050505020204" pitchFamily="18" charset="0"/>
              </a:rPr>
              <a:t>Механізми</a:t>
            </a:r>
            <a:r>
              <a:rPr lang="ru-UA" sz="4000" b="1" dirty="0">
                <a:latin typeface="Bookman Old Style" panose="02050604050505020204" pitchFamily="18" charset="0"/>
              </a:rPr>
              <a:t> росту тонких </a:t>
            </a:r>
            <a:r>
              <a:rPr lang="ru-UA" sz="4000" b="1" dirty="0" err="1">
                <a:latin typeface="Bookman Old Style" panose="02050604050505020204" pitchFamily="18" charset="0"/>
              </a:rPr>
              <a:t>плівок</a:t>
            </a:r>
            <a:r>
              <a:rPr lang="ru-UA" b="1" dirty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700213"/>
            <a:ext cx="8521700" cy="304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395288" y="5210879"/>
            <a:ext cx="85693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23850" algn="ctr"/>
            <a:r>
              <a:rPr lang="ru-RU" dirty="0" err="1"/>
              <a:t>Схематичні</a:t>
            </a:r>
            <a:r>
              <a:rPr lang="ru-RU" dirty="0"/>
              <a:t> </a:t>
            </a:r>
            <a:r>
              <a:rPr lang="ru-RU" dirty="0" err="1"/>
              <a:t>графіки</a:t>
            </a:r>
            <a:r>
              <a:rPr lang="ru-RU" dirty="0"/>
              <a:t> </a:t>
            </a:r>
            <a:r>
              <a:rPr lang="ru-RU" dirty="0" err="1"/>
              <a:t>залежності</a:t>
            </a:r>
            <a:r>
              <a:rPr lang="ru-RU" dirty="0"/>
              <a:t> </a:t>
            </a:r>
            <a:r>
              <a:rPr lang="ru-RU" dirty="0" err="1"/>
              <a:t>амплітуд</a:t>
            </a:r>
            <a:r>
              <a:rPr lang="ru-RU" dirty="0"/>
              <a:t> </a:t>
            </a:r>
            <a:r>
              <a:rPr lang="ru-RU" dirty="0" err="1"/>
              <a:t>оже-піків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плівки</a:t>
            </a:r>
            <a:r>
              <a:rPr lang="ru-RU" dirty="0"/>
              <a:t> (</a:t>
            </a:r>
            <a:r>
              <a:rPr lang="en-US" dirty="0"/>
              <a:t>F) </a:t>
            </a:r>
            <a:r>
              <a:rPr lang="ru-RU" dirty="0"/>
              <a:t>та </a:t>
            </a:r>
            <a:r>
              <a:rPr lang="ru-RU" dirty="0" err="1"/>
              <a:t>підкладки</a:t>
            </a:r>
            <a:r>
              <a:rPr lang="ru-RU" dirty="0"/>
              <a:t> (</a:t>
            </a:r>
            <a:r>
              <a:rPr lang="en-US" dirty="0"/>
              <a:t>S)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осадженого</a:t>
            </a:r>
            <a:r>
              <a:rPr lang="ru-RU" dirty="0"/>
              <a:t> </a:t>
            </a:r>
            <a:r>
              <a:rPr lang="ru-RU" dirty="0" err="1"/>
              <a:t>матеріалу</a:t>
            </a:r>
            <a:r>
              <a:rPr lang="ru-RU" dirty="0"/>
              <a:t> для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</a:t>
            </a:r>
            <a:r>
              <a:rPr lang="ru-RU" dirty="0" err="1"/>
              <a:t>росту,а</a:t>
            </a:r>
            <a:r>
              <a:rPr lang="ru-RU" dirty="0"/>
              <a:t> - </a:t>
            </a:r>
            <a:r>
              <a:rPr lang="ru-RU" dirty="0" err="1"/>
              <a:t>пошарового</a:t>
            </a:r>
            <a:r>
              <a:rPr lang="ru-RU" dirty="0"/>
              <a:t>; б - </a:t>
            </a:r>
            <a:r>
              <a:rPr lang="ru-RU" dirty="0" err="1"/>
              <a:t>пошарового-плюс-острівкового;в</a:t>
            </a:r>
            <a:r>
              <a:rPr lang="ru-RU" dirty="0"/>
              <a:t> – </a:t>
            </a:r>
            <a:r>
              <a:rPr lang="ru-RU" dirty="0" err="1"/>
              <a:t>острівцевого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3534804" y="763866"/>
            <a:ext cx="20521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i="1" dirty="0"/>
              <a:t>Форма </a:t>
            </a:r>
            <a:r>
              <a:rPr lang="ru-RU" i="1" dirty="0" err="1"/>
              <a:t>острівців</a:t>
            </a:r>
            <a:endParaRPr lang="ru-RU" i="1" dirty="0"/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1663780" y="1627466"/>
            <a:ext cx="2412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dirty="0" err="1"/>
              <a:t>Розгалужені</a:t>
            </a:r>
            <a:r>
              <a:rPr lang="ru-RU" dirty="0"/>
              <a:t> </a:t>
            </a:r>
            <a:r>
              <a:rPr lang="ru-RU" dirty="0" err="1"/>
              <a:t>острівці</a:t>
            </a:r>
            <a:endParaRPr lang="ru-RU" dirty="0"/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5164978" y="1698903"/>
            <a:ext cx="22557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dirty="0" err="1"/>
              <a:t>Компактні</a:t>
            </a:r>
            <a:r>
              <a:rPr lang="ru-RU" dirty="0"/>
              <a:t> </a:t>
            </a:r>
            <a:r>
              <a:rPr lang="ru-RU" dirty="0" err="1"/>
              <a:t>острівці</a:t>
            </a:r>
            <a:r>
              <a:rPr lang="ru-RU" dirty="0"/>
              <a:t> </a:t>
            </a:r>
          </a:p>
        </p:txBody>
      </p:sp>
      <p:sp>
        <p:nvSpPr>
          <p:cNvPr id="23557" name="Line 7"/>
          <p:cNvSpPr>
            <a:spLocks noChangeShapeType="1"/>
          </p:cNvSpPr>
          <p:nvPr/>
        </p:nvSpPr>
        <p:spPr bwMode="auto">
          <a:xfrm flipH="1">
            <a:off x="2843213" y="1125538"/>
            <a:ext cx="165735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558" name="Line 8"/>
          <p:cNvSpPr>
            <a:spLocks noChangeShapeType="1"/>
          </p:cNvSpPr>
          <p:nvPr/>
        </p:nvSpPr>
        <p:spPr bwMode="auto">
          <a:xfrm>
            <a:off x="4500563" y="1125538"/>
            <a:ext cx="12954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pic>
        <p:nvPicPr>
          <p:cNvPr id="23559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2276475"/>
            <a:ext cx="4154487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60" name="Rectangle 10"/>
          <p:cNvSpPr>
            <a:spLocks noChangeArrowheads="1"/>
          </p:cNvSpPr>
          <p:nvPr/>
        </p:nvSpPr>
        <p:spPr bwMode="auto">
          <a:xfrm>
            <a:off x="4932363" y="3410267"/>
            <a:ext cx="34163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ru-RU" b="1" dirty="0"/>
              <a:t>Рис. 12. </a:t>
            </a:r>
            <a:r>
              <a:rPr lang="ru-RU" dirty="0" err="1"/>
              <a:t>Фрактальний</a:t>
            </a:r>
            <a:r>
              <a:rPr lang="ru-RU" dirty="0"/>
              <a:t> </a:t>
            </a:r>
            <a:r>
              <a:rPr lang="ru-RU" dirty="0" err="1"/>
              <a:t>острівець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3600 </a:t>
            </a:r>
            <a:r>
              <a:rPr lang="ru-RU" dirty="0" err="1"/>
              <a:t>частинок</a:t>
            </a:r>
            <a:r>
              <a:rPr lang="ru-RU" dirty="0"/>
              <a:t>, </a:t>
            </a:r>
            <a:r>
              <a:rPr lang="ru-RU" dirty="0" err="1"/>
              <a:t>побудований</a:t>
            </a:r>
            <a:r>
              <a:rPr lang="ru-RU" dirty="0"/>
              <a:t> у рамках </a:t>
            </a:r>
            <a:r>
              <a:rPr lang="ru-RU" dirty="0" err="1"/>
              <a:t>класичної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 </a:t>
            </a:r>
            <a:r>
              <a:rPr lang="ru-RU" dirty="0" err="1"/>
              <a:t>агрегації</a:t>
            </a:r>
            <a:r>
              <a:rPr lang="ru-RU" dirty="0"/>
              <a:t> при </a:t>
            </a:r>
            <a:r>
              <a:rPr lang="ru-RU" dirty="0" err="1"/>
              <a:t>обмеженій</a:t>
            </a:r>
            <a:r>
              <a:rPr lang="ru-RU" dirty="0"/>
              <a:t> </a:t>
            </a:r>
            <a:r>
              <a:rPr lang="ru-RU" dirty="0" err="1"/>
              <a:t>дифузії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1700213"/>
            <a:ext cx="6615112" cy="331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39750" y="5218023"/>
            <a:ext cx="835342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11150"/>
            <a:r>
              <a:rPr lang="ru-RU" dirty="0"/>
              <a:t>Рис. 14. </a:t>
            </a:r>
            <a:r>
              <a:rPr lang="ru-RU" dirty="0" err="1"/>
              <a:t>Вплив</a:t>
            </a:r>
            <a:r>
              <a:rPr lang="ru-RU" dirty="0"/>
              <a:t> </a:t>
            </a:r>
            <a:r>
              <a:rPr lang="ru-RU" dirty="0" err="1"/>
              <a:t>температури</a:t>
            </a:r>
            <a:r>
              <a:rPr lang="ru-RU" dirty="0"/>
              <a:t> росту на форму </a:t>
            </a:r>
            <a:r>
              <a:rPr lang="ru-RU" dirty="0" err="1"/>
              <a:t>острівців</a:t>
            </a:r>
            <a:r>
              <a:rPr lang="ru-RU" dirty="0"/>
              <a:t> при </a:t>
            </a:r>
            <a:r>
              <a:rPr lang="ru-RU" dirty="0" err="1"/>
              <a:t>гомоепітаксіальному</a:t>
            </a:r>
            <a:r>
              <a:rPr lang="ru-RU" dirty="0"/>
              <a:t> </a:t>
            </a:r>
            <a:r>
              <a:rPr lang="ru-RU" dirty="0" err="1"/>
              <a:t>зростанні</a:t>
            </a:r>
            <a:r>
              <a:rPr lang="ru-RU" dirty="0"/>
              <a:t> </a:t>
            </a:r>
            <a:r>
              <a:rPr lang="ru-RU" dirty="0" err="1"/>
              <a:t>Pt</a:t>
            </a:r>
            <a:r>
              <a:rPr lang="ru-RU" dirty="0"/>
              <a:t> на </a:t>
            </a:r>
            <a:r>
              <a:rPr lang="ru-RU" dirty="0" err="1"/>
              <a:t>Pt</a:t>
            </a:r>
            <a:r>
              <a:rPr lang="ru-RU" dirty="0"/>
              <a:t>(111):</a:t>
            </a:r>
          </a:p>
          <a:p>
            <a:pPr indent="311150"/>
            <a:r>
              <a:rPr lang="ru-RU" dirty="0"/>
              <a:t>а - </a:t>
            </a:r>
            <a:r>
              <a:rPr lang="ru-RU" dirty="0" err="1"/>
              <a:t>ріст</a:t>
            </a:r>
            <a:r>
              <a:rPr lang="ru-RU" dirty="0"/>
              <a:t> при 300 До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розгалужених</a:t>
            </a:r>
            <a:r>
              <a:rPr lang="ru-RU" dirty="0"/>
              <a:t> </a:t>
            </a:r>
            <a:r>
              <a:rPr lang="ru-RU" dirty="0" err="1"/>
              <a:t>острівців</a:t>
            </a:r>
            <a:r>
              <a:rPr lang="ru-RU" dirty="0"/>
              <a:t>;</a:t>
            </a:r>
          </a:p>
          <a:p>
            <a:pPr indent="311150"/>
            <a:r>
              <a:rPr lang="ru-RU" dirty="0"/>
              <a:t>б - при 400 К </a:t>
            </a:r>
            <a:r>
              <a:rPr lang="ru-RU" dirty="0" err="1"/>
              <a:t>формуються</a:t>
            </a:r>
            <a:r>
              <a:rPr lang="ru-RU" dirty="0"/>
              <a:t> </a:t>
            </a:r>
            <a:r>
              <a:rPr lang="ru-RU" dirty="0" err="1"/>
              <a:t>компактні</a:t>
            </a:r>
            <a:r>
              <a:rPr lang="ru-RU" dirty="0"/>
              <a:t> </a:t>
            </a:r>
            <a:r>
              <a:rPr lang="ru-RU" dirty="0" err="1"/>
              <a:t>острівці</a:t>
            </a:r>
            <a:r>
              <a:rPr lang="ru-RU" dirty="0"/>
              <a:t> </a:t>
            </a:r>
            <a:r>
              <a:rPr lang="ru-RU" dirty="0" err="1"/>
              <a:t>трикутної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908050"/>
            <a:ext cx="3067050" cy="296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23850" y="4436606"/>
            <a:ext cx="864076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ru-RU" i="1" dirty="0"/>
              <a:t>а - СТМ </a:t>
            </a:r>
            <a:r>
              <a:rPr lang="ru-RU" i="1" dirty="0" err="1"/>
              <a:t>зображення</a:t>
            </a:r>
            <a:r>
              <a:rPr lang="ru-RU" i="1" dirty="0"/>
              <a:t> (2000</a:t>
            </a:r>
            <a:r>
              <a:rPr lang="en-US" i="1" dirty="0"/>
              <a:t>x2000 </a:t>
            </a:r>
            <a:r>
              <a:rPr lang="ru-RU" i="1" dirty="0"/>
              <a:t>А</a:t>
            </a:r>
            <a:r>
              <a:rPr lang="ru-RU" i="1" baseline="30000" dirty="0"/>
              <a:t>2</a:t>
            </a:r>
            <a:r>
              <a:rPr lang="ru-RU" i="1" dirty="0"/>
              <a:t>) </a:t>
            </a:r>
            <a:r>
              <a:rPr lang="ru-RU" i="1" dirty="0" err="1"/>
              <a:t>моноатомних</a:t>
            </a:r>
            <a:r>
              <a:rPr lang="ru-RU" i="1" dirty="0"/>
              <a:t> </a:t>
            </a:r>
            <a:r>
              <a:rPr lang="ru-RU" i="1" dirty="0" err="1"/>
              <a:t>острівців</a:t>
            </a:r>
            <a:r>
              <a:rPr lang="ru-RU" i="1" dirty="0"/>
              <a:t> </a:t>
            </a:r>
            <a:r>
              <a:rPr lang="en-US" i="1" dirty="0"/>
              <a:t>Pt </a:t>
            </a:r>
            <a:r>
              <a:rPr lang="ru-RU" i="1" dirty="0"/>
              <a:t>на </a:t>
            </a:r>
            <a:r>
              <a:rPr lang="ru-RU" i="1" dirty="0" err="1"/>
              <a:t>поверхні</a:t>
            </a:r>
            <a:r>
              <a:rPr lang="ru-RU" i="1" dirty="0"/>
              <a:t> </a:t>
            </a:r>
            <a:r>
              <a:rPr lang="en-US" i="1" dirty="0"/>
              <a:t>Pt(111), </a:t>
            </a:r>
            <a:r>
              <a:rPr lang="ru-RU" i="1" dirty="0" err="1"/>
              <a:t>що</a:t>
            </a:r>
            <a:r>
              <a:rPr lang="ru-RU" i="1" dirty="0"/>
              <a:t> </a:t>
            </a:r>
            <a:r>
              <a:rPr lang="ru-RU" i="1" dirty="0" err="1"/>
              <a:t>формуються</a:t>
            </a:r>
            <a:r>
              <a:rPr lang="ru-RU" i="1" dirty="0"/>
              <a:t> при </a:t>
            </a:r>
            <a:r>
              <a:rPr lang="ru-RU" i="1" dirty="0" err="1"/>
              <a:t>осадженні</a:t>
            </a:r>
            <a:r>
              <a:rPr lang="ru-RU" i="1" dirty="0"/>
              <a:t> 0,1 МС при 425 До і </a:t>
            </a:r>
            <a:r>
              <a:rPr lang="ru-RU" i="1" dirty="0" err="1"/>
              <a:t>наступного</a:t>
            </a:r>
            <a:r>
              <a:rPr lang="ru-RU" i="1" dirty="0"/>
              <a:t> </a:t>
            </a:r>
            <a:r>
              <a:rPr lang="ru-RU" i="1" dirty="0" err="1"/>
              <a:t>відпалу</a:t>
            </a:r>
            <a:r>
              <a:rPr lang="ru-RU" i="1" dirty="0"/>
              <a:t> при 700 До </a:t>
            </a:r>
            <a:r>
              <a:rPr lang="ru-RU" i="1" dirty="0" err="1"/>
              <a:t>протягом</a:t>
            </a:r>
            <a:r>
              <a:rPr lang="ru-RU" i="1" dirty="0"/>
              <a:t> 60 с. </a:t>
            </a:r>
            <a:r>
              <a:rPr lang="ru-RU" i="1" dirty="0" err="1"/>
              <a:t>Острівець</a:t>
            </a:r>
            <a:r>
              <a:rPr lang="ru-RU" i="1" dirty="0"/>
              <a:t> </a:t>
            </a:r>
            <a:r>
              <a:rPr lang="ru-RU" i="1" dirty="0" err="1"/>
              <a:t>рівноважної</a:t>
            </a:r>
            <a:r>
              <a:rPr lang="ru-RU" i="1" dirty="0"/>
              <a:t> </a:t>
            </a:r>
            <a:r>
              <a:rPr lang="ru-RU" i="1" dirty="0" err="1"/>
              <a:t>форми</a:t>
            </a:r>
            <a:r>
              <a:rPr lang="ru-RU" i="1" dirty="0"/>
              <a:t> </a:t>
            </a:r>
            <a:r>
              <a:rPr lang="ru-RU" i="1" dirty="0" err="1"/>
              <a:t>обмежений</a:t>
            </a:r>
            <a:r>
              <a:rPr lang="ru-RU" i="1" dirty="0"/>
              <a:t> </a:t>
            </a:r>
            <a:r>
              <a:rPr lang="ru-RU" i="1" dirty="0" err="1"/>
              <a:t>нееквівалентними</a:t>
            </a:r>
            <a:r>
              <a:rPr lang="ru-RU" i="1" dirty="0"/>
              <a:t> ступенями (</a:t>
            </a:r>
            <a:r>
              <a:rPr lang="ru-RU" i="1" dirty="0" err="1"/>
              <a:t>ступені</a:t>
            </a:r>
            <a:r>
              <a:rPr lang="ru-RU" i="1" dirty="0"/>
              <a:t> А-типу </a:t>
            </a:r>
            <a:r>
              <a:rPr lang="ru-RU" i="1" dirty="0" err="1"/>
              <a:t>коротші</a:t>
            </a:r>
            <a:r>
              <a:rPr lang="ru-RU" i="1" dirty="0"/>
              <a:t> за </a:t>
            </a:r>
            <a:r>
              <a:rPr lang="ru-RU" i="1" dirty="0" err="1"/>
              <a:t>ступінь</a:t>
            </a:r>
            <a:r>
              <a:rPr lang="ru-RU" i="1" dirty="0"/>
              <a:t> В-типу, </a:t>
            </a:r>
            <a:r>
              <a:rPr lang="ru-RU" i="1" dirty="0" err="1"/>
              <a:t>відношення</a:t>
            </a:r>
            <a:r>
              <a:rPr lang="ru-RU" i="1" dirty="0"/>
              <a:t> </a:t>
            </a:r>
            <a:r>
              <a:rPr lang="ru-RU" i="1" dirty="0" err="1"/>
              <a:t>довжин</a:t>
            </a:r>
            <a:r>
              <a:rPr lang="ru-RU" i="1" dirty="0"/>
              <a:t> становить 0,66±0,05).</a:t>
            </a:r>
          </a:p>
          <a:p>
            <a:pPr algn="ctr" eaLnBrk="0" hangingPunct="0"/>
            <a:r>
              <a:rPr lang="ru-RU" i="1" dirty="0"/>
              <a:t>б - Схематична </a:t>
            </a:r>
            <a:r>
              <a:rPr lang="ru-RU" i="1" dirty="0" err="1"/>
              <a:t>діаграма</a:t>
            </a:r>
            <a:r>
              <a:rPr lang="ru-RU" i="1" dirty="0"/>
              <a:t>, </a:t>
            </a:r>
            <a:r>
              <a:rPr lang="ru-RU" i="1" dirty="0" err="1"/>
              <a:t>що</a:t>
            </a:r>
            <a:r>
              <a:rPr lang="ru-RU" i="1" dirty="0"/>
              <a:t> </a:t>
            </a:r>
            <a:r>
              <a:rPr lang="ru-RU" i="1" dirty="0" err="1"/>
              <a:t>ілюструє</a:t>
            </a:r>
            <a:r>
              <a:rPr lang="ru-RU" i="1" dirty="0"/>
              <a:t> </a:t>
            </a:r>
            <a:r>
              <a:rPr lang="ru-RU" i="1" dirty="0" err="1"/>
              <a:t>застосування</a:t>
            </a:r>
            <a:r>
              <a:rPr lang="ru-RU" i="1" dirty="0"/>
              <a:t> </a:t>
            </a:r>
            <a:r>
              <a:rPr lang="ru-RU" i="1" dirty="0" err="1"/>
              <a:t>теореми</a:t>
            </a:r>
            <a:r>
              <a:rPr lang="ru-RU" i="1" dirty="0"/>
              <a:t> Вульфа (</a:t>
            </a:r>
            <a:r>
              <a:rPr lang="ru-RU" i="1" dirty="0" err="1"/>
              <a:t>випадок</a:t>
            </a:r>
            <a:r>
              <a:rPr lang="ru-RU" i="1" dirty="0"/>
              <a:t> 2</a:t>
            </a:r>
            <a:r>
              <a:rPr lang="en-US" i="1" dirty="0"/>
              <a:t>D) </a:t>
            </a:r>
            <a:r>
              <a:rPr lang="ru-RU" i="1" dirty="0"/>
              <a:t>для </a:t>
            </a:r>
            <a:r>
              <a:rPr lang="ru-RU" i="1" dirty="0" err="1"/>
              <a:t>визначення</a:t>
            </a:r>
            <a:r>
              <a:rPr lang="ru-RU" i="1" dirty="0"/>
              <a:t> </a:t>
            </a:r>
            <a:r>
              <a:rPr lang="ru-RU" i="1" dirty="0" err="1"/>
              <a:t>відношення</a:t>
            </a:r>
            <a:r>
              <a:rPr lang="ru-RU" i="1" dirty="0"/>
              <a:t> </a:t>
            </a:r>
            <a:r>
              <a:rPr lang="ru-RU" i="1" dirty="0" err="1"/>
              <a:t>вільних</a:t>
            </a:r>
            <a:r>
              <a:rPr lang="ru-RU" i="1" dirty="0"/>
              <a:t> </a:t>
            </a:r>
            <a:r>
              <a:rPr lang="ru-RU" i="1" dirty="0" err="1"/>
              <a:t>енергій</a:t>
            </a:r>
            <a:r>
              <a:rPr lang="ru-RU" i="1" dirty="0"/>
              <a:t> </a:t>
            </a:r>
            <a:r>
              <a:rPr lang="ru-RU" i="1" dirty="0" err="1"/>
              <a:t>ступенів</a:t>
            </a:r>
            <a:r>
              <a:rPr lang="ru-RU" i="1" dirty="0"/>
              <a:t>.</a:t>
            </a:r>
            <a:endParaRPr lang="ru-RU" dirty="0"/>
          </a:p>
        </p:txBody>
      </p:sp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32363" y="1125538"/>
            <a:ext cx="2297112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ChangeArrowheads="1"/>
          </p:cNvSpPr>
          <p:nvPr/>
        </p:nvSpPr>
        <p:spPr bwMode="auto">
          <a:xfrm>
            <a:off x="3040350" y="187603"/>
            <a:ext cx="26981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b="1" dirty="0" err="1"/>
              <a:t>Укрупнення</a:t>
            </a:r>
            <a:r>
              <a:rPr lang="ru-RU" b="1" dirty="0"/>
              <a:t> </a:t>
            </a:r>
            <a:r>
              <a:rPr lang="ru-RU" b="1" dirty="0" err="1"/>
              <a:t>острівців</a:t>
            </a:r>
            <a:endParaRPr lang="ru-RU" dirty="0"/>
          </a:p>
        </p:txBody>
      </p:sp>
      <p:sp>
        <p:nvSpPr>
          <p:cNvPr id="27651" name="Rectangle 5"/>
          <p:cNvSpPr>
            <a:spLocks noChangeArrowheads="1"/>
          </p:cNvSpPr>
          <p:nvPr/>
        </p:nvSpPr>
        <p:spPr bwMode="auto">
          <a:xfrm>
            <a:off x="1458558" y="835303"/>
            <a:ext cx="16818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dirty="0" err="1"/>
              <a:t>коалесценція</a:t>
            </a:r>
            <a:r>
              <a:rPr lang="ru-RU" dirty="0"/>
              <a:t> 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4996364" y="835303"/>
            <a:ext cx="166904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dirty="0"/>
              <a:t>«</a:t>
            </a:r>
            <a:r>
              <a:rPr lang="ru-RU" dirty="0" err="1"/>
              <a:t>дозрівання</a:t>
            </a:r>
            <a:r>
              <a:rPr lang="ru-RU" dirty="0"/>
              <a:t>» </a:t>
            </a:r>
          </a:p>
        </p:txBody>
      </p:sp>
      <p:sp>
        <p:nvSpPr>
          <p:cNvPr id="27653" name="Line 7"/>
          <p:cNvSpPr>
            <a:spLocks noChangeShapeType="1"/>
          </p:cNvSpPr>
          <p:nvPr/>
        </p:nvSpPr>
        <p:spPr bwMode="auto">
          <a:xfrm flipH="1">
            <a:off x="2771775" y="620713"/>
            <a:ext cx="15843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7654" name="Line 8"/>
          <p:cNvSpPr>
            <a:spLocks noChangeShapeType="1"/>
          </p:cNvSpPr>
          <p:nvPr/>
        </p:nvSpPr>
        <p:spPr bwMode="auto">
          <a:xfrm>
            <a:off x="4356100" y="620713"/>
            <a:ext cx="12239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pic>
        <p:nvPicPr>
          <p:cNvPr id="2765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916113"/>
            <a:ext cx="729932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6" name="Rectangle 11"/>
          <p:cNvSpPr>
            <a:spLocks noChangeArrowheads="1"/>
          </p:cNvSpPr>
          <p:nvPr/>
        </p:nvSpPr>
        <p:spPr bwMode="auto">
          <a:xfrm>
            <a:off x="0" y="31099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uk-UA"/>
          </a:p>
        </p:txBody>
      </p:sp>
      <p:sp>
        <p:nvSpPr>
          <p:cNvPr id="27657" name="Rectangle 12"/>
          <p:cNvSpPr>
            <a:spLocks noChangeArrowheads="1"/>
          </p:cNvSpPr>
          <p:nvPr/>
        </p:nvSpPr>
        <p:spPr bwMode="auto">
          <a:xfrm>
            <a:off x="468313" y="3860800"/>
            <a:ext cx="8023225" cy="7016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Рис. 1</a:t>
            </a:r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ru-RU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Схематична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діаграма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ілюструє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послідовні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стадії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коалесценції</a:t>
            </a:r>
            <a:endParaRPr lang="ru-RU" sz="2000" dirty="0">
              <a:latin typeface="Times New Roman" pitchFamily="18" charset="0"/>
            </a:endParaRPr>
          </a:p>
        </p:txBody>
      </p:sp>
      <p:pic>
        <p:nvPicPr>
          <p:cNvPr id="27658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2138" y="5302250"/>
            <a:ext cx="1582737" cy="652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9" name="Rectangle 14"/>
          <p:cNvSpPr>
            <a:spLocks noChangeArrowheads="1"/>
          </p:cNvSpPr>
          <p:nvPr/>
        </p:nvSpPr>
        <p:spPr bwMode="auto">
          <a:xfrm>
            <a:off x="755650" y="4646613"/>
            <a:ext cx="79200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співвідношення</a:t>
            </a:r>
            <a:r>
              <a:rPr lang="ru-RU" dirty="0"/>
              <a:t> </a:t>
            </a:r>
            <a:r>
              <a:rPr lang="ru-RU" dirty="0" err="1"/>
              <a:t>Гіббса</a:t>
            </a:r>
            <a:r>
              <a:rPr lang="ru-RU" dirty="0"/>
              <a:t>-Томпсона </a:t>
            </a:r>
            <a:r>
              <a:rPr lang="ru-RU" dirty="0" err="1"/>
              <a:t>хімічний</a:t>
            </a:r>
            <a:r>
              <a:rPr lang="ru-RU" dirty="0"/>
              <a:t> </a:t>
            </a:r>
            <a:r>
              <a:rPr lang="ru-RU" dirty="0" err="1"/>
              <a:t>потенціал</a:t>
            </a:r>
            <a:r>
              <a:rPr lang="ru-RU" dirty="0"/>
              <a:t> круглого </a:t>
            </a:r>
            <a:r>
              <a:rPr lang="ru-RU" dirty="0" err="1"/>
              <a:t>острівця</a:t>
            </a:r>
            <a:r>
              <a:rPr lang="ru-RU" dirty="0"/>
              <a:t> </a:t>
            </a:r>
            <a:r>
              <a:rPr lang="ru-RU" dirty="0" err="1"/>
              <a:t>радіусу</a:t>
            </a:r>
            <a:r>
              <a:rPr lang="ru-RU" dirty="0"/>
              <a:t> r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записати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:</a:t>
            </a:r>
          </a:p>
        </p:txBody>
      </p:sp>
      <p:sp>
        <p:nvSpPr>
          <p:cNvPr id="27660" name="Rectangle 15"/>
          <p:cNvSpPr>
            <a:spLocks noChangeArrowheads="1"/>
          </p:cNvSpPr>
          <p:nvPr/>
        </p:nvSpPr>
        <p:spPr bwMode="auto">
          <a:xfrm>
            <a:off x="539750" y="6085959"/>
            <a:ext cx="8064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ru-RU" dirty="0"/>
              <a:t>де </a:t>
            </a:r>
            <a:r>
              <a:rPr lang="ru-RU" i="1" dirty="0"/>
              <a:t>γ</a:t>
            </a:r>
            <a:r>
              <a:rPr lang="ru-RU" dirty="0"/>
              <a:t> - </a:t>
            </a:r>
            <a:r>
              <a:rPr lang="ru-RU" dirty="0" err="1"/>
              <a:t>лінійний</a:t>
            </a:r>
            <a:r>
              <a:rPr lang="ru-RU" dirty="0"/>
              <a:t> натяг </a:t>
            </a:r>
            <a:r>
              <a:rPr lang="ru-RU" dirty="0" err="1"/>
              <a:t>сходинки</a:t>
            </a:r>
            <a:r>
              <a:rPr lang="ru-RU" dirty="0"/>
              <a:t>, a Ω - </a:t>
            </a:r>
            <a:r>
              <a:rPr lang="ru-RU" dirty="0" err="1"/>
              <a:t>площа</a:t>
            </a:r>
            <a:r>
              <a:rPr lang="ru-RU" dirty="0"/>
              <a:t>, яку </a:t>
            </a:r>
            <a:r>
              <a:rPr lang="ru-RU" dirty="0" err="1"/>
              <a:t>займає</a:t>
            </a:r>
            <a:r>
              <a:rPr lang="ru-RU" dirty="0"/>
              <a:t> один атом.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113" y="1628775"/>
            <a:ext cx="7256462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Rectangle 10"/>
          <p:cNvSpPr>
            <a:spLocks noChangeArrowheads="1"/>
          </p:cNvSpPr>
          <p:nvPr/>
        </p:nvSpPr>
        <p:spPr bwMode="auto">
          <a:xfrm>
            <a:off x="-1014413" y="3184525"/>
            <a:ext cx="9144001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uk-UA"/>
          </a:p>
        </p:txBody>
      </p:sp>
      <p:sp>
        <p:nvSpPr>
          <p:cNvPr id="28677" name="Rectangle 11"/>
          <p:cNvSpPr>
            <a:spLocks noChangeArrowheads="1"/>
          </p:cNvSpPr>
          <p:nvPr/>
        </p:nvSpPr>
        <p:spPr bwMode="auto">
          <a:xfrm>
            <a:off x="611188" y="3905934"/>
            <a:ext cx="80645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0" hangingPunct="0"/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Схематична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діаграма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ілюструє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послідовні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стадії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процесу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дозрівання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» </a:t>
            </a:r>
            <a:r>
              <a:rPr lang="ru-RU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острівців</a:t>
            </a:r>
            <a:r>
              <a:rPr lang="ru-RU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ru-RU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5875" y="1557338"/>
            <a:ext cx="3922713" cy="3649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659671" y="4999038"/>
            <a:ext cx="16108363" cy="133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056372" tIns="560211" rIns="907764" bIns="228528" anchor="ctr">
            <a:spAutoFit/>
          </a:bodyPr>
          <a:lstStyle/>
          <a:p>
            <a:br>
              <a:rPr lang="ru-RU"/>
            </a:br>
            <a:endParaRPr lang="ru-RU"/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611188" y="5373688"/>
            <a:ext cx="7921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dirty="0"/>
              <a:t>СТМ </a:t>
            </a:r>
            <a:r>
              <a:rPr lang="ru-RU" dirty="0" err="1"/>
              <a:t>зображення</a:t>
            </a:r>
            <a:r>
              <a:rPr lang="ru-RU" dirty="0"/>
              <a:t> (2400x2400 А</a:t>
            </a:r>
            <a:r>
              <a:rPr lang="ru-RU" baseline="30000" dirty="0"/>
              <a:t>2</a:t>
            </a:r>
            <a:r>
              <a:rPr lang="ru-RU" dirty="0"/>
              <a:t>) </a:t>
            </a:r>
            <a:r>
              <a:rPr lang="ru-RU" dirty="0" err="1"/>
              <a:t>острівців</a:t>
            </a:r>
            <a:r>
              <a:rPr lang="ru-RU" dirty="0"/>
              <a:t> </a:t>
            </a:r>
            <a:r>
              <a:rPr lang="ru-RU" dirty="0" err="1"/>
              <a:t>адатомів</a:t>
            </a:r>
            <a:r>
              <a:rPr lang="ru-RU" dirty="0"/>
              <a:t> та </a:t>
            </a:r>
            <a:r>
              <a:rPr lang="ru-RU" dirty="0" err="1"/>
              <a:t>вакансій</a:t>
            </a:r>
            <a:r>
              <a:rPr lang="ru-RU" dirty="0"/>
              <a:t> </a:t>
            </a:r>
            <a:r>
              <a:rPr lang="ru-RU" dirty="0" err="1"/>
              <a:t>рівноважної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на </a:t>
            </a:r>
            <a:r>
              <a:rPr lang="ru-RU" dirty="0" err="1"/>
              <a:t>поверхні</a:t>
            </a:r>
            <a:r>
              <a:rPr lang="ru-RU" dirty="0"/>
              <a:t> </a:t>
            </a:r>
            <a:r>
              <a:rPr lang="ru-RU" dirty="0" err="1"/>
              <a:t>Pt</a:t>
            </a:r>
            <a:r>
              <a:rPr lang="ru-RU" dirty="0"/>
              <a:t>(111)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628775"/>
            <a:ext cx="7056438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539750" y="4569917"/>
            <a:ext cx="748823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ru-RU" dirty="0"/>
              <a:t>СТМ </a:t>
            </a:r>
            <a:r>
              <a:rPr lang="ru-RU" dirty="0" err="1"/>
              <a:t>зображення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ілюструють</a:t>
            </a:r>
            <a:r>
              <a:rPr lang="ru-RU" dirty="0"/>
              <a:t> </a:t>
            </a:r>
            <a:r>
              <a:rPr lang="ru-RU" dirty="0" err="1"/>
              <a:t>послідовні</a:t>
            </a:r>
            <a:r>
              <a:rPr lang="ru-RU" dirty="0"/>
              <a:t> </a:t>
            </a:r>
            <a:r>
              <a:rPr lang="ru-RU" dirty="0" err="1"/>
              <a:t>стадії</a:t>
            </a:r>
            <a:r>
              <a:rPr lang="ru-RU" dirty="0"/>
              <a:t> </a:t>
            </a:r>
            <a:r>
              <a:rPr lang="ru-RU" dirty="0" err="1"/>
              <a:t>коалесценції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острівців</a:t>
            </a:r>
            <a:r>
              <a:rPr lang="ru-RU" dirty="0"/>
              <a:t> </a:t>
            </a:r>
            <a:r>
              <a:rPr lang="ru-RU" dirty="0" err="1"/>
              <a:t>вакансій</a:t>
            </a:r>
            <a:r>
              <a:rPr lang="ru-RU" dirty="0"/>
              <a:t> на </a:t>
            </a:r>
            <a:r>
              <a:rPr lang="ru-RU" dirty="0" err="1"/>
              <a:t>поверхні</a:t>
            </a:r>
            <a:r>
              <a:rPr lang="ru-RU" dirty="0"/>
              <a:t> </a:t>
            </a:r>
            <a:r>
              <a:rPr lang="en-US" dirty="0"/>
              <a:t>Ag(111) </a:t>
            </a:r>
            <a:r>
              <a:rPr lang="ru-RU" dirty="0"/>
              <a:t>за </a:t>
            </a:r>
            <a:r>
              <a:rPr lang="ru-RU" dirty="0" err="1"/>
              <a:t>кімнатної</a:t>
            </a:r>
            <a:r>
              <a:rPr lang="ru-RU" dirty="0"/>
              <a:t> </a:t>
            </a:r>
            <a:r>
              <a:rPr lang="ru-RU" dirty="0" err="1"/>
              <a:t>температури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598" y="1268760"/>
            <a:ext cx="6770713" cy="477260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1900" b="1" dirty="0" err="1"/>
              <a:t>То́нка</a:t>
            </a:r>
            <a:r>
              <a:rPr lang="ru-RU" sz="1900" b="1" dirty="0"/>
              <a:t> </a:t>
            </a:r>
            <a:r>
              <a:rPr lang="ru-RU" sz="1900" b="1" dirty="0" err="1"/>
              <a:t>плі́вка</a:t>
            </a:r>
            <a:r>
              <a:rPr lang="ru-RU" sz="1900" dirty="0"/>
              <a:t> — </a:t>
            </a:r>
            <a:r>
              <a:rPr lang="ru-RU" sz="1900" dirty="0" err="1"/>
              <a:t>фізичний</a:t>
            </a:r>
            <a:r>
              <a:rPr lang="ru-RU" sz="1900" dirty="0"/>
              <a:t> </a:t>
            </a:r>
            <a:r>
              <a:rPr lang="ru-RU" sz="1900" dirty="0" err="1"/>
              <a:t>термін</a:t>
            </a:r>
            <a:r>
              <a:rPr lang="ru-RU" sz="1900" dirty="0"/>
              <a:t>, </a:t>
            </a:r>
            <a:r>
              <a:rPr lang="ru-RU" sz="1900" dirty="0" err="1"/>
              <a:t>який</a:t>
            </a:r>
            <a:r>
              <a:rPr lang="ru-RU" sz="1900" dirty="0"/>
              <a:t> </a:t>
            </a:r>
            <a:r>
              <a:rPr lang="ru-RU" sz="1900" dirty="0" err="1"/>
              <a:t>означає</a:t>
            </a:r>
            <a:r>
              <a:rPr lang="ru-RU" sz="1900" dirty="0"/>
              <a:t> шар </a:t>
            </a:r>
            <a:r>
              <a:rPr lang="ru-RU" sz="1900" dirty="0" err="1"/>
              <a:t>матеріалу</a:t>
            </a:r>
            <a:r>
              <a:rPr lang="ru-RU" sz="1900" dirty="0"/>
              <a:t>, </a:t>
            </a:r>
            <a:r>
              <a:rPr lang="ru-RU" sz="1900" dirty="0" err="1"/>
              <a:t>товщиною</a:t>
            </a:r>
            <a:r>
              <a:rPr lang="ru-RU" sz="1900" dirty="0"/>
              <a:t> </a:t>
            </a:r>
            <a:r>
              <a:rPr lang="ru-RU" sz="1900" dirty="0" err="1"/>
              <a:t>від</a:t>
            </a:r>
            <a:r>
              <a:rPr lang="ru-RU" sz="1900" dirty="0"/>
              <a:t> </a:t>
            </a:r>
            <a:r>
              <a:rPr lang="ru-RU" sz="1900" dirty="0" err="1"/>
              <a:t>кількох</a:t>
            </a:r>
            <a:r>
              <a:rPr lang="ru-RU" sz="1900" dirty="0"/>
              <a:t> </a:t>
            </a:r>
            <a:r>
              <a:rPr lang="ru-RU" sz="1900" dirty="0" err="1"/>
              <a:t>нанометрів</a:t>
            </a:r>
            <a:r>
              <a:rPr lang="ru-RU" sz="1900" dirty="0"/>
              <a:t> до </a:t>
            </a:r>
            <a:r>
              <a:rPr lang="ru-RU" sz="1900" dirty="0" err="1"/>
              <a:t>кількох</a:t>
            </a:r>
            <a:r>
              <a:rPr lang="ru-RU" sz="1900" dirty="0"/>
              <a:t> </a:t>
            </a:r>
            <a:r>
              <a:rPr lang="ru-RU" sz="1900" dirty="0" err="1"/>
              <a:t>мікрон</a:t>
            </a:r>
            <a:r>
              <a:rPr lang="ru-RU" sz="1900" dirty="0"/>
              <a:t>.</a:t>
            </a:r>
          </a:p>
          <a:p>
            <a:pPr marL="0" indent="0">
              <a:buNone/>
              <a:defRPr/>
            </a:pPr>
            <a:r>
              <a:rPr lang="ru-RU" sz="1900" dirty="0" err="1"/>
              <a:t>Термін</a:t>
            </a:r>
            <a:r>
              <a:rPr lang="ru-RU" sz="1900" dirty="0"/>
              <a:t> тонка </a:t>
            </a:r>
            <a:r>
              <a:rPr lang="ru-RU" sz="1900" dirty="0" err="1"/>
              <a:t>плівка</a:t>
            </a:r>
            <a:r>
              <a:rPr lang="ru-RU" sz="1900" dirty="0"/>
              <a:t> </a:t>
            </a:r>
            <a:r>
              <a:rPr lang="ru-RU" sz="1900" dirty="0" err="1"/>
              <a:t>використовується</a:t>
            </a:r>
            <a:r>
              <a:rPr lang="ru-RU" sz="1900" dirty="0"/>
              <a:t> у </a:t>
            </a:r>
            <a:r>
              <a:rPr lang="ru-RU" sz="1900" dirty="0" err="1"/>
              <a:t>фізиці</a:t>
            </a:r>
            <a:r>
              <a:rPr lang="ru-RU" sz="1900" dirty="0"/>
              <a:t> в тих </a:t>
            </a:r>
            <a:r>
              <a:rPr lang="ru-RU" sz="1900" dirty="0" err="1"/>
              <a:t>випадках</a:t>
            </a:r>
            <a:r>
              <a:rPr lang="ru-RU" sz="1900" dirty="0"/>
              <a:t>, коли </a:t>
            </a:r>
            <a:r>
              <a:rPr lang="ru-RU" sz="1900" dirty="0" err="1"/>
              <a:t>завдяки</a:t>
            </a:r>
            <a:r>
              <a:rPr lang="ru-RU" sz="1900" dirty="0"/>
              <a:t> </a:t>
            </a:r>
            <a:r>
              <a:rPr lang="ru-RU" sz="1900" dirty="0" err="1"/>
              <a:t>малій</a:t>
            </a:r>
            <a:r>
              <a:rPr lang="ru-RU" sz="1900" dirty="0"/>
              <a:t> </a:t>
            </a:r>
            <a:r>
              <a:rPr lang="ru-RU" sz="1900" dirty="0" err="1"/>
              <a:t>товщині</a:t>
            </a:r>
            <a:r>
              <a:rPr lang="ru-RU" sz="1900" dirty="0"/>
              <a:t> шар </a:t>
            </a:r>
            <a:r>
              <a:rPr lang="ru-RU" sz="1900" dirty="0" err="1"/>
              <a:t>матеріалу</a:t>
            </a:r>
            <a:r>
              <a:rPr lang="ru-RU" sz="1900" dirty="0"/>
              <a:t> </a:t>
            </a:r>
            <a:r>
              <a:rPr lang="ru-RU" sz="1900" dirty="0" err="1"/>
              <a:t>має</a:t>
            </a:r>
            <a:r>
              <a:rPr lang="ru-RU" sz="1900" dirty="0"/>
              <a:t> </a:t>
            </a:r>
            <a:r>
              <a:rPr lang="ru-RU" sz="1900" dirty="0" err="1"/>
              <a:t>властивості</a:t>
            </a:r>
            <a:r>
              <a:rPr lang="ru-RU" sz="1900" dirty="0"/>
              <a:t>, </a:t>
            </a:r>
            <a:r>
              <a:rPr lang="ru-RU" sz="1900" dirty="0" err="1"/>
              <a:t>відмінні</a:t>
            </a:r>
            <a:r>
              <a:rPr lang="ru-RU" sz="1900" dirty="0"/>
              <a:t> </a:t>
            </a:r>
            <a:r>
              <a:rPr lang="ru-RU" sz="1900" dirty="0" err="1"/>
              <a:t>від</a:t>
            </a:r>
            <a:r>
              <a:rPr lang="ru-RU" sz="1900" dirty="0"/>
              <a:t> </a:t>
            </a:r>
            <a:r>
              <a:rPr lang="ru-RU" sz="1900" dirty="0" err="1"/>
              <a:t>властивостей</a:t>
            </a:r>
            <a:r>
              <a:rPr lang="ru-RU" sz="1900" dirty="0"/>
              <a:t> </a:t>
            </a:r>
            <a:r>
              <a:rPr lang="ru-RU" sz="1900" dirty="0" err="1"/>
              <a:t>об'ємного</a:t>
            </a:r>
            <a:r>
              <a:rPr lang="ru-RU" sz="1900" dirty="0"/>
              <a:t> </a:t>
            </a:r>
            <a:r>
              <a:rPr lang="ru-RU" sz="1900" dirty="0" err="1"/>
              <a:t>матеріалу</a:t>
            </a:r>
            <a:r>
              <a:rPr lang="ru-RU" sz="1900" dirty="0"/>
              <a:t>. </a:t>
            </a:r>
            <a:r>
              <a:rPr lang="ru-RU" sz="1900" dirty="0" err="1"/>
              <a:t>Наприклад</a:t>
            </a:r>
            <a:r>
              <a:rPr lang="ru-RU" sz="1900" dirty="0"/>
              <a:t>, в </a:t>
            </a:r>
            <a:r>
              <a:rPr lang="ru-RU" sz="1900" dirty="0" err="1"/>
              <a:t>оптиці</a:t>
            </a:r>
            <a:r>
              <a:rPr lang="ru-RU" sz="1900" dirty="0"/>
              <a:t> тонкими </a:t>
            </a:r>
            <a:r>
              <a:rPr lang="ru-RU" sz="1900" dirty="0" err="1"/>
              <a:t>плівками</a:t>
            </a:r>
            <a:r>
              <a:rPr lang="ru-RU" sz="1900" dirty="0"/>
              <a:t> </a:t>
            </a:r>
            <a:r>
              <a:rPr lang="ru-RU" sz="1900" dirty="0" err="1"/>
              <a:t>називають</a:t>
            </a:r>
            <a:r>
              <a:rPr lang="ru-RU" sz="1900" dirty="0"/>
              <a:t> </a:t>
            </a:r>
            <a:r>
              <a:rPr lang="ru-RU" sz="1900" dirty="0" err="1"/>
              <a:t>плівки</a:t>
            </a:r>
            <a:r>
              <a:rPr lang="ru-RU" sz="1900" dirty="0"/>
              <a:t>, </a:t>
            </a:r>
            <a:r>
              <a:rPr lang="ru-RU" sz="1900" dirty="0" err="1"/>
              <a:t>товщина</a:t>
            </a:r>
            <a:r>
              <a:rPr lang="ru-RU" sz="1900" dirty="0"/>
              <a:t> </a:t>
            </a:r>
            <a:r>
              <a:rPr lang="ru-RU" sz="1900" dirty="0" err="1"/>
              <a:t>яких</a:t>
            </a:r>
            <a:r>
              <a:rPr lang="ru-RU" sz="1900" dirty="0"/>
              <a:t> </a:t>
            </a:r>
            <a:r>
              <a:rPr lang="ru-RU" sz="1900" dirty="0" err="1"/>
              <a:t>порівняна</a:t>
            </a:r>
            <a:r>
              <a:rPr lang="ru-RU" sz="1900" dirty="0"/>
              <a:t> з </a:t>
            </a:r>
            <a:r>
              <a:rPr lang="ru-RU" sz="1900" dirty="0" err="1"/>
              <a:t>довжиною</a:t>
            </a:r>
            <a:r>
              <a:rPr lang="ru-RU" sz="1900" dirty="0"/>
              <a:t> </a:t>
            </a:r>
            <a:r>
              <a:rPr lang="ru-RU" sz="1900" dirty="0" err="1"/>
              <a:t>хвилі</a:t>
            </a:r>
            <a:r>
              <a:rPr lang="ru-RU" sz="1900" dirty="0"/>
              <a:t> </a:t>
            </a:r>
            <a:r>
              <a:rPr lang="ru-RU" sz="1900" dirty="0" err="1"/>
              <a:t>світла</a:t>
            </a:r>
            <a:r>
              <a:rPr lang="ru-RU" sz="1900" dirty="0"/>
              <a:t>, </a:t>
            </a:r>
            <a:r>
              <a:rPr lang="ru-RU" sz="1900" dirty="0" err="1"/>
              <a:t>тобто</a:t>
            </a:r>
            <a:r>
              <a:rPr lang="ru-RU" sz="1900" dirty="0"/>
              <a:t> в </a:t>
            </a:r>
            <a:r>
              <a:rPr lang="ru-RU" sz="1900" dirty="0" err="1"/>
              <a:t>діапазоні</a:t>
            </a:r>
            <a:r>
              <a:rPr lang="ru-RU" sz="1900" dirty="0"/>
              <a:t> </a:t>
            </a:r>
            <a:r>
              <a:rPr lang="ru-RU" sz="1900" dirty="0" err="1"/>
              <a:t>десятих</a:t>
            </a:r>
            <a:r>
              <a:rPr lang="ru-RU" sz="1900" dirty="0"/>
              <a:t> </a:t>
            </a:r>
            <a:r>
              <a:rPr lang="ru-RU" sz="1900" dirty="0" err="1"/>
              <a:t>мікрона</a:t>
            </a:r>
            <a:r>
              <a:rPr lang="ru-RU" sz="1900" dirty="0"/>
              <a:t>. З </a:t>
            </a:r>
            <a:r>
              <a:rPr lang="ru-RU" sz="1900" dirty="0" err="1"/>
              <a:t>іншого</a:t>
            </a:r>
            <a:r>
              <a:rPr lang="ru-RU" sz="1900" dirty="0"/>
              <a:t> боку, для </a:t>
            </a:r>
            <a:r>
              <a:rPr lang="ru-RU" sz="1900" dirty="0" err="1"/>
              <a:t>виготовлення</a:t>
            </a:r>
            <a:r>
              <a:rPr lang="ru-RU" sz="1900" dirty="0"/>
              <a:t> </a:t>
            </a:r>
            <a:r>
              <a:rPr lang="ru-RU" sz="1900" dirty="0" err="1"/>
              <a:t>напівпрозорих</a:t>
            </a:r>
            <a:r>
              <a:rPr lang="ru-RU" sz="1900" dirty="0"/>
              <a:t> </a:t>
            </a:r>
            <a:r>
              <a:rPr lang="ru-RU" sz="1900" dirty="0" err="1"/>
              <a:t>дзеркал</a:t>
            </a:r>
            <a:r>
              <a:rPr lang="ru-RU" sz="1900" dirty="0"/>
              <a:t>, </a:t>
            </a:r>
            <a:r>
              <a:rPr lang="ru-RU" sz="1900" dirty="0" err="1"/>
              <a:t>потрібна</a:t>
            </a:r>
            <a:r>
              <a:rPr lang="ru-RU" sz="1900" dirty="0"/>
              <a:t> </a:t>
            </a:r>
            <a:r>
              <a:rPr lang="ru-RU" sz="1900" dirty="0" err="1"/>
              <a:t>ще</a:t>
            </a:r>
            <a:r>
              <a:rPr lang="ru-RU" sz="1900" dirty="0"/>
              <a:t> </a:t>
            </a:r>
            <a:r>
              <a:rPr lang="ru-RU" sz="1900" dirty="0" err="1"/>
              <a:t>менша</a:t>
            </a:r>
            <a:r>
              <a:rPr lang="ru-RU" sz="1900" dirty="0"/>
              <a:t> </a:t>
            </a:r>
            <a:r>
              <a:rPr lang="ru-RU" sz="1900" dirty="0" err="1"/>
              <a:t>товщина</a:t>
            </a:r>
            <a:r>
              <a:rPr lang="ru-RU" sz="1900" dirty="0"/>
              <a:t> в нанометровому </a:t>
            </a:r>
            <a:r>
              <a:rPr lang="ru-RU" sz="1900" dirty="0" err="1"/>
              <a:t>діапазоні</a:t>
            </a:r>
            <a:r>
              <a:rPr lang="ru-RU" sz="1900" dirty="0"/>
              <a:t>.</a:t>
            </a:r>
          </a:p>
          <a:p>
            <a:pPr marL="0" indent="0">
              <a:buNone/>
              <a:defRPr/>
            </a:pPr>
            <a:r>
              <a:rPr lang="ru-RU" sz="1900" dirty="0" err="1"/>
              <a:t>Вивчення</a:t>
            </a:r>
            <a:r>
              <a:rPr lang="ru-RU" sz="1900" dirty="0"/>
              <a:t> </a:t>
            </a:r>
            <a:r>
              <a:rPr lang="ru-RU" sz="1900" dirty="0" err="1"/>
              <a:t>властивостей</a:t>
            </a:r>
            <a:r>
              <a:rPr lang="ru-RU" sz="1900" dirty="0"/>
              <a:t> тонких </a:t>
            </a:r>
            <a:r>
              <a:rPr lang="ru-RU" sz="1900" dirty="0" err="1"/>
              <a:t>плівок</a:t>
            </a:r>
            <a:r>
              <a:rPr lang="ru-RU" sz="1900" dirty="0"/>
              <a:t> </a:t>
            </a:r>
            <a:r>
              <a:rPr lang="ru-RU" sz="1900" dirty="0" err="1"/>
              <a:t>виділилося</a:t>
            </a:r>
            <a:r>
              <a:rPr lang="ru-RU" sz="1900" dirty="0"/>
              <a:t> в </a:t>
            </a:r>
            <a:r>
              <a:rPr lang="ru-RU" sz="1900" dirty="0" err="1"/>
              <a:t>окрему</a:t>
            </a:r>
            <a:r>
              <a:rPr lang="ru-RU" sz="1900" dirty="0"/>
              <a:t> область </a:t>
            </a:r>
            <a:r>
              <a:rPr lang="ru-RU" sz="1900" dirty="0" err="1"/>
              <a:t>фізики</a:t>
            </a:r>
            <a:r>
              <a:rPr lang="ru-RU" sz="1900" dirty="0"/>
              <a:t> й </a:t>
            </a:r>
            <a:r>
              <a:rPr lang="ru-RU" sz="1900" dirty="0" err="1"/>
              <a:t>технології</a:t>
            </a:r>
            <a:r>
              <a:rPr lang="ru-RU" sz="1900" dirty="0"/>
              <a:t>. </a:t>
            </a:r>
            <a:r>
              <a:rPr lang="ru-RU" sz="1900" dirty="0" err="1"/>
              <a:t>Крім</a:t>
            </a:r>
            <a:r>
              <a:rPr lang="ru-RU" sz="1900" dirty="0"/>
              <a:t> оптики </a:t>
            </a:r>
            <a:r>
              <a:rPr lang="ru-RU" sz="1900" dirty="0" err="1"/>
              <a:t>тонкі</a:t>
            </a:r>
            <a:r>
              <a:rPr lang="ru-RU" sz="1900" dirty="0"/>
              <a:t> </a:t>
            </a:r>
            <a:r>
              <a:rPr lang="ru-RU" sz="1900" dirty="0" err="1"/>
              <a:t>плівки</a:t>
            </a:r>
            <a:r>
              <a:rPr lang="ru-RU" sz="1900" dirty="0"/>
              <a:t> широко </a:t>
            </a:r>
            <a:r>
              <a:rPr lang="ru-RU" sz="1900" dirty="0" err="1"/>
              <a:t>використовуються</a:t>
            </a:r>
            <a:r>
              <a:rPr lang="ru-RU" sz="1900" dirty="0"/>
              <a:t> </a:t>
            </a:r>
            <a:r>
              <a:rPr lang="ru-RU" sz="1900" dirty="0" err="1"/>
              <a:t>також</a:t>
            </a:r>
            <a:r>
              <a:rPr lang="ru-RU" sz="1900" dirty="0"/>
              <a:t> у </a:t>
            </a:r>
            <a:r>
              <a:rPr lang="ru-RU" sz="1900" dirty="0" err="1"/>
              <a:t>напівпровідниковій</a:t>
            </a:r>
            <a:r>
              <a:rPr lang="ru-RU" sz="1900" dirty="0"/>
              <a:t> </a:t>
            </a:r>
            <a:r>
              <a:rPr lang="ru-RU" sz="1900" dirty="0" err="1"/>
              <a:t>електроніці</a:t>
            </a:r>
            <a:r>
              <a:rPr lang="ru-RU" sz="1900" dirty="0"/>
              <a:t>.</a:t>
            </a:r>
          </a:p>
          <a:p>
            <a:pPr marL="0" indent="0">
              <a:buNone/>
              <a:defRPr/>
            </a:pP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Технології вирощування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5790365"/>
            <a:ext cx="8964488" cy="91606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1900" dirty="0" err="1"/>
              <a:t>Фізичні</a:t>
            </a:r>
            <a:r>
              <a:rPr lang="ru-RU" sz="1900" dirty="0"/>
              <a:t> </a:t>
            </a:r>
            <a:r>
              <a:rPr lang="ru-RU" sz="1900" dirty="0" err="1"/>
              <a:t>методи</a:t>
            </a:r>
            <a:r>
              <a:rPr lang="ru-RU" sz="1900" dirty="0"/>
              <a:t> </a:t>
            </a:r>
            <a:r>
              <a:rPr lang="ru-RU" sz="1900" dirty="0" err="1"/>
              <a:t>зазвичай</a:t>
            </a:r>
            <a:r>
              <a:rPr lang="ru-RU" sz="1900" dirty="0"/>
              <a:t> </a:t>
            </a:r>
            <a:r>
              <a:rPr lang="ru-RU" sz="1900" dirty="0" err="1"/>
              <a:t>дозволяють</a:t>
            </a:r>
            <a:r>
              <a:rPr lang="ru-RU" sz="1900" dirty="0"/>
              <a:t> </a:t>
            </a:r>
            <a:r>
              <a:rPr lang="ru-RU" sz="1900" dirty="0" err="1"/>
              <a:t>краще</a:t>
            </a:r>
            <a:r>
              <a:rPr lang="ru-RU" sz="1900" dirty="0"/>
              <a:t> </a:t>
            </a:r>
            <a:r>
              <a:rPr lang="ru-RU" sz="1900" dirty="0" err="1"/>
              <a:t>контролювати</a:t>
            </a:r>
            <a:r>
              <a:rPr lang="ru-RU" sz="1900" dirty="0"/>
              <a:t> </a:t>
            </a:r>
            <a:r>
              <a:rPr lang="ru-RU" sz="1900" dirty="0" err="1"/>
              <a:t>товщину</a:t>
            </a:r>
            <a:r>
              <a:rPr lang="ru-RU" sz="1900" dirty="0"/>
              <a:t> і </a:t>
            </a:r>
            <a:r>
              <a:rPr lang="ru-RU" sz="1900" dirty="0" err="1"/>
              <a:t>якість</a:t>
            </a:r>
            <a:r>
              <a:rPr lang="ru-RU" sz="1900" dirty="0"/>
              <a:t> </a:t>
            </a:r>
            <a:r>
              <a:rPr lang="ru-RU" sz="1900" dirty="0" err="1"/>
              <a:t>плівки</a:t>
            </a:r>
            <a:r>
              <a:rPr lang="ru-RU" sz="1900" dirty="0"/>
              <a:t>, але вони </a:t>
            </a:r>
            <a:r>
              <a:rPr lang="ru-RU" sz="1900" dirty="0" err="1"/>
              <a:t>набагато</a:t>
            </a:r>
            <a:r>
              <a:rPr lang="ru-RU" sz="1900" dirty="0"/>
              <a:t> </a:t>
            </a:r>
            <a:r>
              <a:rPr lang="ru-RU" sz="1900" dirty="0" err="1"/>
              <a:t>повільніші</a:t>
            </a:r>
            <a:r>
              <a:rPr lang="ru-RU" sz="1900" dirty="0"/>
              <a:t>.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623F4D-C990-4F79-8D4D-1335844F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69" y="1227421"/>
            <a:ext cx="5837461" cy="44031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2"/>
          <p:cNvSpPr>
            <a:spLocks noChangeArrowheads="1"/>
          </p:cNvSpPr>
          <p:nvPr/>
        </p:nvSpPr>
        <p:spPr bwMode="auto">
          <a:xfrm>
            <a:off x="467544" y="446384"/>
            <a:ext cx="755967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uk-UA" sz="2400" b="1" dirty="0"/>
              <a:t>Ріст тонких плівок</a:t>
            </a:r>
            <a:endParaRPr lang="en-US" b="1" dirty="0"/>
          </a:p>
          <a:p>
            <a:pPr algn="ctr"/>
            <a:endParaRPr lang="en-US" b="1" dirty="0"/>
          </a:p>
          <a:p>
            <a:r>
              <a:rPr lang="en-US" b="1" dirty="0"/>
              <a:t> </a:t>
            </a:r>
            <a:endParaRPr lang="ru-RU" b="1" dirty="0"/>
          </a:p>
          <a:p>
            <a:r>
              <a:rPr lang="en-US" b="1" dirty="0"/>
              <a:t> </a:t>
            </a:r>
            <a:endParaRPr lang="en-US" dirty="0"/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1070128" y="1728498"/>
            <a:ext cx="6333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>
                <a:latin typeface="Arial" charset="0"/>
              </a:rPr>
              <a:t>!!! </a:t>
            </a:r>
            <a:r>
              <a:rPr lang="ru-RU" sz="2000" dirty="0" err="1">
                <a:latin typeface="Arial" charset="0"/>
              </a:rPr>
              <a:t>Морфологія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плівок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визначається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кінетикою</a:t>
            </a:r>
            <a:r>
              <a:rPr lang="ru-RU" sz="2000" dirty="0">
                <a:latin typeface="Arial" charset="0"/>
              </a:rPr>
              <a:t> росту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119259" y="3893626"/>
            <a:ext cx="17524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2000" dirty="0" err="1">
                <a:latin typeface="Arial" charset="0"/>
              </a:rPr>
              <a:t>Залежить</a:t>
            </a:r>
            <a:r>
              <a:rPr lang="ru-RU" sz="2000" dirty="0">
                <a:latin typeface="Arial" charset="0"/>
              </a:rPr>
              <a:t> </a:t>
            </a:r>
            <a:r>
              <a:rPr lang="uk-UA" sz="2000" dirty="0">
                <a:latin typeface="Arial" charset="0"/>
              </a:rPr>
              <a:t>від</a:t>
            </a:r>
            <a:endParaRPr lang="ru-RU" sz="2000" dirty="0">
              <a:latin typeface="Arial" charset="0"/>
            </a:endParaRP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700338" y="3248211"/>
            <a:ext cx="457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1)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Особливостей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взаємодії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частинок</a:t>
            </a:r>
            <a:r>
              <a:rPr lang="ru-RU" sz="2000" dirty="0">
                <a:latin typeface="Arial" charset="0"/>
              </a:rPr>
              <a:t>     з </a:t>
            </a:r>
            <a:r>
              <a:rPr lang="ru-RU" sz="2000" dirty="0" err="1">
                <a:latin typeface="Arial" charset="0"/>
              </a:rPr>
              <a:t>поверхнею</a:t>
            </a:r>
            <a:r>
              <a:rPr lang="ru-RU" sz="2000" dirty="0">
                <a:latin typeface="Arial" charset="0"/>
              </a:rPr>
              <a:t> та один з одним.</a:t>
            </a:r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2700338" y="4213537"/>
            <a:ext cx="56880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Arial" charset="0"/>
              </a:rPr>
              <a:t>2)</a:t>
            </a:r>
            <a:r>
              <a:rPr lang="ru-RU" sz="2000" dirty="0">
                <a:latin typeface="Arial" charset="0"/>
              </a:rPr>
              <a:t> Умов росту (</a:t>
            </a:r>
            <a:r>
              <a:rPr lang="ru-RU" sz="2000" dirty="0" err="1">
                <a:latin typeface="Arial" charset="0"/>
              </a:rPr>
              <a:t>Температури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підкладки,величини</a:t>
            </a:r>
            <a:r>
              <a:rPr lang="ru-RU" sz="2000" dirty="0">
                <a:latin typeface="Arial" charset="0"/>
              </a:rPr>
              <a:t> потоку </a:t>
            </a:r>
            <a:r>
              <a:rPr lang="ru-RU" sz="2000" dirty="0" err="1">
                <a:latin typeface="Arial" charset="0"/>
              </a:rPr>
              <a:t>частинок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енергії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частинок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що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надходять</a:t>
            </a:r>
            <a:r>
              <a:rPr lang="ru-RU" sz="2000" dirty="0">
                <a:latin typeface="Arial" charset="0"/>
              </a:rPr>
              <a:t>, </a:t>
            </a:r>
            <a:r>
              <a:rPr lang="ru-RU" sz="2000" dirty="0" err="1">
                <a:latin typeface="Arial" charset="0"/>
              </a:rPr>
              <a:t>якості</a:t>
            </a:r>
            <a:r>
              <a:rPr lang="ru-RU" sz="2000" dirty="0">
                <a:latin typeface="Arial" charset="0"/>
              </a:rPr>
              <a:t> </a:t>
            </a:r>
            <a:r>
              <a:rPr lang="ru-RU" sz="2000" dirty="0" err="1">
                <a:latin typeface="Arial" charset="0"/>
              </a:rPr>
              <a:t>поверхні</a:t>
            </a:r>
            <a:r>
              <a:rPr lang="ru-RU" sz="2000" dirty="0">
                <a:latin typeface="Arial" charset="0"/>
              </a:rPr>
              <a:t> і т.д.)</a:t>
            </a: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2051050" y="4021450"/>
            <a:ext cx="503238" cy="144462"/>
          </a:xfrm>
          <a:prstGeom prst="rightArrow">
            <a:avLst>
              <a:gd name="adj1" fmla="val 50000"/>
              <a:gd name="adj2" fmla="val 87088"/>
            </a:avLst>
          </a:prstGeom>
          <a:solidFill>
            <a:srgbClr val="FFFF99">
              <a:alpha val="87057"/>
            </a:srgbClr>
          </a:solidFill>
          <a:ln w="38100" cmpd="dbl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uk-UA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3083" grpId="0"/>
      <p:bldP spid="3084" grpId="0"/>
      <p:bldP spid="3085" grpId="0"/>
      <p:bldP spid="30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ChangeArrowheads="1"/>
          </p:cNvSpPr>
          <p:nvPr/>
        </p:nvSpPr>
        <p:spPr bwMode="auto">
          <a:xfrm>
            <a:off x="3189249" y="325273"/>
            <a:ext cx="27655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ru-RU" sz="2000" b="1" i="1" dirty="0" err="1">
                <a:solidFill>
                  <a:srgbClr val="FF0000"/>
                </a:solidFill>
              </a:rPr>
              <a:t>Стадії</a:t>
            </a:r>
            <a:r>
              <a:rPr lang="ru-RU" sz="2000" b="1" i="1" dirty="0">
                <a:solidFill>
                  <a:srgbClr val="FF0000"/>
                </a:solidFill>
              </a:rPr>
              <a:t> росту </a:t>
            </a:r>
            <a:r>
              <a:rPr lang="ru-RU" sz="2000" b="1" i="1" dirty="0" err="1">
                <a:solidFill>
                  <a:srgbClr val="FF0000"/>
                </a:solidFill>
              </a:rPr>
              <a:t>плівки</a:t>
            </a:r>
            <a:endParaRPr lang="ru-RU" sz="2000" b="1" i="1" dirty="0">
              <a:solidFill>
                <a:srgbClr val="FF0000"/>
              </a:solidFill>
            </a:endParaRPr>
          </a:p>
        </p:txBody>
      </p:sp>
      <p:sp>
        <p:nvSpPr>
          <p:cNvPr id="7171" name="Rectangle 5"/>
          <p:cNvSpPr>
            <a:spLocks noChangeArrowheads="1"/>
          </p:cNvSpPr>
          <p:nvPr/>
        </p:nvSpPr>
        <p:spPr bwMode="auto">
          <a:xfrm>
            <a:off x="611560" y="792694"/>
            <a:ext cx="8280028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indent="342900"/>
            <a:r>
              <a:rPr lang="ru-RU" dirty="0" err="1"/>
              <a:t>Послідовність</a:t>
            </a:r>
            <a:r>
              <a:rPr lang="ru-RU" dirty="0"/>
              <a:t> </a:t>
            </a:r>
            <a:r>
              <a:rPr lang="ru-RU" dirty="0" err="1"/>
              <a:t>етапів</a:t>
            </a:r>
            <a:r>
              <a:rPr lang="ru-RU" dirty="0"/>
              <a:t> </a:t>
            </a:r>
            <a:r>
              <a:rPr lang="ru-RU" dirty="0" err="1"/>
              <a:t>утворення</a:t>
            </a:r>
            <a:r>
              <a:rPr lang="ru-RU" dirty="0"/>
              <a:t> </a:t>
            </a:r>
            <a:r>
              <a:rPr lang="ru-RU" dirty="0" err="1"/>
              <a:t>зародків</a:t>
            </a:r>
            <a:r>
              <a:rPr lang="ru-RU" dirty="0"/>
              <a:t> та росту </a:t>
            </a:r>
            <a:r>
              <a:rPr lang="ru-RU" dirty="0" err="1"/>
              <a:t>плівки</a:t>
            </a:r>
            <a:r>
              <a:rPr lang="ru-RU" dirty="0"/>
              <a:t> аж до </a:t>
            </a:r>
            <a:r>
              <a:rPr lang="ru-RU" dirty="0" err="1"/>
              <a:t>утворення</a:t>
            </a:r>
            <a:r>
              <a:rPr lang="ru-RU" dirty="0"/>
              <a:t> </a:t>
            </a:r>
            <a:r>
              <a:rPr lang="ru-RU" dirty="0" err="1"/>
              <a:t>безперервної</a:t>
            </a:r>
            <a:r>
              <a:rPr lang="ru-RU" dirty="0"/>
              <a:t> </a:t>
            </a:r>
            <a:r>
              <a:rPr lang="ru-RU" dirty="0" err="1"/>
              <a:t>плівки</a:t>
            </a:r>
            <a:r>
              <a:rPr lang="ru-RU" dirty="0"/>
              <a:t> </a:t>
            </a:r>
            <a:r>
              <a:rPr lang="ru-RU" dirty="0" err="1"/>
              <a:t>така</a:t>
            </a:r>
            <a:r>
              <a:rPr lang="ru-RU" dirty="0"/>
              <a:t>:</a:t>
            </a:r>
          </a:p>
          <a:p>
            <a:pPr indent="342900"/>
            <a:endParaRPr lang="ru-RU" dirty="0"/>
          </a:p>
          <a:p>
            <a:pPr marL="342900" indent="-342900">
              <a:buAutoNum type="arabicPeriod"/>
            </a:pPr>
            <a:r>
              <a:rPr lang="ru-RU" dirty="0" err="1"/>
              <a:t>Утворення</a:t>
            </a:r>
            <a:r>
              <a:rPr lang="ru-RU" dirty="0"/>
              <a:t> </a:t>
            </a:r>
            <a:r>
              <a:rPr lang="ru-RU" dirty="0" err="1"/>
              <a:t>адсорбованих</a:t>
            </a:r>
            <a:r>
              <a:rPr lang="ru-RU" dirty="0"/>
              <a:t> </a:t>
            </a:r>
            <a:r>
              <a:rPr lang="ru-RU" dirty="0" err="1"/>
              <a:t>атомів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 err="1"/>
              <a:t>Утворення</a:t>
            </a:r>
            <a:r>
              <a:rPr lang="ru-RU" dirty="0"/>
              <a:t> </a:t>
            </a:r>
            <a:r>
              <a:rPr lang="ru-RU" dirty="0" err="1"/>
              <a:t>субкритичних</a:t>
            </a:r>
            <a:r>
              <a:rPr lang="ru-RU" dirty="0"/>
              <a:t> </a:t>
            </a:r>
            <a:r>
              <a:rPr lang="ru-RU" dirty="0" err="1"/>
              <a:t>ембріонів</a:t>
            </a:r>
            <a:r>
              <a:rPr lang="ru-RU" dirty="0"/>
              <a:t> </a:t>
            </a:r>
            <a:r>
              <a:rPr lang="ru-RU" dirty="0" err="1"/>
              <a:t>різного</a:t>
            </a:r>
            <a:r>
              <a:rPr lang="ru-RU" dirty="0"/>
              <a:t> </a:t>
            </a:r>
            <a:r>
              <a:rPr lang="ru-RU" dirty="0" err="1"/>
              <a:t>розміру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 err="1"/>
              <a:t>Утворення</a:t>
            </a:r>
            <a:r>
              <a:rPr lang="ru-RU" dirty="0"/>
              <a:t> </a:t>
            </a:r>
            <a:r>
              <a:rPr lang="ru-RU" dirty="0" err="1"/>
              <a:t>зародків</a:t>
            </a:r>
            <a:r>
              <a:rPr lang="ru-RU" dirty="0"/>
              <a:t> критичного </a:t>
            </a:r>
            <a:r>
              <a:rPr lang="ru-RU" dirty="0" err="1"/>
              <a:t>розміру</a:t>
            </a:r>
            <a:r>
              <a:rPr lang="ru-RU" dirty="0"/>
              <a:t> (</a:t>
            </a:r>
            <a:r>
              <a:rPr lang="ru-RU" dirty="0" err="1"/>
              <a:t>етап</a:t>
            </a:r>
            <a:r>
              <a:rPr lang="ru-RU" dirty="0"/>
              <a:t> </a:t>
            </a:r>
            <a:r>
              <a:rPr lang="ru-RU" dirty="0" err="1"/>
              <a:t>зародкоутворення</a:t>
            </a:r>
            <a:r>
              <a:rPr lang="ru-RU" dirty="0"/>
              <a:t>).</a:t>
            </a:r>
          </a:p>
          <a:p>
            <a:pPr marL="342900" indent="-342900">
              <a:buAutoNum type="arabicPeriod"/>
            </a:pPr>
            <a:r>
              <a:rPr lang="ru-RU" dirty="0" err="1"/>
              <a:t>Ріст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зародків</a:t>
            </a:r>
            <a:r>
              <a:rPr lang="ru-RU" dirty="0"/>
              <a:t> до </a:t>
            </a:r>
            <a:r>
              <a:rPr lang="ru-RU" dirty="0" err="1"/>
              <a:t>надкритичних</a:t>
            </a:r>
            <a:r>
              <a:rPr lang="ru-RU" dirty="0"/>
              <a:t> </a:t>
            </a:r>
            <a:r>
              <a:rPr lang="ru-RU" dirty="0" err="1"/>
              <a:t>розмірів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результуючим</a:t>
            </a:r>
            <a:r>
              <a:rPr lang="ru-RU" dirty="0"/>
              <a:t> </a:t>
            </a:r>
            <a:r>
              <a:rPr lang="ru-RU" dirty="0" err="1"/>
              <a:t>збідненням</a:t>
            </a:r>
            <a:r>
              <a:rPr lang="ru-RU" dirty="0"/>
              <a:t> </a:t>
            </a:r>
            <a:r>
              <a:rPr lang="ru-RU" dirty="0" err="1"/>
              <a:t>адатомами</a:t>
            </a:r>
            <a:r>
              <a:rPr lang="ru-RU" dirty="0"/>
              <a:t> зон </a:t>
            </a:r>
            <a:r>
              <a:rPr lang="ru-RU" dirty="0" err="1"/>
              <a:t>захоплення</a:t>
            </a:r>
            <a:r>
              <a:rPr lang="ru-RU" dirty="0"/>
              <a:t> </a:t>
            </a:r>
            <a:r>
              <a:rPr lang="ru-RU" dirty="0" err="1"/>
              <a:t>навколо</a:t>
            </a:r>
            <a:r>
              <a:rPr lang="ru-RU" dirty="0"/>
              <a:t> </a:t>
            </a:r>
            <a:r>
              <a:rPr lang="ru-RU" dirty="0" err="1"/>
              <a:t>зародків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 err="1"/>
              <a:t>Конкуруючим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на </a:t>
            </a:r>
            <a:r>
              <a:rPr lang="ru-RU" dirty="0" err="1"/>
              <a:t>етапі</a:t>
            </a:r>
            <a:r>
              <a:rPr lang="ru-RU" dirty="0"/>
              <a:t> 4 є </a:t>
            </a:r>
            <a:r>
              <a:rPr lang="ru-RU" dirty="0" err="1"/>
              <a:t>утворення</a:t>
            </a:r>
            <a:r>
              <a:rPr lang="ru-RU" dirty="0"/>
              <a:t> </a:t>
            </a:r>
            <a:r>
              <a:rPr lang="ru-RU" dirty="0" err="1"/>
              <a:t>критичних</a:t>
            </a:r>
            <a:r>
              <a:rPr lang="ru-RU" dirty="0"/>
              <a:t> </a:t>
            </a:r>
            <a:r>
              <a:rPr lang="ru-RU" dirty="0" err="1"/>
              <a:t>зародків</a:t>
            </a:r>
            <a:r>
              <a:rPr lang="ru-RU" dirty="0"/>
              <a:t> на </a:t>
            </a:r>
            <a:r>
              <a:rPr lang="ru-RU" dirty="0" err="1"/>
              <a:t>площах</a:t>
            </a:r>
            <a:r>
              <a:rPr lang="ru-RU" dirty="0"/>
              <a:t>, не </a:t>
            </a:r>
            <a:r>
              <a:rPr lang="ru-RU" dirty="0" err="1"/>
              <a:t>збіднених</a:t>
            </a:r>
            <a:r>
              <a:rPr lang="ru-RU" dirty="0"/>
              <a:t> </a:t>
            </a:r>
            <a:r>
              <a:rPr lang="ru-RU" dirty="0" err="1"/>
              <a:t>адатомами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 err="1"/>
              <a:t>Зародки</a:t>
            </a:r>
            <a:r>
              <a:rPr lang="ru-RU" dirty="0"/>
              <a:t> </a:t>
            </a:r>
            <a:r>
              <a:rPr lang="ru-RU" dirty="0" err="1"/>
              <a:t>стикаються</a:t>
            </a:r>
            <a:r>
              <a:rPr lang="ru-RU" dirty="0"/>
              <a:t> один з одним і </a:t>
            </a:r>
            <a:r>
              <a:rPr lang="ru-RU" dirty="0" err="1"/>
              <a:t>зростаються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утворити</a:t>
            </a:r>
            <a:r>
              <a:rPr lang="ru-RU" dirty="0"/>
              <a:t> </a:t>
            </a:r>
            <a:r>
              <a:rPr lang="ru-RU" dirty="0" err="1"/>
              <a:t>новий</a:t>
            </a:r>
            <a:r>
              <a:rPr lang="ru-RU" dirty="0"/>
              <a:t> </a:t>
            </a:r>
            <a:r>
              <a:rPr lang="ru-RU" dirty="0" err="1"/>
              <a:t>острівець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займає</a:t>
            </a:r>
            <a:r>
              <a:rPr lang="ru-RU" dirty="0"/>
              <a:t> </a:t>
            </a:r>
            <a:r>
              <a:rPr lang="ru-RU" dirty="0" err="1"/>
              <a:t>площу</a:t>
            </a:r>
            <a:r>
              <a:rPr lang="ru-RU" dirty="0"/>
              <a:t> </a:t>
            </a:r>
            <a:r>
              <a:rPr lang="ru-RU" dirty="0" err="1"/>
              <a:t>меншу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сума </a:t>
            </a:r>
            <a:r>
              <a:rPr lang="ru-RU" dirty="0" err="1"/>
              <a:t>площ</a:t>
            </a:r>
            <a:r>
              <a:rPr lang="ru-RU" dirty="0"/>
              <a:t> </a:t>
            </a:r>
            <a:r>
              <a:rPr lang="ru-RU" dirty="0" err="1"/>
              <a:t>двох</a:t>
            </a:r>
            <a:r>
              <a:rPr lang="ru-RU" dirty="0"/>
              <a:t> </a:t>
            </a:r>
            <a:r>
              <a:rPr lang="ru-RU" dirty="0" err="1"/>
              <a:t>початкових</a:t>
            </a:r>
            <a:r>
              <a:rPr lang="ru-RU" dirty="0"/>
              <a:t> </a:t>
            </a:r>
            <a:r>
              <a:rPr lang="ru-RU" dirty="0" err="1"/>
              <a:t>зародків</a:t>
            </a:r>
            <a:r>
              <a:rPr lang="ru-RU" dirty="0"/>
              <a:t>;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призводить</a:t>
            </a:r>
            <a:r>
              <a:rPr lang="ru-RU" dirty="0"/>
              <a:t> до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вільної</a:t>
            </a:r>
            <a:r>
              <a:rPr lang="ru-RU" dirty="0"/>
              <a:t> </a:t>
            </a:r>
            <a:r>
              <a:rPr lang="ru-RU" dirty="0" err="1"/>
              <a:t>поверхні</a:t>
            </a:r>
            <a:r>
              <a:rPr lang="ru-RU" dirty="0"/>
              <a:t> </a:t>
            </a:r>
            <a:r>
              <a:rPr lang="ru-RU" dirty="0" err="1"/>
              <a:t>підкладки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 err="1"/>
              <a:t>Атоми</a:t>
            </a:r>
            <a:r>
              <a:rPr lang="ru-RU" dirty="0"/>
              <a:t> </a:t>
            </a:r>
            <a:r>
              <a:rPr lang="ru-RU" dirty="0" err="1"/>
              <a:t>адсорбуються</a:t>
            </a:r>
            <a:r>
              <a:rPr lang="ru-RU" dirty="0"/>
              <a:t> на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ділянках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знову</a:t>
            </a:r>
            <a:r>
              <a:rPr lang="ru-RU" dirty="0"/>
              <a:t> </a:t>
            </a:r>
            <a:r>
              <a:rPr lang="ru-RU" dirty="0" err="1"/>
              <a:t>звільнилися</a:t>
            </a:r>
            <a:r>
              <a:rPr lang="ru-RU" dirty="0"/>
              <a:t>, і </a:t>
            </a:r>
            <a:r>
              <a:rPr lang="ru-RU" dirty="0" err="1"/>
              <a:t>настає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«</a:t>
            </a:r>
            <a:r>
              <a:rPr lang="ru-RU" dirty="0" err="1"/>
              <a:t>вторинного</a:t>
            </a:r>
            <a:r>
              <a:rPr lang="ru-RU" dirty="0"/>
              <a:t>» </a:t>
            </a:r>
            <a:r>
              <a:rPr lang="ru-RU" dirty="0" err="1"/>
              <a:t>утворення</a:t>
            </a:r>
            <a:r>
              <a:rPr lang="ru-RU" dirty="0"/>
              <a:t> </a:t>
            </a:r>
            <a:r>
              <a:rPr lang="ru-RU" dirty="0" err="1"/>
              <a:t>зародків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 err="1"/>
              <a:t>Великі</a:t>
            </a:r>
            <a:r>
              <a:rPr lang="ru-RU" dirty="0"/>
              <a:t> </a:t>
            </a:r>
            <a:r>
              <a:rPr lang="ru-RU" dirty="0" err="1"/>
              <a:t>острівці</a:t>
            </a:r>
            <a:r>
              <a:rPr lang="ru-RU" dirty="0"/>
              <a:t> </a:t>
            </a:r>
            <a:r>
              <a:rPr lang="ru-RU" dirty="0" err="1"/>
              <a:t>зростаються</a:t>
            </a:r>
            <a:r>
              <a:rPr lang="ru-RU" dirty="0"/>
              <a:t>, </a:t>
            </a:r>
            <a:r>
              <a:rPr lang="ru-RU" dirty="0" err="1"/>
              <a:t>залишаючи</a:t>
            </a:r>
            <a:r>
              <a:rPr lang="ru-RU" dirty="0"/>
              <a:t> канали </a:t>
            </a:r>
            <a:r>
              <a:rPr lang="ru-RU" dirty="0" err="1"/>
              <a:t>чи</a:t>
            </a:r>
            <a:r>
              <a:rPr lang="ru-RU" dirty="0"/>
              <a:t> </a:t>
            </a:r>
            <a:r>
              <a:rPr lang="ru-RU" dirty="0" err="1"/>
              <a:t>порожнини</a:t>
            </a:r>
            <a:r>
              <a:rPr lang="ru-RU" dirty="0"/>
              <a:t> на </a:t>
            </a:r>
            <a:r>
              <a:rPr lang="ru-RU" dirty="0" err="1"/>
              <a:t>підкладці</a:t>
            </a:r>
            <a:r>
              <a:rPr lang="ru-RU" dirty="0"/>
              <a:t>.</a:t>
            </a:r>
          </a:p>
          <a:p>
            <a:pPr marL="342900" indent="-342900">
              <a:buAutoNum type="arabicPeriod"/>
            </a:pPr>
            <a:r>
              <a:rPr lang="ru-RU" dirty="0"/>
              <a:t>Канали та </a:t>
            </a:r>
            <a:r>
              <a:rPr lang="ru-RU" dirty="0" err="1"/>
              <a:t>порожнини</a:t>
            </a:r>
            <a:r>
              <a:rPr lang="ru-RU" dirty="0"/>
              <a:t> </a:t>
            </a:r>
            <a:r>
              <a:rPr lang="ru-RU" dirty="0" err="1"/>
              <a:t>заповнюються</a:t>
            </a:r>
            <a:r>
              <a:rPr lang="ru-RU" dirty="0"/>
              <a:t> 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вторинного</a:t>
            </a:r>
            <a:r>
              <a:rPr lang="ru-RU" dirty="0"/>
              <a:t> </a:t>
            </a:r>
            <a:r>
              <a:rPr lang="ru-RU" dirty="0" err="1"/>
              <a:t>зародкоутворення</a:t>
            </a:r>
            <a:r>
              <a:rPr lang="ru-RU" dirty="0"/>
              <a:t> і </a:t>
            </a:r>
            <a:r>
              <a:rPr lang="ru-RU" dirty="0" err="1"/>
              <a:t>врешті-решт</a:t>
            </a:r>
            <a:r>
              <a:rPr lang="ru-RU" dirty="0"/>
              <a:t> </a:t>
            </a:r>
            <a:r>
              <a:rPr lang="ru-RU" dirty="0" err="1"/>
              <a:t>утворюється</a:t>
            </a:r>
            <a:r>
              <a:rPr lang="ru-RU" dirty="0"/>
              <a:t> </a:t>
            </a:r>
            <a:r>
              <a:rPr lang="ru-RU" dirty="0" err="1"/>
              <a:t>безперервна</a:t>
            </a:r>
            <a:r>
              <a:rPr lang="ru-RU" dirty="0"/>
              <a:t> </a:t>
            </a:r>
            <a:r>
              <a:rPr lang="ru-RU" dirty="0" err="1"/>
              <a:t>плівка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124075" y="6237288"/>
            <a:ext cx="51133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Рис. 1. Схема </a:t>
            </a:r>
            <a:r>
              <a:rPr lang="ru-RU" dirty="0" err="1"/>
              <a:t>стадій</a:t>
            </a:r>
            <a:r>
              <a:rPr lang="ru-RU" dirty="0"/>
              <a:t> росту </a:t>
            </a:r>
            <a:r>
              <a:rPr lang="ru-RU" dirty="0" err="1"/>
              <a:t>плівки</a:t>
            </a:r>
            <a:r>
              <a:rPr lang="ru-RU" dirty="0"/>
              <a:t>.</a:t>
            </a:r>
          </a:p>
        </p:txBody>
      </p:sp>
      <p:pic>
        <p:nvPicPr>
          <p:cNvPr id="819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476250"/>
            <a:ext cx="6840537" cy="546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/>
          <p:cNvPicPr>
            <a:picLocks noChangeAspect="1" noChangeArrowheads="1"/>
          </p:cNvPicPr>
          <p:nvPr/>
        </p:nvPicPr>
        <p:blipFill>
          <a:blip r:embed="rId2"/>
          <a:srcRect b="64615"/>
          <a:stretch>
            <a:fillRect/>
          </a:stretch>
        </p:blipFill>
        <p:spPr bwMode="auto">
          <a:xfrm>
            <a:off x="1258888" y="1557338"/>
            <a:ext cx="6227762" cy="265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755650" y="4508500"/>
            <a:ext cx="7848600" cy="105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ru-RU" dirty="0"/>
              <a:t>СТМ </a:t>
            </a:r>
            <a:r>
              <a:rPr lang="ru-RU" dirty="0" err="1"/>
              <a:t>зображення</a:t>
            </a:r>
            <a:r>
              <a:rPr lang="ru-RU" dirty="0"/>
              <a:t> </a:t>
            </a:r>
            <a:r>
              <a:rPr lang="ru-RU" dirty="0" err="1"/>
              <a:t>зміни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</a:t>
            </a:r>
            <a:r>
              <a:rPr lang="ru-RU" dirty="0" err="1"/>
              <a:t>острівців</a:t>
            </a:r>
            <a:r>
              <a:rPr lang="ru-RU" dirty="0"/>
              <a:t> </a:t>
            </a:r>
            <a:r>
              <a:rPr lang="ru-RU" dirty="0" err="1"/>
              <a:t>Ag</a:t>
            </a:r>
            <a:r>
              <a:rPr lang="ru-RU" dirty="0"/>
              <a:t> на </a:t>
            </a:r>
            <a:r>
              <a:rPr lang="ru-RU" dirty="0" err="1"/>
              <a:t>Pt</a:t>
            </a:r>
            <a:r>
              <a:rPr lang="ru-RU" dirty="0"/>
              <a:t>(111) при 110 К при </a:t>
            </a:r>
            <a:r>
              <a:rPr lang="ru-RU" dirty="0" err="1"/>
              <a:t>зменшенні</a:t>
            </a:r>
            <a:r>
              <a:rPr lang="ru-RU" dirty="0"/>
              <a:t> </a:t>
            </a:r>
            <a:r>
              <a:rPr lang="ru-RU" dirty="0" err="1"/>
              <a:t>швидкості</a:t>
            </a:r>
            <a:r>
              <a:rPr lang="ru-RU" dirty="0"/>
              <a:t> </a:t>
            </a:r>
            <a:r>
              <a:rPr lang="ru-RU" dirty="0" err="1"/>
              <a:t>нанесення</a:t>
            </a:r>
            <a:r>
              <a:rPr lang="ru-RU" dirty="0"/>
              <a:t>(</a:t>
            </a:r>
            <a:r>
              <a:rPr lang="ru-RU" altLang="zh-CN" i="1" dirty="0">
                <a:sym typeface="Symbol" pitchFamily="18" charset="2"/>
              </a:rPr>
              <a:t> </a:t>
            </a:r>
            <a:r>
              <a:rPr lang="ru-RU" altLang="zh-CN" i="1" dirty="0"/>
              <a:t>= 0,12 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ML</a:t>
            </a:r>
            <a:r>
              <a:rPr lang="ru-RU" altLang="zh-CN" i="1" dirty="0">
                <a:sym typeface="Symbol" pitchFamily="18" charset="2"/>
              </a:rPr>
              <a:t>).</a:t>
            </a:r>
          </a:p>
          <a:p>
            <a:pPr>
              <a:spcBef>
                <a:spcPct val="50000"/>
              </a:spcBef>
            </a:pPr>
            <a:r>
              <a:rPr lang="ru-RU" altLang="zh-CN" i="1" dirty="0">
                <a:sym typeface="Symbol" pitchFamily="18" charset="2"/>
              </a:rPr>
              <a:t>а – 1.1</a:t>
            </a:r>
            <a:r>
              <a:rPr lang="el-GR" altLang="zh-CN" i="1" dirty="0">
                <a:sym typeface="Symbol" pitchFamily="18" charset="2"/>
              </a:rPr>
              <a:t>·</a:t>
            </a:r>
            <a:r>
              <a:rPr lang="ru-RU" altLang="zh-CN" i="1" dirty="0">
                <a:sym typeface="Symbol" pitchFamily="18" charset="2"/>
              </a:rPr>
              <a:t>10</a:t>
            </a:r>
            <a:r>
              <a:rPr lang="ru-RU" altLang="zh-CN" i="1" baseline="30000" dirty="0">
                <a:sym typeface="Symbol" pitchFamily="18" charset="2"/>
              </a:rPr>
              <a:t>-3</a:t>
            </a:r>
            <a:r>
              <a:rPr lang="ru-RU" altLang="zh-CN" i="1" dirty="0">
                <a:sym typeface="Symbol" pitchFamily="18" charset="2"/>
              </a:rPr>
              <a:t> 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ML</a:t>
            </a:r>
            <a:r>
              <a:rPr lang="ru-RU" altLang="zh-CN" i="1" dirty="0">
                <a:sym typeface="Symbol" pitchFamily="18" charset="2"/>
              </a:rPr>
              <a:t>/сек, б - 1.4</a:t>
            </a:r>
            <a:r>
              <a:rPr lang="el-GR" altLang="zh-CN" i="1" dirty="0">
                <a:sym typeface="Symbol" pitchFamily="18" charset="2"/>
              </a:rPr>
              <a:t>·</a:t>
            </a:r>
            <a:r>
              <a:rPr lang="ru-RU" altLang="zh-CN" i="1" dirty="0">
                <a:sym typeface="Symbol" pitchFamily="18" charset="2"/>
              </a:rPr>
              <a:t>10</a:t>
            </a:r>
            <a:r>
              <a:rPr lang="ru-RU" altLang="zh-CN" i="1" baseline="30000" dirty="0">
                <a:sym typeface="Symbol" pitchFamily="18" charset="2"/>
              </a:rPr>
              <a:t>-5</a:t>
            </a:r>
            <a:r>
              <a:rPr lang="ru-RU" altLang="zh-CN" i="1" dirty="0">
                <a:sym typeface="Symbol" pitchFamily="18" charset="2"/>
              </a:rPr>
              <a:t> 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ML</a:t>
            </a:r>
            <a:r>
              <a:rPr lang="ru-RU" altLang="zh-CN" i="1" dirty="0">
                <a:sym typeface="Symbol" pitchFamily="18" charset="2"/>
              </a:rPr>
              <a:t>/сек.</a:t>
            </a:r>
            <a:endParaRPr lang="ru-RU" i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03750" y="1484313"/>
            <a:ext cx="4540250" cy="47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628775"/>
            <a:ext cx="4300538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1116013" y="549275"/>
            <a:ext cx="71278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b="1" dirty="0" err="1"/>
              <a:t>Залежність</a:t>
            </a:r>
            <a:r>
              <a:rPr lang="ru-RU" b="1" dirty="0"/>
              <a:t> </a:t>
            </a:r>
            <a:r>
              <a:rPr lang="ru-RU" b="1" dirty="0" err="1"/>
              <a:t>форми</a:t>
            </a:r>
            <a:r>
              <a:rPr lang="ru-RU" b="1" dirty="0"/>
              <a:t> </a:t>
            </a:r>
            <a:r>
              <a:rPr lang="ru-RU" b="1" dirty="0" err="1"/>
              <a:t>острівців</a:t>
            </a:r>
            <a:r>
              <a:rPr lang="ru-RU" b="1" dirty="0"/>
              <a:t> </a:t>
            </a:r>
            <a:r>
              <a:rPr lang="ru-RU" b="1" dirty="0" err="1"/>
              <a:t>від</a:t>
            </a:r>
            <a:r>
              <a:rPr lang="ru-RU" b="1" dirty="0"/>
              <a:t> потоку </a:t>
            </a:r>
            <a:r>
              <a:rPr lang="ru-RU" b="1" dirty="0" err="1"/>
              <a:t>атомів</a:t>
            </a:r>
            <a:r>
              <a:rPr lang="ru-RU" b="1" dirty="0"/>
              <a:t>, </a:t>
            </a:r>
            <a:r>
              <a:rPr lang="ru-RU" b="1" dirty="0" err="1"/>
              <a:t>що</a:t>
            </a:r>
            <a:r>
              <a:rPr lang="ru-RU" b="1" dirty="0"/>
              <a:t> </a:t>
            </a:r>
            <a:r>
              <a:rPr lang="ru-RU" b="1" dirty="0" err="1"/>
              <a:t>осаджуються</a:t>
            </a:r>
            <a:r>
              <a:rPr lang="ru-RU" b="1" dirty="0"/>
              <a:t>, і </a:t>
            </a:r>
            <a:r>
              <a:rPr lang="ru-RU" b="1" dirty="0" err="1"/>
              <a:t>температури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196975"/>
            <a:ext cx="7927975" cy="354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803987" y="492059"/>
            <a:ext cx="32640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sz="2000" b="1" i="1" dirty="0" err="1">
                <a:solidFill>
                  <a:srgbClr val="FF0000"/>
                </a:solidFill>
              </a:rPr>
              <a:t>Механізми</a:t>
            </a:r>
            <a:r>
              <a:rPr lang="ru-RU" sz="2000" b="1" i="1" dirty="0">
                <a:solidFill>
                  <a:srgbClr val="FF0000"/>
                </a:solidFill>
              </a:rPr>
              <a:t> росту </a:t>
            </a:r>
            <a:r>
              <a:rPr lang="ru-RU" sz="2000" b="1" i="1" dirty="0" err="1">
                <a:solidFill>
                  <a:srgbClr val="FF0000"/>
                </a:solidFill>
              </a:rPr>
              <a:t>плівки</a:t>
            </a:r>
            <a:endParaRPr lang="ru-RU" sz="2000" b="1" i="1" dirty="0">
              <a:solidFill>
                <a:srgbClr val="FF0000"/>
              </a:solidFill>
            </a:endParaRPr>
          </a:p>
        </p:txBody>
      </p:sp>
      <p:sp>
        <p:nvSpPr>
          <p:cNvPr id="16388" name="Rectangle 6"/>
          <p:cNvSpPr>
            <a:spLocks noChangeArrowheads="1"/>
          </p:cNvSpPr>
          <p:nvPr/>
        </p:nvSpPr>
        <p:spPr bwMode="auto">
          <a:xfrm>
            <a:off x="250825" y="5145792"/>
            <a:ext cx="8712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23850" algn="ctr"/>
            <a:r>
              <a:rPr lang="ru-RU" dirty="0"/>
              <a:t>Рис. 6. </a:t>
            </a:r>
            <a:r>
              <a:rPr lang="ru-RU" dirty="0" err="1"/>
              <a:t>Схематичне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механізмів</a:t>
            </a:r>
            <a:r>
              <a:rPr lang="ru-RU" dirty="0"/>
              <a:t> росту </a:t>
            </a:r>
            <a:r>
              <a:rPr lang="ru-RU" dirty="0" err="1"/>
              <a:t>плівок</a:t>
            </a:r>
            <a:r>
              <a:rPr lang="ru-RU" dirty="0"/>
              <a:t>.</a:t>
            </a:r>
          </a:p>
          <a:p>
            <a:pPr indent="323850" algn="ctr"/>
            <a:r>
              <a:rPr lang="ru-RU" dirty="0"/>
              <a:t>а – </a:t>
            </a:r>
            <a:r>
              <a:rPr lang="ru-RU" dirty="0" err="1"/>
              <a:t>пошаровий</a:t>
            </a:r>
            <a:r>
              <a:rPr lang="ru-RU" dirty="0"/>
              <a:t> </a:t>
            </a:r>
            <a:r>
              <a:rPr lang="ru-RU" dirty="0" err="1"/>
              <a:t>ріст</a:t>
            </a:r>
            <a:r>
              <a:rPr lang="ru-RU" dirty="0"/>
              <a:t> Франка-</a:t>
            </a:r>
            <a:r>
              <a:rPr lang="ru-RU" dirty="0" err="1"/>
              <a:t>ван</a:t>
            </a:r>
            <a:r>
              <a:rPr lang="ru-RU" dirty="0"/>
              <a:t> дер Мерве;</a:t>
            </a:r>
          </a:p>
          <a:p>
            <a:pPr indent="323850" algn="ctr"/>
            <a:r>
              <a:rPr lang="ru-RU" dirty="0"/>
              <a:t>б - </a:t>
            </a:r>
            <a:r>
              <a:rPr lang="ru-RU" dirty="0" err="1"/>
              <a:t>пошаровий</a:t>
            </a:r>
            <a:r>
              <a:rPr lang="ru-RU" dirty="0"/>
              <a:t>-плюс-</a:t>
            </a:r>
            <a:r>
              <a:rPr lang="ru-RU" dirty="0" err="1"/>
              <a:t>острівцевий</a:t>
            </a:r>
            <a:r>
              <a:rPr lang="ru-RU" dirty="0"/>
              <a:t> </a:t>
            </a:r>
            <a:r>
              <a:rPr lang="ru-RU" dirty="0" err="1"/>
              <a:t>ріст</a:t>
            </a:r>
            <a:r>
              <a:rPr lang="ru-RU" dirty="0"/>
              <a:t> </a:t>
            </a:r>
            <a:r>
              <a:rPr lang="ru-RU" dirty="0" err="1"/>
              <a:t>Странського-Крастанова</a:t>
            </a:r>
            <a:r>
              <a:rPr lang="ru-RU" dirty="0"/>
              <a:t>;</a:t>
            </a:r>
          </a:p>
          <a:p>
            <a:pPr indent="323850" algn="ctr"/>
            <a:r>
              <a:rPr lang="ru-RU" dirty="0"/>
              <a:t>в – </a:t>
            </a:r>
            <a:r>
              <a:rPr lang="ru-RU" dirty="0" err="1"/>
              <a:t>острівцевий</a:t>
            </a:r>
            <a:r>
              <a:rPr lang="ru-RU" dirty="0"/>
              <a:t> </a:t>
            </a:r>
            <a:r>
              <a:rPr lang="ru-RU" dirty="0" err="1"/>
              <a:t>ріст</a:t>
            </a:r>
            <a:r>
              <a:rPr lang="ru-RU" dirty="0"/>
              <a:t> </a:t>
            </a:r>
            <a:r>
              <a:rPr lang="ru-RU" dirty="0" err="1"/>
              <a:t>Вольмера</a:t>
            </a:r>
            <a:r>
              <a:rPr lang="ru-RU" dirty="0"/>
              <a:t>-Вебера.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Червоно-оранжева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16872</TotalTime>
  <Words>607</Words>
  <Application>Microsoft Office PowerPoint</Application>
  <PresentationFormat>Екран (4:3)</PresentationFormat>
  <Paragraphs>55</Paragraphs>
  <Slides>17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17</vt:i4>
      </vt:variant>
    </vt:vector>
  </HeadingPairs>
  <TitlesOfParts>
    <vt:vector size="26" baseType="lpstr">
      <vt:lpstr>SimSun</vt:lpstr>
      <vt:lpstr>华文新魏</vt:lpstr>
      <vt:lpstr>Arial</vt:lpstr>
      <vt:lpstr>Bookman Old Style</vt:lpstr>
      <vt:lpstr>Symbol</vt:lpstr>
      <vt:lpstr>Times New Roman</vt:lpstr>
      <vt:lpstr>Trebuchet MS</vt:lpstr>
      <vt:lpstr>Wingdings 3</vt:lpstr>
      <vt:lpstr>Грань</vt:lpstr>
      <vt:lpstr>Тонкі плівки. Стадії росту тонких плівок. Механізми росту тонких плівок.</vt:lpstr>
      <vt:lpstr>Презентація PowerPoint</vt:lpstr>
      <vt:lpstr>Технології вирощування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HCEI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Podkovirov</dc:creator>
  <cp:lastModifiedBy>Viktor K</cp:lastModifiedBy>
  <cp:revision>135</cp:revision>
  <dcterms:created xsi:type="dcterms:W3CDTF">2008-11-22T10:07:10Z</dcterms:created>
  <dcterms:modified xsi:type="dcterms:W3CDTF">2025-03-09T19:46:53Z</dcterms:modified>
</cp:coreProperties>
</file>