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41"/>
  </p:notesMasterIdLst>
  <p:handoutMasterIdLst>
    <p:handoutMasterId r:id="rId42"/>
  </p:handoutMasterIdLst>
  <p:sldIdLst>
    <p:sldId id="256" r:id="rId5"/>
    <p:sldId id="327" r:id="rId6"/>
    <p:sldId id="257" r:id="rId7"/>
    <p:sldId id="328" r:id="rId8"/>
    <p:sldId id="406" r:id="rId9"/>
    <p:sldId id="352" r:id="rId10"/>
    <p:sldId id="404" r:id="rId11"/>
    <p:sldId id="405" r:id="rId12"/>
    <p:sldId id="383" r:id="rId13"/>
    <p:sldId id="407" r:id="rId14"/>
    <p:sldId id="377" r:id="rId15"/>
    <p:sldId id="397" r:id="rId16"/>
    <p:sldId id="386" r:id="rId17"/>
    <p:sldId id="354" r:id="rId18"/>
    <p:sldId id="410" r:id="rId19"/>
    <p:sldId id="343" r:id="rId20"/>
    <p:sldId id="399" r:id="rId21"/>
    <p:sldId id="363" r:id="rId22"/>
    <p:sldId id="400" r:id="rId23"/>
    <p:sldId id="403" r:id="rId24"/>
    <p:sldId id="408" r:id="rId25"/>
    <p:sldId id="409" r:id="rId26"/>
    <p:sldId id="398" r:id="rId27"/>
    <p:sldId id="382" r:id="rId28"/>
    <p:sldId id="370" r:id="rId29"/>
    <p:sldId id="401" r:id="rId30"/>
    <p:sldId id="402" r:id="rId31"/>
    <p:sldId id="331" r:id="rId32"/>
    <p:sldId id="341" r:id="rId33"/>
    <p:sldId id="391" r:id="rId34"/>
    <p:sldId id="390" r:id="rId35"/>
    <p:sldId id="392" r:id="rId36"/>
    <p:sldId id="395" r:id="rId37"/>
    <p:sldId id="396" r:id="rId38"/>
    <p:sldId id="394" r:id="rId39"/>
    <p:sldId id="36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9"/>
    <a:srgbClr val="627272"/>
    <a:srgbClr val="FF6600"/>
    <a:srgbClr val="3E7090"/>
    <a:srgbClr val="685135"/>
    <a:srgbClr val="BDA07D"/>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7" autoAdjust="0"/>
    <p:restoredTop sz="94087" autoAdjust="0"/>
  </p:normalViewPr>
  <p:slideViewPr>
    <p:cSldViewPr snapToGrid="0">
      <p:cViewPr varScale="1">
        <p:scale>
          <a:sx n="73" d="100"/>
          <a:sy n="73" d="100"/>
        </p:scale>
        <p:origin x="46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125" d="100"/>
          <a:sy n="125" d="100"/>
        </p:scale>
        <p:origin x="486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11/11/2024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‹N°›</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‹N°›</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3</a:t>
            </a:fld>
            <a:endParaRPr lang="en-US" dirty="0"/>
          </a:p>
        </p:txBody>
      </p:sp>
    </p:spTree>
    <p:extLst>
      <p:ext uri="{BB962C8B-B14F-4D97-AF65-F5344CB8AC3E}">
        <p14:creationId xmlns:p14="http://schemas.microsoft.com/office/powerpoint/2010/main" val="54491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Ozlem: </a:t>
            </a:r>
            <a:r>
              <a:rPr lang="fr-FR" dirty="0" err="1" smtClean="0"/>
              <a:t>legacy</a:t>
            </a:r>
            <a:r>
              <a:rPr lang="fr-FR" dirty="0" smtClean="0"/>
              <a:t> </a:t>
            </a:r>
            <a:r>
              <a:rPr lang="fr-FR" dirty="0" err="1" smtClean="0"/>
              <a:t>lab</a:t>
            </a:r>
            <a:r>
              <a:rPr lang="fr-FR" dirty="0" smtClean="0"/>
              <a:t> </a:t>
            </a:r>
            <a:r>
              <a:rPr lang="fr-FR" dirty="0" err="1" smtClean="0"/>
              <a:t>through</a:t>
            </a:r>
            <a:r>
              <a:rPr lang="fr-FR" dirty="0" smtClean="0"/>
              <a:t> </a:t>
            </a:r>
            <a:r>
              <a:rPr lang="fr-FR" dirty="0" err="1" smtClean="0"/>
              <a:t>dataflow</a:t>
            </a:r>
            <a:r>
              <a:rPr lang="fr-FR" dirty="0" smtClean="0"/>
              <a:t>. For automation </a:t>
            </a:r>
            <a:r>
              <a:rPr lang="fr-FR" dirty="0" err="1" smtClean="0"/>
              <a:t>it’s</a:t>
            </a:r>
            <a:r>
              <a:rPr lang="fr-FR" dirty="0" smtClean="0"/>
              <a:t> good to have </a:t>
            </a:r>
            <a:r>
              <a:rPr lang="fr-FR" dirty="0" err="1" smtClean="0"/>
              <a:t>less</a:t>
            </a:r>
            <a:r>
              <a:rPr lang="fr-FR" baseline="0" dirty="0" smtClean="0"/>
              <a:t> </a:t>
            </a:r>
            <a:r>
              <a:rPr lang="fr-FR" baseline="0" dirty="0" err="1" smtClean="0"/>
              <a:t>advanced</a:t>
            </a:r>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14</a:t>
            </a:fld>
            <a:endParaRPr lang="en-US" dirty="0"/>
          </a:p>
        </p:txBody>
      </p:sp>
    </p:spTree>
    <p:extLst>
      <p:ext uri="{BB962C8B-B14F-4D97-AF65-F5344CB8AC3E}">
        <p14:creationId xmlns:p14="http://schemas.microsoft.com/office/powerpoint/2010/main" val="1334421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15</a:t>
            </a:fld>
            <a:endParaRPr lang="en-US" dirty="0"/>
          </a:p>
        </p:txBody>
      </p:sp>
    </p:spTree>
    <p:extLst>
      <p:ext uri="{BB962C8B-B14F-4D97-AF65-F5344CB8AC3E}">
        <p14:creationId xmlns:p14="http://schemas.microsoft.com/office/powerpoint/2010/main" val="179488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16</a:t>
            </a:fld>
            <a:endParaRPr lang="en-US" dirty="0"/>
          </a:p>
        </p:txBody>
      </p:sp>
    </p:spTree>
    <p:extLst>
      <p:ext uri="{BB962C8B-B14F-4D97-AF65-F5344CB8AC3E}">
        <p14:creationId xmlns:p14="http://schemas.microsoft.com/office/powerpoint/2010/main" val="2227194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17</a:t>
            </a:fld>
            <a:endParaRPr lang="en-US" dirty="0"/>
          </a:p>
        </p:txBody>
      </p:sp>
    </p:spTree>
    <p:extLst>
      <p:ext uri="{BB962C8B-B14F-4D97-AF65-F5344CB8AC3E}">
        <p14:creationId xmlns:p14="http://schemas.microsoft.com/office/powerpoint/2010/main" val="176119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E6022B-63B6-792A-412D-9258E7C7C831}"/>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64A83176-BC85-0A54-0394-0FE6AC1C9349}"/>
              </a:ext>
            </a:extLst>
          </p:cNvPr>
          <p:cNvSpPr txBox="1">
            <a:spLocks noGrp="1"/>
          </p:cNvSpPr>
          <p:nvPr>
            <p:ph type="body" sz="quarter" idx="1"/>
          </p:nvPr>
        </p:nvSpPr>
        <p:spPr/>
        <p:txBody>
          <a:bodyPr/>
          <a:lstStyle/>
          <a:p>
            <a:endParaRPr lang="el-GR"/>
          </a:p>
        </p:txBody>
      </p:sp>
      <p:sp>
        <p:nvSpPr>
          <p:cNvPr id="4" name="Marcador de número de diapositiva 3">
            <a:extLst>
              <a:ext uri="{FF2B5EF4-FFF2-40B4-BE49-F238E27FC236}">
                <a16:creationId xmlns:a16="http://schemas.microsoft.com/office/drawing/2014/main" id="{01E48195-49ED-182C-CC1E-E4F660277A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CC0C63-B143-4521-AB6C-31979CC1223A}" type="slidenum">
              <a:t>18</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5173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19</a:t>
            </a:fld>
            <a:endParaRPr lang="en-US" dirty="0"/>
          </a:p>
        </p:txBody>
      </p:sp>
    </p:spTree>
    <p:extLst>
      <p:ext uri="{BB962C8B-B14F-4D97-AF65-F5344CB8AC3E}">
        <p14:creationId xmlns:p14="http://schemas.microsoft.com/office/powerpoint/2010/main" val="296157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20</a:t>
            </a:fld>
            <a:endParaRPr lang="en-US" dirty="0"/>
          </a:p>
        </p:txBody>
      </p:sp>
    </p:spTree>
    <p:extLst>
      <p:ext uri="{BB962C8B-B14F-4D97-AF65-F5344CB8AC3E}">
        <p14:creationId xmlns:p14="http://schemas.microsoft.com/office/powerpoint/2010/main" val="87321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21</a:t>
            </a:fld>
            <a:endParaRPr lang="en-US" dirty="0"/>
          </a:p>
        </p:txBody>
      </p:sp>
    </p:spTree>
    <p:extLst>
      <p:ext uri="{BB962C8B-B14F-4D97-AF65-F5344CB8AC3E}">
        <p14:creationId xmlns:p14="http://schemas.microsoft.com/office/powerpoint/2010/main" val="14307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22</a:t>
            </a:fld>
            <a:endParaRPr lang="en-US" dirty="0"/>
          </a:p>
        </p:txBody>
      </p:sp>
    </p:spTree>
    <p:extLst>
      <p:ext uri="{BB962C8B-B14F-4D97-AF65-F5344CB8AC3E}">
        <p14:creationId xmlns:p14="http://schemas.microsoft.com/office/powerpoint/2010/main" val="361888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23</a:t>
            </a:fld>
            <a:endParaRPr lang="en-US" dirty="0"/>
          </a:p>
        </p:txBody>
      </p:sp>
    </p:spTree>
    <p:extLst>
      <p:ext uri="{BB962C8B-B14F-4D97-AF65-F5344CB8AC3E}">
        <p14:creationId xmlns:p14="http://schemas.microsoft.com/office/powerpoint/2010/main" val="168794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5</a:t>
            </a:fld>
            <a:endParaRPr lang="en-US" dirty="0"/>
          </a:p>
        </p:txBody>
      </p:sp>
    </p:spTree>
    <p:extLst>
      <p:ext uri="{BB962C8B-B14F-4D97-AF65-F5344CB8AC3E}">
        <p14:creationId xmlns:p14="http://schemas.microsoft.com/office/powerpoint/2010/main" val="3098397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25</a:t>
            </a:fld>
            <a:endParaRPr lang="en-US" dirty="0"/>
          </a:p>
        </p:txBody>
      </p:sp>
    </p:spTree>
    <p:extLst>
      <p:ext uri="{BB962C8B-B14F-4D97-AF65-F5344CB8AC3E}">
        <p14:creationId xmlns:p14="http://schemas.microsoft.com/office/powerpoint/2010/main" val="3803914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26</a:t>
            </a:fld>
            <a:endParaRPr lang="en-US" dirty="0"/>
          </a:p>
        </p:txBody>
      </p:sp>
    </p:spTree>
    <p:extLst>
      <p:ext uri="{BB962C8B-B14F-4D97-AF65-F5344CB8AC3E}">
        <p14:creationId xmlns:p14="http://schemas.microsoft.com/office/powerpoint/2010/main" val="27943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27</a:t>
            </a:fld>
            <a:endParaRPr lang="en-US" dirty="0"/>
          </a:p>
        </p:txBody>
      </p:sp>
    </p:spTree>
    <p:extLst>
      <p:ext uri="{BB962C8B-B14F-4D97-AF65-F5344CB8AC3E}">
        <p14:creationId xmlns:p14="http://schemas.microsoft.com/office/powerpoint/2010/main" val="2172814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6</a:t>
            </a:fld>
            <a:endParaRPr lang="en-US" dirty="0"/>
          </a:p>
        </p:txBody>
      </p:sp>
    </p:spTree>
    <p:extLst>
      <p:ext uri="{BB962C8B-B14F-4D97-AF65-F5344CB8AC3E}">
        <p14:creationId xmlns:p14="http://schemas.microsoft.com/office/powerpoint/2010/main" val="1007610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7</a:t>
            </a:fld>
            <a:endParaRPr lang="en-US" dirty="0"/>
          </a:p>
        </p:txBody>
      </p:sp>
    </p:spTree>
    <p:extLst>
      <p:ext uri="{BB962C8B-B14F-4D97-AF65-F5344CB8AC3E}">
        <p14:creationId xmlns:p14="http://schemas.microsoft.com/office/powerpoint/2010/main" val="279737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8</a:t>
            </a:fld>
            <a:endParaRPr lang="en-US" dirty="0"/>
          </a:p>
        </p:txBody>
      </p:sp>
    </p:spTree>
    <p:extLst>
      <p:ext uri="{BB962C8B-B14F-4D97-AF65-F5344CB8AC3E}">
        <p14:creationId xmlns:p14="http://schemas.microsoft.com/office/powerpoint/2010/main" val="201645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9</a:t>
            </a:fld>
            <a:endParaRPr lang="en-US" dirty="0"/>
          </a:p>
        </p:txBody>
      </p:sp>
    </p:spTree>
    <p:extLst>
      <p:ext uri="{BB962C8B-B14F-4D97-AF65-F5344CB8AC3E}">
        <p14:creationId xmlns:p14="http://schemas.microsoft.com/office/powerpoint/2010/main" val="202472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10</a:t>
            </a:fld>
            <a:endParaRPr lang="en-US" dirty="0"/>
          </a:p>
        </p:txBody>
      </p:sp>
    </p:spTree>
    <p:extLst>
      <p:ext uri="{BB962C8B-B14F-4D97-AF65-F5344CB8AC3E}">
        <p14:creationId xmlns:p14="http://schemas.microsoft.com/office/powerpoint/2010/main" val="275572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11</a:t>
            </a:fld>
            <a:endParaRPr lang="en-US" dirty="0"/>
          </a:p>
        </p:txBody>
      </p:sp>
    </p:spTree>
    <p:extLst>
      <p:ext uri="{BB962C8B-B14F-4D97-AF65-F5344CB8AC3E}">
        <p14:creationId xmlns:p14="http://schemas.microsoft.com/office/powerpoint/2010/main" val="1892025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12</a:t>
            </a:fld>
            <a:endParaRPr lang="en-US" dirty="0"/>
          </a:p>
        </p:txBody>
      </p:sp>
    </p:spTree>
    <p:extLst>
      <p:ext uri="{BB962C8B-B14F-4D97-AF65-F5344CB8AC3E}">
        <p14:creationId xmlns:p14="http://schemas.microsoft.com/office/powerpoint/2010/main" val="10731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fld id="{4AB1477F-5FC8-47ED-A9E2-C2FA929CBAC3}" type="datetime1">
              <a:rPr lang="en-US" smtClean="0"/>
              <a:t>11/12/2024</a:t>
            </a:fld>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smtClean="0"/>
              <a:t>EU-MACE CG update meeting GP2 - 1</a:t>
            </a:r>
            <a:endParaRPr lang="en-US" dirty="0"/>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fld id="{61022FC4-E1EA-4DBF-BA30-3B5A6066FFAC}" type="datetime1">
              <a:rPr lang="en-US" smtClean="0"/>
              <a:t>11/12/2024</a:t>
            </a:fld>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fld id="{097FB246-7395-4A11-A8DE-09DE119DBA02}" type="datetime1">
              <a:rPr lang="en-US" smtClean="0"/>
              <a:t>11/12/2024</a:t>
            </a:fld>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fld id="{AE8F3AA2-012F-4B7F-B8C9-4291B198998A}" type="datetime1">
              <a:rPr lang="en-US" smtClean="0"/>
              <a:t>11/12/2024</a:t>
            </a:fld>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BCDFBDCC-7014-4EF5-A245-7FBDB714A596}" type="datetime1">
              <a:rPr lang="en-US" smtClean="0"/>
              <a:t>11/12/2024</a:t>
            </a:fld>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fld id="{B10B08CF-C705-4390-B949-7657DB36D427}" type="datetime1">
              <a:rPr lang="en-US" smtClean="0"/>
              <a:t>11/12/2024</a:t>
            </a:fld>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58C5-BC79-7B65-5435-D080C72F7D9F}"/>
              </a:ext>
            </a:extLst>
          </p:cNvPr>
          <p:cNvSpPr txBox="1">
            <a:spLocks noGrp="1"/>
          </p:cNvSpPr>
          <p:nvPr>
            <p:ph type="ctrTitle"/>
          </p:nvPr>
        </p:nvSpPr>
        <p:spPr>
          <a:xfrm>
            <a:off x="914400" y="1122361"/>
            <a:ext cx="10363200" cy="2387598"/>
          </a:xfrm>
        </p:spPr>
        <p:txBody>
          <a:bodyPr anchor="b" anchorCtr="1"/>
          <a:lstStyle>
            <a:lvl1pPr algn="ctr">
              <a:defRPr sz="6000"/>
            </a:lvl1pPr>
          </a:lstStyle>
          <a:p>
            <a:pPr lvl="0"/>
            <a:r>
              <a:rPr lang="es-ES"/>
              <a:t>Haga clic para modificar el estilo de título del patrón</a:t>
            </a:r>
            <a:endParaRPr lang="en-US"/>
          </a:p>
        </p:txBody>
      </p:sp>
      <p:sp>
        <p:nvSpPr>
          <p:cNvPr id="3" name="Subtitle 2">
            <a:extLst>
              <a:ext uri="{FF2B5EF4-FFF2-40B4-BE49-F238E27FC236}">
                <a16:creationId xmlns:a16="http://schemas.microsoft.com/office/drawing/2014/main" id="{7BF5648E-818F-E2C0-19DF-EC84C442A012}"/>
              </a:ext>
            </a:extLst>
          </p:cNvPr>
          <p:cNvSpPr txBox="1">
            <a:spLocks noGrp="1"/>
          </p:cNvSpPr>
          <p:nvPr>
            <p:ph type="subTitle" idx="1"/>
          </p:nvPr>
        </p:nvSpPr>
        <p:spPr>
          <a:xfrm>
            <a:off x="1524000" y="3602041"/>
            <a:ext cx="9144000" cy="1655758"/>
          </a:xfrm>
        </p:spPr>
        <p:txBody>
          <a:bodyPr anchorCtr="1"/>
          <a:lstStyle>
            <a:lvl1pPr marL="0" indent="0" algn="ctr">
              <a:buNone/>
              <a:defRPr sz="2400"/>
            </a:lvl1pPr>
          </a:lstStyle>
          <a:p>
            <a:pPr lvl="0"/>
            <a:r>
              <a:rPr lang="es-ES"/>
              <a:t>Haga clic para editar el estilo de subtítulo del patrón</a:t>
            </a:r>
            <a:endParaRPr lang="en-US"/>
          </a:p>
        </p:txBody>
      </p:sp>
      <p:sp>
        <p:nvSpPr>
          <p:cNvPr id="4" name="Date Placeholder 3">
            <a:extLst>
              <a:ext uri="{FF2B5EF4-FFF2-40B4-BE49-F238E27FC236}">
                <a16:creationId xmlns:a16="http://schemas.microsoft.com/office/drawing/2014/main" id="{9E982817-463B-BFD2-581E-39B0E87C7268}"/>
              </a:ext>
            </a:extLst>
          </p:cNvPr>
          <p:cNvSpPr txBox="1">
            <a:spLocks noGrp="1"/>
          </p:cNvSpPr>
          <p:nvPr>
            <p:ph type="dt" sz="half" idx="7"/>
          </p:nvPr>
        </p:nvSpPr>
        <p:spPr/>
        <p:txBody>
          <a:bodyPr/>
          <a:lstStyle>
            <a:lvl1pPr>
              <a:defRPr/>
            </a:lvl1pPr>
          </a:lstStyle>
          <a:p>
            <a:pPr lvl="0"/>
            <a:fld id="{2B37CACB-A271-447B-BBD1-27C6CDB8FD04}" type="datetime1">
              <a:rPr lang="en-US" smtClean="0"/>
              <a:t>11/12/2024</a:t>
            </a:fld>
            <a:endParaRPr lang="es-ES"/>
          </a:p>
        </p:txBody>
      </p:sp>
      <p:sp>
        <p:nvSpPr>
          <p:cNvPr id="5" name="Footer Placeholder 4">
            <a:extLst>
              <a:ext uri="{FF2B5EF4-FFF2-40B4-BE49-F238E27FC236}">
                <a16:creationId xmlns:a16="http://schemas.microsoft.com/office/drawing/2014/main" id="{F87B6374-D83E-8F83-D336-575EAE5A75E0}"/>
              </a:ext>
            </a:extLst>
          </p:cNvPr>
          <p:cNvSpPr txBox="1">
            <a:spLocks noGrp="1"/>
          </p:cNvSpPr>
          <p:nvPr>
            <p:ph type="ftr" sz="quarter" idx="9"/>
          </p:nvPr>
        </p:nvSpPr>
        <p:spPr/>
        <p:txBody>
          <a:bodyPr/>
          <a:lstStyle>
            <a:lvl1pPr>
              <a:defRPr/>
            </a:lvl1pPr>
          </a:lstStyle>
          <a:p>
            <a:pPr lvl="0"/>
            <a:r>
              <a:rPr lang="en-US" smtClean="0"/>
              <a:t>EU-MACE CG update meeting GP2 - 1</a:t>
            </a:r>
            <a:endParaRPr lang="es-ES"/>
          </a:p>
        </p:txBody>
      </p:sp>
      <p:sp>
        <p:nvSpPr>
          <p:cNvPr id="6" name="Slide Number Placeholder 5">
            <a:extLst>
              <a:ext uri="{FF2B5EF4-FFF2-40B4-BE49-F238E27FC236}">
                <a16:creationId xmlns:a16="http://schemas.microsoft.com/office/drawing/2014/main" id="{361A4974-569E-CC74-6DE0-8AB530B77B26}"/>
              </a:ext>
            </a:extLst>
          </p:cNvPr>
          <p:cNvSpPr txBox="1">
            <a:spLocks noGrp="1"/>
          </p:cNvSpPr>
          <p:nvPr>
            <p:ph type="sldNum" sz="quarter" idx="8"/>
          </p:nvPr>
        </p:nvSpPr>
        <p:spPr/>
        <p:txBody>
          <a:bodyPr/>
          <a:lstStyle>
            <a:lvl1pPr>
              <a:defRPr/>
            </a:lvl1pPr>
          </a:lstStyle>
          <a:p>
            <a:pPr lvl="0"/>
            <a:fld id="{90847F35-D943-4271-BA3B-3BEB25517371}" type="slidenum">
              <a:t>‹N°›</a:t>
            </a:fld>
            <a:endParaRPr lang="es-ES"/>
          </a:p>
        </p:txBody>
      </p:sp>
    </p:spTree>
    <p:extLst>
      <p:ext uri="{BB962C8B-B14F-4D97-AF65-F5344CB8AC3E}">
        <p14:creationId xmlns:p14="http://schemas.microsoft.com/office/powerpoint/2010/main" val="4505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fld id="{5F1B10B2-7A7C-406D-9D3A-9714159C50B5}" type="datetime1">
              <a:rPr lang="en-US" smtClean="0"/>
              <a:t>11/12/2024</a:t>
            </a:fld>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smtClean="0"/>
              <a:t>EU-MACE CG update meeting GP2 - 1</a:t>
            </a:r>
            <a:endParaRPr lang="en-US" dirty="0"/>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fld id="{00FFAA7A-4C1D-48B8-870D-35287A738F06}" type="datetime1">
              <a:rPr lang="en-US" smtClean="0"/>
              <a:t>11/12/2024</a:t>
            </a:fld>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fld id="{A4857FFD-5B75-4393-A058-AD5155A2C678}" type="datetime1">
              <a:rPr lang="en-US" smtClean="0"/>
              <a:t>11/12/2024</a:t>
            </a:fld>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smtClean="0"/>
              <a:t>EU-MACE CG update meeting GP2 - 1</a:t>
            </a:r>
            <a:endParaRPr lang="en-US" dirty="0"/>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fld id="{E19F0DFB-36A3-49C2-B65D-BCE3E0E1C475}" type="datetime1">
              <a:rPr lang="en-US" smtClean="0"/>
              <a:t>11/12/2024</a:t>
            </a:fld>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A519E0A7-E08E-4270-8D6B-F279D894029A}" type="datetime1">
              <a:rPr lang="en-US" smtClean="0"/>
              <a:t>11/12/2024</a:t>
            </a:fld>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EU-MACE CG update meeting GP2 - 1</a:t>
            </a:r>
            <a:endParaRPr lang="en-US" dirty="0"/>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fld id="{DEA51782-5BE5-498C-8C61-C52A1801E784}" type="datetime1">
              <a:rPr lang="en-US" smtClean="0"/>
              <a:t>11/12/2024</a:t>
            </a:fld>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EU-MACE CG update meeting GP2 - 1</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fld id="{D29B23D9-2220-475A-8374-41FC4A7BFE04}" type="datetime1">
              <a:rPr lang="en-US" smtClean="0"/>
              <a:t>11/12/2024</a:t>
            </a:fld>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EU-MACE CG update meeting GP2 - 1</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fld id="{3CB44F19-9BA1-4644-AF4C-595D34607D41}" type="datetime1">
              <a:rPr lang="en-US" smtClean="0"/>
              <a:t>11/12/2024</a:t>
            </a:fld>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 id="214748366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filesender.renater.fr/?s=download&amp;token=203c0cc7-ba2a-4244-a0cc-1a6a8761349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941120" y="947737"/>
            <a:ext cx="5278514" cy="3219065"/>
          </a:xfrm>
        </p:spPr>
        <p:txBody>
          <a:bodyPr/>
          <a:lstStyle/>
          <a:p>
            <a:pPr algn="ctr">
              <a:spcBef>
                <a:spcPts val="1800"/>
              </a:spcBef>
            </a:pPr>
            <a:r>
              <a:rPr lang="en-US" sz="3600" b="1" dirty="0" smtClean="0"/>
              <a:t>CA22123 EU-MACE: </a:t>
            </a:r>
            <a:r>
              <a:rPr lang="en-US" sz="3600" b="1" dirty="0"/>
              <a:t/>
            </a:r>
            <a:br>
              <a:rPr lang="en-US" sz="3600" b="1" dirty="0"/>
            </a:br>
            <a:r>
              <a:rPr lang="en-US" sz="1800" b="1" dirty="0" smtClean="0"/>
              <a:t/>
            </a:r>
            <a:br>
              <a:rPr lang="en-US" sz="1800" b="1" dirty="0" smtClean="0"/>
            </a:br>
            <a:r>
              <a:rPr lang="en-US" sz="3200" b="1" dirty="0" smtClean="0"/>
              <a:t/>
            </a:r>
            <a:br>
              <a:rPr lang="en-US" sz="3200" b="1" dirty="0" smtClean="0"/>
            </a:br>
            <a:r>
              <a:rPr lang="en-US" sz="1800" b="1" dirty="0"/>
              <a:t/>
            </a:r>
            <a:br>
              <a:rPr lang="en-US" sz="1800" b="1" dirty="0"/>
            </a:br>
            <a:r>
              <a:rPr lang="en-US" sz="3200" b="1" dirty="0" smtClean="0"/>
              <a:t>Core Group monthly update </a:t>
            </a:r>
            <a:r>
              <a:rPr lang="en-US" sz="3200" b="1" dirty="0" smtClean="0"/>
              <a:t>GP2 #1</a:t>
            </a:r>
            <a:endParaRPr lang="en-US" sz="3200" dirty="0"/>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341811"/>
            <a:ext cx="5857404" cy="1136902"/>
          </a:xfrm>
        </p:spPr>
        <p:txBody>
          <a:bodyPr/>
          <a:lstStyle/>
          <a:p>
            <a:r>
              <a:rPr lang="fr-FR" b="1" dirty="0" smtClean="0"/>
              <a:t>Virtual</a:t>
            </a:r>
          </a:p>
          <a:p>
            <a:r>
              <a:rPr lang="fr-FR" b="1" dirty="0" smtClean="0"/>
              <a:t>12</a:t>
            </a:r>
            <a:r>
              <a:rPr lang="fr-FR" b="1" dirty="0" smtClean="0"/>
              <a:t>/11/2024</a:t>
            </a:r>
            <a:endParaRPr lang="en-US" b="1"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998" y="1898810"/>
            <a:ext cx="3200677" cy="2164268"/>
          </a:xfrm>
          <a:prstGeom prst="rect">
            <a:avLst/>
          </a:prstGeom>
        </p:spPr>
      </p:pic>
    </p:spTree>
    <p:extLst>
      <p:ext uri="{BB962C8B-B14F-4D97-AF65-F5344CB8AC3E}">
        <p14:creationId xmlns:p14="http://schemas.microsoft.com/office/powerpoint/2010/main" val="97256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10</a:t>
            </a:fld>
            <a:endParaRPr lang="en-US" dirty="0"/>
          </a:p>
        </p:txBody>
      </p:sp>
      <p:sp>
        <p:nvSpPr>
          <p:cNvPr id="8" name="Espace réservé de la date 7"/>
          <p:cNvSpPr>
            <a:spLocks noGrp="1"/>
          </p:cNvSpPr>
          <p:nvPr>
            <p:ph type="dt" sz="half" idx="10"/>
          </p:nvPr>
        </p:nvSpPr>
        <p:spPr/>
        <p:txBody>
          <a:bodyPr/>
          <a:lstStyle/>
          <a:p>
            <a:fld id="{C5B552B8-9AD5-4F57-9ACD-22AF22010B3D}" type="datetime1">
              <a:rPr lang="en-US" smtClean="0"/>
              <a:t>11/12/2024</a:t>
            </a:fld>
            <a:endParaRPr lang="en-US" dirty="0"/>
          </a:p>
        </p:txBody>
      </p:sp>
      <p:sp>
        <p:nvSpPr>
          <p:cNvPr id="3" name="Rectangle 2"/>
          <p:cNvSpPr/>
          <p:nvPr/>
        </p:nvSpPr>
        <p:spPr>
          <a:xfrm>
            <a:off x="791966" y="1861357"/>
            <a:ext cx="10782728" cy="2862322"/>
          </a:xfrm>
          <a:prstGeom prst="rect">
            <a:avLst/>
          </a:prstGeom>
        </p:spPr>
        <p:txBody>
          <a:bodyPr wrap="square">
            <a:spAutoFit/>
          </a:bodyPr>
          <a:lstStyle/>
          <a:p>
            <a:r>
              <a:rPr lang="en-US" b="1" u="sng" dirty="0" smtClean="0"/>
              <a:t>Describe Action’s plans to implement: </a:t>
            </a:r>
          </a:p>
          <a:p>
            <a:endParaRPr lang="en-US" sz="1600" dirty="0" smtClean="0"/>
          </a:p>
          <a:p>
            <a:r>
              <a:rPr lang="en-US" sz="1600" dirty="0"/>
              <a:t>ITC involvement to be maintained: In order to increase the role of ITC members within the leadership roles, the </a:t>
            </a:r>
            <a:r>
              <a:rPr lang="en-US" sz="1600" b="1" i="1" dirty="0"/>
              <a:t>Action has foreseen the selection of new WG and task leaders at the beginning of the GP2</a:t>
            </a:r>
            <a:r>
              <a:rPr lang="en-US" sz="1600" dirty="0"/>
              <a:t>. </a:t>
            </a:r>
          </a:p>
          <a:p>
            <a:endParaRPr lang="en-US" sz="1600" dirty="0"/>
          </a:p>
          <a:p>
            <a:r>
              <a:rPr lang="en-US" sz="1600" dirty="0"/>
              <a:t>YRI involvement to be increased: In addition to the bespoke leadership renewal, we shall create a new role/task "</a:t>
            </a:r>
            <a:r>
              <a:rPr lang="en-US" sz="1600" b="1" i="1" dirty="0"/>
              <a:t>Young EU-MACE" whose purpose is to organize webinars featuring YRI's scientific work </a:t>
            </a:r>
            <a:r>
              <a:rPr lang="en-US" sz="1600" dirty="0"/>
              <a:t>to be presented to the Action community. </a:t>
            </a:r>
          </a:p>
          <a:p>
            <a:endParaRPr lang="en-US" sz="1600" dirty="0"/>
          </a:p>
          <a:p>
            <a:r>
              <a:rPr lang="en-US" sz="1600" dirty="0"/>
              <a:t>Gender balance to be improved: Action's </a:t>
            </a:r>
            <a:r>
              <a:rPr lang="en-US" sz="1600" b="1" i="1" dirty="0"/>
              <a:t>transversal tasks</a:t>
            </a:r>
            <a:r>
              <a:rPr lang="en-US" sz="1600" dirty="0"/>
              <a:t> such as 'website &amp; social media' and 'ERASMUS incubation' which are headed by female researchers will </a:t>
            </a:r>
            <a:r>
              <a:rPr lang="en-US" sz="1600" b="1" i="1" dirty="0"/>
              <a:t>be formally recognized as leadership roles</a:t>
            </a:r>
            <a:r>
              <a:rPr lang="en-US" sz="1600" dirty="0"/>
              <a:t>. Other mandatory leadership roles will also be replaced by female members.</a:t>
            </a:r>
            <a:r>
              <a:rPr lang="en-US" dirty="0" smtClean="0"/>
              <a:t> </a:t>
            </a:r>
            <a:endParaRPr lang="en-US" dirty="0"/>
          </a:p>
        </p:txBody>
      </p:sp>
      <p:sp>
        <p:nvSpPr>
          <p:cNvPr id="10" name="Title 20">
            <a:extLst>
              <a:ext uri="{FF2B5EF4-FFF2-40B4-BE49-F238E27FC236}">
                <a16:creationId xmlns:a16="http://schemas.microsoft.com/office/drawing/2014/main" id="{432416A3-39EF-4CBE-943D-C79C22FDDC46}"/>
              </a:ext>
            </a:extLst>
          </p:cNvPr>
          <p:cNvSpPr txBox="1">
            <a:spLocks/>
          </p:cNvSpPr>
          <p:nvPr/>
        </p:nvSpPr>
        <p:spPr>
          <a:xfrm>
            <a:off x="452846" y="649956"/>
            <a:ext cx="10900954" cy="726137"/>
          </a:xfrm>
          <a:prstGeom prst="rect">
            <a:avLst/>
          </a:prstGeom>
        </p:spPr>
        <p:txBody>
          <a:bodyPr anchor="ctr"/>
          <a:lstStyle>
            <a:lvl1pPr algn="r"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r>
              <a:rPr lang="en-US" sz="2800" smtClean="0"/>
              <a:t>PR1 report </a:t>
            </a:r>
            <a:endParaRPr lang="en-US" sz="2800" dirty="0"/>
          </a:p>
        </p:txBody>
      </p:sp>
      <p:sp>
        <p:nvSpPr>
          <p:cNvPr id="9" name="Rectangle 8"/>
          <p:cNvSpPr/>
          <p:nvPr/>
        </p:nvSpPr>
        <p:spPr>
          <a:xfrm>
            <a:off x="3962226" y="5157677"/>
            <a:ext cx="3653244" cy="461665"/>
          </a:xfrm>
          <a:prstGeom prst="rect">
            <a:avLst/>
          </a:prstGeom>
        </p:spPr>
        <p:txBody>
          <a:bodyPr wrap="none">
            <a:spAutoFit/>
          </a:bodyPr>
          <a:lstStyle/>
          <a:p>
            <a:r>
              <a:rPr lang="fr-FR" sz="2400" b="1" dirty="0" smtClean="0">
                <a:solidFill>
                  <a:srgbClr val="FF0000"/>
                </a:solidFill>
              </a:rPr>
              <a:t>To </a:t>
            </a:r>
            <a:r>
              <a:rPr lang="fr-FR" sz="2400" b="1" dirty="0" err="1" smtClean="0">
                <a:solidFill>
                  <a:srgbClr val="FF0000"/>
                </a:solidFill>
              </a:rPr>
              <a:t>be</a:t>
            </a:r>
            <a:r>
              <a:rPr lang="fr-FR" sz="2400" b="1" dirty="0" smtClean="0">
                <a:solidFill>
                  <a:srgbClr val="FF0000"/>
                </a:solidFill>
              </a:rPr>
              <a:t> </a:t>
            </a:r>
            <a:r>
              <a:rPr lang="fr-FR" sz="2400" b="1" dirty="0" err="1" smtClean="0">
                <a:solidFill>
                  <a:srgbClr val="FF0000"/>
                </a:solidFill>
              </a:rPr>
              <a:t>discussed</a:t>
            </a:r>
            <a:r>
              <a:rPr lang="fr-FR" sz="2400" b="1" dirty="0" smtClean="0">
                <a:solidFill>
                  <a:srgbClr val="FF0000"/>
                </a:solidFill>
              </a:rPr>
              <a:t> </a:t>
            </a:r>
            <a:r>
              <a:rPr lang="fr-FR" sz="2400" b="1" dirty="0" err="1" smtClean="0">
                <a:solidFill>
                  <a:srgbClr val="FF0000"/>
                </a:solidFill>
              </a:rPr>
              <a:t>later</a:t>
            </a:r>
            <a:r>
              <a:rPr lang="fr-FR" sz="2400" b="1" dirty="0" smtClean="0">
                <a:solidFill>
                  <a:srgbClr val="FF0000"/>
                </a:solidFill>
              </a:rPr>
              <a:t> </a:t>
            </a:r>
            <a:r>
              <a:rPr lang="fr-FR" sz="2400" b="1" dirty="0" err="1" smtClean="0">
                <a:solidFill>
                  <a:srgbClr val="FF0000"/>
                </a:solidFill>
              </a:rPr>
              <a:t>today</a:t>
            </a:r>
            <a:endParaRPr lang="fr-FR" sz="2400" b="1" dirty="0">
              <a:solidFill>
                <a:srgbClr val="FF0000"/>
              </a:solidFill>
            </a:endParaRPr>
          </a:p>
        </p:txBody>
      </p:sp>
    </p:spTree>
    <p:extLst>
      <p:ext uri="{BB962C8B-B14F-4D97-AF65-F5344CB8AC3E}">
        <p14:creationId xmlns:p14="http://schemas.microsoft.com/office/powerpoint/2010/main" val="33984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Financial reporting</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11</a:t>
            </a:fld>
            <a:endParaRPr lang="en-US" dirty="0"/>
          </a:p>
        </p:txBody>
      </p:sp>
      <p:sp>
        <p:nvSpPr>
          <p:cNvPr id="8" name="Espace réservé de la date 7"/>
          <p:cNvSpPr>
            <a:spLocks noGrp="1"/>
          </p:cNvSpPr>
          <p:nvPr>
            <p:ph type="dt" sz="half" idx="10"/>
          </p:nvPr>
        </p:nvSpPr>
        <p:spPr/>
        <p:txBody>
          <a:bodyPr/>
          <a:lstStyle/>
          <a:p>
            <a:fld id="{96FA2C23-755B-4DD8-82FA-BDCB1DDD9318}" type="datetime1">
              <a:rPr lang="en-US" smtClean="0"/>
              <a:t>11/12/2024</a:t>
            </a:fld>
            <a:endParaRPr lang="en-US" dirty="0"/>
          </a:p>
        </p:txBody>
      </p:sp>
      <p:sp>
        <p:nvSpPr>
          <p:cNvPr id="9" name="Rectangle 8"/>
          <p:cNvSpPr/>
          <p:nvPr/>
        </p:nvSpPr>
        <p:spPr>
          <a:xfrm>
            <a:off x="2796126" y="5779264"/>
            <a:ext cx="5926751" cy="461665"/>
          </a:xfrm>
          <a:prstGeom prst="rect">
            <a:avLst/>
          </a:prstGeom>
        </p:spPr>
        <p:txBody>
          <a:bodyPr wrap="none">
            <a:spAutoFit/>
          </a:bodyPr>
          <a:lstStyle/>
          <a:p>
            <a:r>
              <a:rPr lang="fr-FR" sz="2400" b="1" dirty="0" err="1">
                <a:solidFill>
                  <a:srgbClr val="FF0000"/>
                </a:solidFill>
              </a:rPr>
              <a:t>We</a:t>
            </a:r>
            <a:r>
              <a:rPr lang="fr-FR" sz="2400" b="1" dirty="0">
                <a:solidFill>
                  <a:srgbClr val="FF0000"/>
                </a:solidFill>
              </a:rPr>
              <a:t> </a:t>
            </a:r>
            <a:r>
              <a:rPr lang="fr-FR" sz="2400" b="1" dirty="0" err="1">
                <a:solidFill>
                  <a:srgbClr val="FF0000"/>
                </a:solidFill>
              </a:rPr>
              <a:t>will</a:t>
            </a:r>
            <a:r>
              <a:rPr lang="fr-FR" sz="2400" b="1" dirty="0">
                <a:solidFill>
                  <a:srgbClr val="FF0000"/>
                </a:solidFill>
              </a:rPr>
              <a:t> do </a:t>
            </a:r>
            <a:r>
              <a:rPr lang="fr-FR" sz="2400" b="1" dirty="0" err="1">
                <a:solidFill>
                  <a:srgbClr val="FF0000"/>
                </a:solidFill>
              </a:rPr>
              <a:t>better</a:t>
            </a:r>
            <a:r>
              <a:rPr lang="fr-FR" sz="2400" b="1" dirty="0">
                <a:solidFill>
                  <a:srgbClr val="FF0000"/>
                </a:solidFill>
              </a:rPr>
              <a:t> </a:t>
            </a:r>
            <a:r>
              <a:rPr lang="fr-FR" sz="2400" b="1" dirty="0" err="1">
                <a:solidFill>
                  <a:srgbClr val="FF0000"/>
                </a:solidFill>
              </a:rPr>
              <a:t>next</a:t>
            </a:r>
            <a:r>
              <a:rPr lang="fr-FR" sz="2400" b="1" dirty="0">
                <a:solidFill>
                  <a:srgbClr val="FF0000"/>
                </a:solidFill>
              </a:rPr>
              <a:t> </a:t>
            </a:r>
            <a:r>
              <a:rPr lang="fr-FR" sz="2400" b="1" dirty="0" err="1">
                <a:solidFill>
                  <a:srgbClr val="FF0000"/>
                </a:solidFill>
              </a:rPr>
              <a:t>year</a:t>
            </a:r>
            <a:r>
              <a:rPr lang="fr-FR" sz="2400" b="1" dirty="0">
                <a:solidFill>
                  <a:srgbClr val="FF0000"/>
                </a:solidFill>
              </a:rPr>
              <a:t> by </a:t>
            </a:r>
            <a:r>
              <a:rPr lang="fr-FR" sz="2400" b="1" dirty="0" err="1">
                <a:solidFill>
                  <a:srgbClr val="FF0000"/>
                </a:solidFill>
              </a:rPr>
              <a:t>early</a:t>
            </a:r>
            <a:r>
              <a:rPr lang="fr-FR" sz="2400" b="1" dirty="0">
                <a:solidFill>
                  <a:srgbClr val="FF0000"/>
                </a:solidFill>
              </a:rPr>
              <a:t> planning</a:t>
            </a:r>
          </a:p>
        </p:txBody>
      </p:sp>
      <p:pic>
        <p:nvPicPr>
          <p:cNvPr id="2" name="Image 1"/>
          <p:cNvPicPr>
            <a:picLocks noChangeAspect="1"/>
          </p:cNvPicPr>
          <p:nvPr/>
        </p:nvPicPr>
        <p:blipFill>
          <a:blip r:embed="rId3"/>
          <a:stretch>
            <a:fillRect/>
          </a:stretch>
        </p:blipFill>
        <p:spPr>
          <a:xfrm>
            <a:off x="582203" y="1443528"/>
            <a:ext cx="5264049" cy="4220315"/>
          </a:xfrm>
          <a:prstGeom prst="rect">
            <a:avLst/>
          </a:prstGeom>
        </p:spPr>
      </p:pic>
      <p:sp>
        <p:nvSpPr>
          <p:cNvPr id="10" name="ZoneTexte 9"/>
          <p:cNvSpPr txBox="1"/>
          <p:nvPr/>
        </p:nvSpPr>
        <p:spPr>
          <a:xfrm>
            <a:off x="6334874" y="1769065"/>
            <a:ext cx="2675562" cy="46166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1 MC + Workshop in Jan 2024</a:t>
            </a:r>
          </a:p>
          <a:p>
            <a:pPr marL="342900" indent="-342900">
              <a:buFont typeface="Arial" panose="020B0604020202020204" pitchFamily="34" charset="0"/>
              <a:buChar char="•"/>
            </a:pPr>
            <a:r>
              <a:rPr lang="fr-FR" sz="1200" dirty="0" smtClean="0"/>
              <a:t>1st AAC in Sept. 2024</a:t>
            </a:r>
            <a:endParaRPr lang="fr-FR" sz="1200" dirty="0" smtClean="0"/>
          </a:p>
        </p:txBody>
      </p:sp>
      <p:sp>
        <p:nvSpPr>
          <p:cNvPr id="11" name="ZoneTexte 10"/>
          <p:cNvSpPr txBox="1"/>
          <p:nvPr/>
        </p:nvSpPr>
        <p:spPr>
          <a:xfrm>
            <a:off x="6687279" y="3010275"/>
            <a:ext cx="2659294" cy="276999"/>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6 </a:t>
            </a:r>
            <a:r>
              <a:rPr lang="fr-FR" sz="1200" dirty="0" err="1" smtClean="0"/>
              <a:t>DCGs</a:t>
            </a:r>
            <a:endParaRPr lang="fr-FR" sz="1200" dirty="0" smtClean="0"/>
          </a:p>
        </p:txBody>
      </p:sp>
      <p:sp>
        <p:nvSpPr>
          <p:cNvPr id="12" name="ZoneTexte 11"/>
          <p:cNvSpPr txBox="1"/>
          <p:nvPr/>
        </p:nvSpPr>
        <p:spPr>
          <a:xfrm>
            <a:off x="6392754" y="4318264"/>
            <a:ext cx="3322834" cy="276999"/>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err="1" smtClean="0"/>
              <a:t>Searchable</a:t>
            </a:r>
            <a:r>
              <a:rPr lang="fr-FR" sz="1200" dirty="0" smtClean="0"/>
              <a:t> MAP &amp; Expert </a:t>
            </a:r>
            <a:r>
              <a:rPr lang="fr-FR" sz="1200" dirty="0" err="1" smtClean="0"/>
              <a:t>list</a:t>
            </a:r>
            <a:r>
              <a:rPr lang="fr-FR" sz="1200" dirty="0" smtClean="0"/>
              <a:t> via </a:t>
            </a:r>
            <a:r>
              <a:rPr lang="fr-FR" sz="1200" dirty="0" err="1" smtClean="0"/>
              <a:t>ChainMap</a:t>
            </a:r>
            <a:endParaRPr lang="fr-FR" sz="1200" dirty="0" smtClean="0"/>
          </a:p>
        </p:txBody>
      </p:sp>
      <p:sp>
        <p:nvSpPr>
          <p:cNvPr id="13" name="ZoneTexte 12"/>
          <p:cNvSpPr txBox="1"/>
          <p:nvPr/>
        </p:nvSpPr>
        <p:spPr>
          <a:xfrm>
            <a:off x="7206229" y="3673843"/>
            <a:ext cx="2950394" cy="46166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Web &amp; logo </a:t>
            </a:r>
            <a:r>
              <a:rPr lang="fr-FR" sz="1200" dirty="0" err="1" smtClean="0"/>
              <a:t>creation</a:t>
            </a:r>
            <a:r>
              <a:rPr lang="fr-FR" sz="1200" dirty="0" smtClean="0"/>
              <a:t> + maintenance</a:t>
            </a:r>
          </a:p>
          <a:p>
            <a:pPr marL="342900" indent="-342900">
              <a:buFont typeface="Arial" panose="020B0604020202020204" pitchFamily="34" charset="0"/>
              <a:buChar char="•"/>
            </a:pPr>
            <a:r>
              <a:rPr lang="fr-FR" sz="1200" dirty="0" smtClean="0"/>
              <a:t>Roll-up banner</a:t>
            </a:r>
            <a:endParaRPr lang="fr-FR" sz="1200" dirty="0" smtClean="0"/>
          </a:p>
        </p:txBody>
      </p:sp>
      <p:sp>
        <p:nvSpPr>
          <p:cNvPr id="14" name="ZoneTexte 13"/>
          <p:cNvSpPr txBox="1"/>
          <p:nvPr/>
        </p:nvSpPr>
        <p:spPr>
          <a:xfrm>
            <a:off x="6287186" y="2526844"/>
            <a:ext cx="2659294" cy="276999"/>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2 </a:t>
            </a:r>
            <a:r>
              <a:rPr lang="fr-FR" sz="1200" dirty="0" err="1" smtClean="0"/>
              <a:t>STSMs</a:t>
            </a:r>
            <a:r>
              <a:rPr lang="fr-FR" sz="1200" dirty="0" smtClean="0"/>
              <a:t> to BAM</a:t>
            </a:r>
            <a:endParaRPr lang="fr-FR" sz="1200" dirty="0" smtClean="0"/>
          </a:p>
        </p:txBody>
      </p:sp>
      <p:cxnSp>
        <p:nvCxnSpPr>
          <p:cNvPr id="16" name="Connecteur droit avec flèche 15"/>
          <p:cNvCxnSpPr>
            <a:stCxn id="10" idx="1"/>
          </p:cNvCxnSpPr>
          <p:nvPr/>
        </p:nvCxnSpPr>
        <p:spPr>
          <a:xfrm flipH="1">
            <a:off x="5892228" y="1999898"/>
            <a:ext cx="442646" cy="29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2" idx="1"/>
          </p:cNvCxnSpPr>
          <p:nvPr/>
        </p:nvCxnSpPr>
        <p:spPr>
          <a:xfrm flipH="1" flipV="1">
            <a:off x="5811407" y="4231694"/>
            <a:ext cx="581347" cy="22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3" idx="1"/>
          </p:cNvCxnSpPr>
          <p:nvPr/>
        </p:nvCxnSpPr>
        <p:spPr>
          <a:xfrm flipH="1" flipV="1">
            <a:off x="5822537" y="3673844"/>
            <a:ext cx="1383692" cy="23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11" idx="1"/>
          </p:cNvCxnSpPr>
          <p:nvPr/>
        </p:nvCxnSpPr>
        <p:spPr>
          <a:xfrm flipH="1">
            <a:off x="5822537" y="3148775"/>
            <a:ext cx="864742" cy="3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4" idx="1"/>
          </p:cNvCxnSpPr>
          <p:nvPr/>
        </p:nvCxnSpPr>
        <p:spPr>
          <a:xfrm flipH="1">
            <a:off x="5844540" y="2665344"/>
            <a:ext cx="442646" cy="5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6909370" y="3312283"/>
            <a:ext cx="4217542" cy="276999"/>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No YRI CG </a:t>
            </a:r>
            <a:r>
              <a:rPr lang="fr-FR" sz="1200" dirty="0" err="1" smtClean="0"/>
              <a:t>granted</a:t>
            </a:r>
            <a:r>
              <a:rPr lang="fr-FR" sz="1200" dirty="0" smtClean="0"/>
              <a:t> – all out of scope, or out of time </a:t>
            </a:r>
          </a:p>
        </p:txBody>
      </p:sp>
    </p:spTree>
    <p:extLst>
      <p:ext uri="{BB962C8B-B14F-4D97-AF65-F5344CB8AC3E}">
        <p14:creationId xmlns:p14="http://schemas.microsoft.com/office/powerpoint/2010/main" val="1093155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Budget plans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12</a:t>
            </a:fld>
            <a:endParaRPr lang="en-US" dirty="0"/>
          </a:p>
        </p:txBody>
      </p:sp>
      <p:sp>
        <p:nvSpPr>
          <p:cNvPr id="8" name="Espace réservé de la date 7"/>
          <p:cNvSpPr>
            <a:spLocks noGrp="1"/>
          </p:cNvSpPr>
          <p:nvPr>
            <p:ph type="dt" sz="half" idx="10"/>
          </p:nvPr>
        </p:nvSpPr>
        <p:spPr/>
        <p:txBody>
          <a:bodyPr/>
          <a:lstStyle/>
          <a:p>
            <a:fld id="{3BD1D795-E6A2-4719-9863-0B16DB004BC0}" type="datetime1">
              <a:rPr lang="en-US" smtClean="0"/>
              <a:t>11/12/2024</a:t>
            </a:fld>
            <a:endParaRPr lang="en-US" dirty="0"/>
          </a:p>
        </p:txBody>
      </p:sp>
      <p:sp>
        <p:nvSpPr>
          <p:cNvPr id="4" name="ZoneTexte 3"/>
          <p:cNvSpPr txBox="1"/>
          <p:nvPr/>
        </p:nvSpPr>
        <p:spPr>
          <a:xfrm>
            <a:off x="539735" y="1383959"/>
            <a:ext cx="4914807" cy="2862322"/>
          </a:xfrm>
          <a:prstGeom prst="rect">
            <a:avLst/>
          </a:prstGeom>
          <a:noFill/>
        </p:spPr>
        <p:txBody>
          <a:bodyPr wrap="none" rtlCol="0">
            <a:spAutoFit/>
          </a:bodyPr>
          <a:lstStyle/>
          <a:p>
            <a:pPr marL="342900" indent="-342900">
              <a:buFont typeface="Arial" panose="020B0604020202020204" pitchFamily="34" charset="0"/>
              <a:buChar char="•"/>
            </a:pPr>
            <a:r>
              <a:rPr lang="fr-FR" sz="2000" b="1" dirty="0" smtClean="0"/>
              <a:t>BP </a:t>
            </a:r>
            <a:r>
              <a:rPr lang="fr-FR" sz="2000" b="1" dirty="0" err="1" smtClean="0"/>
              <a:t>submitted</a:t>
            </a:r>
            <a:r>
              <a:rPr lang="fr-FR" sz="2000" b="1" dirty="0" smtClean="0"/>
              <a:t> to COST Action </a:t>
            </a:r>
            <a:r>
              <a:rPr lang="fr-FR" sz="2000" b="1" dirty="0" err="1" smtClean="0"/>
              <a:t>verification</a:t>
            </a: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smtClean="0"/>
          </a:p>
          <a:p>
            <a:endParaRPr lang="fr-FR" sz="2000" dirty="0"/>
          </a:p>
          <a:p>
            <a:endParaRPr lang="fr-FR" sz="2000" dirty="0"/>
          </a:p>
        </p:txBody>
      </p:sp>
      <p:sp>
        <p:nvSpPr>
          <p:cNvPr id="9" name="Rectangle 8"/>
          <p:cNvSpPr/>
          <p:nvPr/>
        </p:nvSpPr>
        <p:spPr>
          <a:xfrm>
            <a:off x="2790989" y="5663843"/>
            <a:ext cx="6188041" cy="461665"/>
          </a:xfrm>
          <a:prstGeom prst="rect">
            <a:avLst/>
          </a:prstGeom>
        </p:spPr>
        <p:txBody>
          <a:bodyPr wrap="none">
            <a:spAutoFit/>
          </a:bodyPr>
          <a:lstStyle/>
          <a:p>
            <a:r>
              <a:rPr lang="fr-FR" sz="2400" b="1" dirty="0" err="1">
                <a:solidFill>
                  <a:srgbClr val="FF0000"/>
                </a:solidFill>
              </a:rPr>
              <a:t>We</a:t>
            </a:r>
            <a:r>
              <a:rPr lang="fr-FR" sz="2400" b="1" dirty="0">
                <a:solidFill>
                  <a:srgbClr val="FF0000"/>
                </a:solidFill>
              </a:rPr>
              <a:t> </a:t>
            </a:r>
            <a:r>
              <a:rPr lang="fr-FR" sz="2400" b="1" dirty="0" err="1">
                <a:solidFill>
                  <a:srgbClr val="FF0000"/>
                </a:solidFill>
              </a:rPr>
              <a:t>will</a:t>
            </a:r>
            <a:r>
              <a:rPr lang="fr-FR" sz="2400" b="1" dirty="0">
                <a:solidFill>
                  <a:srgbClr val="FF0000"/>
                </a:solidFill>
              </a:rPr>
              <a:t> do </a:t>
            </a:r>
            <a:r>
              <a:rPr lang="fr-FR" sz="2400" b="1" dirty="0" err="1">
                <a:solidFill>
                  <a:srgbClr val="FF0000"/>
                </a:solidFill>
              </a:rPr>
              <a:t>better</a:t>
            </a:r>
            <a:r>
              <a:rPr lang="fr-FR" sz="2400" b="1" dirty="0">
                <a:solidFill>
                  <a:srgbClr val="FF0000"/>
                </a:solidFill>
              </a:rPr>
              <a:t> </a:t>
            </a:r>
            <a:r>
              <a:rPr lang="fr-FR" sz="2400" b="1" dirty="0" err="1">
                <a:solidFill>
                  <a:srgbClr val="FF0000"/>
                </a:solidFill>
              </a:rPr>
              <a:t>next</a:t>
            </a:r>
            <a:r>
              <a:rPr lang="fr-FR" sz="2400" b="1" dirty="0">
                <a:solidFill>
                  <a:srgbClr val="FF0000"/>
                </a:solidFill>
              </a:rPr>
              <a:t> </a:t>
            </a:r>
            <a:r>
              <a:rPr lang="fr-FR" sz="2400" b="1" dirty="0" err="1">
                <a:solidFill>
                  <a:srgbClr val="FF0000"/>
                </a:solidFill>
              </a:rPr>
              <a:t>year</a:t>
            </a:r>
            <a:r>
              <a:rPr lang="fr-FR" sz="2400" b="1" dirty="0">
                <a:solidFill>
                  <a:srgbClr val="FF0000"/>
                </a:solidFill>
              </a:rPr>
              <a:t> by </a:t>
            </a:r>
            <a:r>
              <a:rPr lang="fr-FR" sz="2400" b="1" dirty="0" err="1">
                <a:solidFill>
                  <a:srgbClr val="FF0000"/>
                </a:solidFill>
              </a:rPr>
              <a:t>early</a:t>
            </a:r>
            <a:r>
              <a:rPr lang="fr-FR" sz="2400" b="1" dirty="0">
                <a:solidFill>
                  <a:srgbClr val="FF0000"/>
                </a:solidFill>
              </a:rPr>
              <a:t> </a:t>
            </a:r>
            <a:r>
              <a:rPr lang="fr-FR" sz="2400" b="1" dirty="0" smtClean="0">
                <a:solidFill>
                  <a:srgbClr val="FF0000"/>
                </a:solidFill>
              </a:rPr>
              <a:t>planning !!</a:t>
            </a:r>
            <a:endParaRPr lang="fr-FR" sz="2400" b="1" dirty="0">
              <a:solidFill>
                <a:srgbClr val="FF0000"/>
              </a:solidFill>
            </a:endParaRPr>
          </a:p>
        </p:txBody>
      </p:sp>
      <p:sp>
        <p:nvSpPr>
          <p:cNvPr id="10" name="ZoneTexte 9"/>
          <p:cNvSpPr txBox="1"/>
          <p:nvPr/>
        </p:nvSpPr>
        <p:spPr>
          <a:xfrm>
            <a:off x="7845176" y="1795881"/>
            <a:ext cx="3796300" cy="46166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1 MC/WG meeting in </a:t>
            </a:r>
            <a:r>
              <a:rPr lang="fr-FR" sz="1200" dirty="0" err="1" smtClean="0"/>
              <a:t>Feb</a:t>
            </a:r>
            <a:r>
              <a:rPr lang="fr-FR" sz="1200" dirty="0" smtClean="0"/>
              <a:t> 2025</a:t>
            </a:r>
          </a:p>
          <a:p>
            <a:pPr marL="342900" indent="-342900">
              <a:buFont typeface="Arial" panose="020B0604020202020204" pitchFamily="34" charset="0"/>
              <a:buChar char="•"/>
            </a:pPr>
            <a:r>
              <a:rPr lang="fr-FR" sz="1200" dirty="0" smtClean="0"/>
              <a:t>1 Workshop, </a:t>
            </a:r>
            <a:r>
              <a:rPr lang="fr-FR" sz="1200" dirty="0" err="1" smtClean="0"/>
              <a:t>September</a:t>
            </a:r>
            <a:r>
              <a:rPr lang="fr-FR" sz="1200" dirty="0" smtClean="0"/>
              <a:t> 14,  EUROMAT 2025</a:t>
            </a:r>
            <a:endParaRPr lang="fr-FR" sz="1200" dirty="0" smtClean="0"/>
          </a:p>
        </p:txBody>
      </p:sp>
      <p:sp>
        <p:nvSpPr>
          <p:cNvPr id="11" name="ZoneTexte 10"/>
          <p:cNvSpPr txBox="1"/>
          <p:nvPr/>
        </p:nvSpPr>
        <p:spPr>
          <a:xfrm>
            <a:off x="8267272" y="3186699"/>
            <a:ext cx="2659294" cy="46166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ICT, YRI </a:t>
            </a:r>
            <a:r>
              <a:rPr lang="fr-FR" sz="1200" dirty="0" err="1" smtClean="0"/>
              <a:t>conference</a:t>
            </a:r>
            <a:r>
              <a:rPr lang="fr-FR" sz="1200" dirty="0" smtClean="0"/>
              <a:t> </a:t>
            </a:r>
            <a:r>
              <a:rPr lang="fr-FR" sz="1200" dirty="0" err="1" smtClean="0"/>
              <a:t>grants</a:t>
            </a:r>
            <a:endParaRPr lang="fr-FR" sz="1200" dirty="0" smtClean="0"/>
          </a:p>
          <a:p>
            <a:pPr marL="342900" indent="-342900">
              <a:buFont typeface="Arial" panose="020B0604020202020204" pitchFamily="34" charset="0"/>
              <a:buChar char="•"/>
            </a:pPr>
            <a:r>
              <a:rPr lang="fr-FR" sz="1200" dirty="0" err="1" smtClean="0"/>
              <a:t>Dissemination</a:t>
            </a:r>
            <a:r>
              <a:rPr lang="fr-FR" sz="1200" dirty="0" smtClean="0"/>
              <a:t> </a:t>
            </a:r>
            <a:r>
              <a:rPr lang="fr-FR" sz="1200" dirty="0" err="1" smtClean="0"/>
              <a:t>conference</a:t>
            </a:r>
            <a:r>
              <a:rPr lang="fr-FR" sz="1200" dirty="0" smtClean="0"/>
              <a:t> </a:t>
            </a:r>
            <a:r>
              <a:rPr lang="fr-FR" sz="1200" dirty="0" err="1" smtClean="0"/>
              <a:t>grants</a:t>
            </a:r>
            <a:endParaRPr lang="fr-FR" sz="1200" dirty="0" smtClean="0"/>
          </a:p>
        </p:txBody>
      </p:sp>
      <p:sp>
        <p:nvSpPr>
          <p:cNvPr id="12" name="ZoneTexte 11"/>
          <p:cNvSpPr txBox="1"/>
          <p:nvPr/>
        </p:nvSpPr>
        <p:spPr>
          <a:xfrm>
            <a:off x="7983877" y="4591295"/>
            <a:ext cx="2381892" cy="46166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Bank charges</a:t>
            </a:r>
          </a:p>
          <a:p>
            <a:pPr marL="342900" indent="-342900">
              <a:buFont typeface="Arial" panose="020B0604020202020204" pitchFamily="34" charset="0"/>
              <a:buChar char="•"/>
            </a:pPr>
            <a:r>
              <a:rPr lang="fr-FR" sz="1200" dirty="0" smtClean="0"/>
              <a:t>Training </a:t>
            </a:r>
            <a:r>
              <a:rPr lang="fr-FR" sz="1200" dirty="0" err="1" smtClean="0"/>
              <a:t>school</a:t>
            </a:r>
            <a:r>
              <a:rPr lang="fr-FR" sz="1200" dirty="0" smtClean="0"/>
              <a:t> </a:t>
            </a:r>
            <a:r>
              <a:rPr lang="fr-FR" sz="1200" dirty="0" err="1" smtClean="0"/>
              <a:t>cosumables</a:t>
            </a:r>
            <a:endParaRPr lang="fr-FR" sz="1200" dirty="0" smtClean="0"/>
          </a:p>
        </p:txBody>
      </p:sp>
      <p:sp>
        <p:nvSpPr>
          <p:cNvPr id="13" name="ZoneTexte 12"/>
          <p:cNvSpPr txBox="1"/>
          <p:nvPr/>
        </p:nvSpPr>
        <p:spPr>
          <a:xfrm>
            <a:off x="8823790" y="3704331"/>
            <a:ext cx="2950394" cy="830997"/>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Web maintenance</a:t>
            </a:r>
          </a:p>
          <a:p>
            <a:pPr marL="342900" indent="-342900">
              <a:buFont typeface="Arial" panose="020B0604020202020204" pitchFamily="34" charset="0"/>
              <a:buChar char="•"/>
            </a:pPr>
            <a:r>
              <a:rPr lang="fr-FR" sz="1200" dirty="0" err="1" smtClean="0"/>
              <a:t>Promotional</a:t>
            </a:r>
            <a:r>
              <a:rPr lang="fr-FR" sz="1200" dirty="0" smtClean="0"/>
              <a:t> </a:t>
            </a:r>
            <a:r>
              <a:rPr lang="fr-FR" sz="1200" dirty="0" err="1" smtClean="0"/>
              <a:t>video</a:t>
            </a:r>
            <a:r>
              <a:rPr lang="fr-FR" sz="1200" dirty="0" smtClean="0"/>
              <a:t> </a:t>
            </a:r>
          </a:p>
          <a:p>
            <a:pPr marL="342900" indent="-342900">
              <a:buFont typeface="Arial" panose="020B0604020202020204" pitchFamily="34" charset="0"/>
              <a:buChar char="•"/>
            </a:pPr>
            <a:r>
              <a:rPr lang="fr-FR" sz="1200" dirty="0" smtClean="0"/>
              <a:t>Flyers &amp; </a:t>
            </a:r>
            <a:r>
              <a:rPr lang="fr-FR" sz="1200" dirty="0" err="1" smtClean="0"/>
              <a:t>dissemination</a:t>
            </a:r>
            <a:r>
              <a:rPr lang="fr-FR" sz="1200" dirty="0" smtClean="0"/>
              <a:t> </a:t>
            </a:r>
            <a:r>
              <a:rPr lang="fr-FR" sz="1200" dirty="0" err="1" smtClean="0"/>
              <a:t>materials</a:t>
            </a:r>
            <a:endParaRPr lang="fr-FR" sz="1200" dirty="0" smtClean="0"/>
          </a:p>
          <a:p>
            <a:pPr marL="342900" indent="-342900">
              <a:buFont typeface="Arial" panose="020B0604020202020204" pitchFamily="34" charset="0"/>
              <a:buChar char="•"/>
            </a:pPr>
            <a:r>
              <a:rPr lang="fr-FR" sz="1200" dirty="0" smtClean="0"/>
              <a:t>Booth at Future </a:t>
            </a:r>
            <a:r>
              <a:rPr lang="fr-FR" sz="1200" dirty="0" err="1" smtClean="0"/>
              <a:t>Labs</a:t>
            </a:r>
            <a:r>
              <a:rPr lang="fr-FR" sz="1200" dirty="0" smtClean="0"/>
              <a:t> Live 2025 (May)</a:t>
            </a:r>
            <a:endParaRPr lang="fr-FR" sz="1200" dirty="0" smtClean="0"/>
          </a:p>
        </p:txBody>
      </p:sp>
      <p:pic>
        <p:nvPicPr>
          <p:cNvPr id="5" name="Image 4"/>
          <p:cNvPicPr>
            <a:picLocks noChangeAspect="1"/>
          </p:cNvPicPr>
          <p:nvPr/>
        </p:nvPicPr>
        <p:blipFill>
          <a:blip r:embed="rId3"/>
          <a:stretch>
            <a:fillRect/>
          </a:stretch>
        </p:blipFill>
        <p:spPr>
          <a:xfrm>
            <a:off x="539735" y="1915214"/>
            <a:ext cx="6996220" cy="3209508"/>
          </a:xfrm>
          <a:prstGeom prst="rect">
            <a:avLst/>
          </a:prstGeom>
        </p:spPr>
      </p:pic>
      <p:sp>
        <p:nvSpPr>
          <p:cNvPr id="15" name="ZoneTexte 14"/>
          <p:cNvSpPr txBox="1"/>
          <p:nvPr/>
        </p:nvSpPr>
        <p:spPr>
          <a:xfrm>
            <a:off x="7845176" y="2863997"/>
            <a:ext cx="2659294" cy="276999"/>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STSM – </a:t>
            </a:r>
            <a:r>
              <a:rPr lang="fr-FR" sz="1200" dirty="0" err="1" smtClean="0"/>
              <a:t>research</a:t>
            </a:r>
            <a:r>
              <a:rPr lang="fr-FR" sz="1200" dirty="0" smtClean="0"/>
              <a:t> &amp; </a:t>
            </a:r>
            <a:r>
              <a:rPr lang="fr-FR" sz="1200" dirty="0" err="1" smtClean="0"/>
              <a:t>education</a:t>
            </a:r>
            <a:endParaRPr lang="fr-FR" sz="1200" dirty="0" smtClean="0"/>
          </a:p>
        </p:txBody>
      </p:sp>
      <p:sp>
        <p:nvSpPr>
          <p:cNvPr id="16" name="ZoneTexte 15"/>
          <p:cNvSpPr txBox="1"/>
          <p:nvPr/>
        </p:nvSpPr>
        <p:spPr>
          <a:xfrm>
            <a:off x="7671231" y="2332155"/>
            <a:ext cx="4520769" cy="46166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fr-FR" sz="1200" dirty="0" smtClean="0"/>
              <a:t>TOTEMIC, April 20-26, 2025, 10 </a:t>
            </a:r>
            <a:r>
              <a:rPr lang="fr-FR" sz="1200" dirty="0" err="1" smtClean="0"/>
              <a:t>lecturers</a:t>
            </a:r>
            <a:r>
              <a:rPr lang="fr-FR" sz="1200" dirty="0" smtClean="0"/>
              <a:t> and 15 participants via lump-</a:t>
            </a:r>
            <a:r>
              <a:rPr lang="fr-FR" sz="1200" dirty="0" err="1" smtClean="0"/>
              <a:t>sum</a:t>
            </a:r>
            <a:r>
              <a:rPr lang="fr-FR" sz="1200" dirty="0" smtClean="0"/>
              <a:t> </a:t>
            </a:r>
            <a:r>
              <a:rPr lang="fr-FR" sz="1200" dirty="0" err="1" smtClean="0"/>
              <a:t>daily</a:t>
            </a:r>
            <a:r>
              <a:rPr lang="fr-FR" sz="1200" dirty="0" smtClean="0"/>
              <a:t> </a:t>
            </a:r>
            <a:r>
              <a:rPr lang="fr-FR" sz="1200" dirty="0" err="1" smtClean="0"/>
              <a:t>allowance</a:t>
            </a:r>
            <a:r>
              <a:rPr lang="fr-FR" sz="1200" dirty="0" smtClean="0"/>
              <a:t> + </a:t>
            </a:r>
            <a:r>
              <a:rPr lang="fr-FR" sz="1200" dirty="0" err="1" smtClean="0"/>
              <a:t>travel</a:t>
            </a:r>
            <a:r>
              <a:rPr lang="fr-FR" sz="1200" dirty="0" smtClean="0"/>
              <a:t> support </a:t>
            </a:r>
            <a:endParaRPr lang="fr-FR" sz="1200" dirty="0" smtClean="0"/>
          </a:p>
        </p:txBody>
      </p:sp>
      <p:cxnSp>
        <p:nvCxnSpPr>
          <p:cNvPr id="17" name="Connecteur droit avec flèche 16"/>
          <p:cNvCxnSpPr>
            <a:stCxn id="10" idx="1"/>
          </p:cNvCxnSpPr>
          <p:nvPr/>
        </p:nvCxnSpPr>
        <p:spPr>
          <a:xfrm flipH="1">
            <a:off x="7402530" y="2026714"/>
            <a:ext cx="442646" cy="29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6" idx="1"/>
          </p:cNvCxnSpPr>
          <p:nvPr/>
        </p:nvCxnSpPr>
        <p:spPr>
          <a:xfrm flipH="1">
            <a:off x="7294652" y="2562988"/>
            <a:ext cx="376579" cy="10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2" idx="1"/>
          </p:cNvCxnSpPr>
          <p:nvPr/>
        </p:nvCxnSpPr>
        <p:spPr>
          <a:xfrm flipH="1" flipV="1">
            <a:off x="7482941" y="3997999"/>
            <a:ext cx="500936" cy="82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3" idx="1"/>
          </p:cNvCxnSpPr>
          <p:nvPr/>
        </p:nvCxnSpPr>
        <p:spPr>
          <a:xfrm flipH="1" flipV="1">
            <a:off x="7440098" y="3704331"/>
            <a:ext cx="1383692" cy="415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11" idx="1"/>
          </p:cNvCxnSpPr>
          <p:nvPr/>
        </p:nvCxnSpPr>
        <p:spPr>
          <a:xfrm flipH="1" flipV="1">
            <a:off x="7402530" y="3361748"/>
            <a:ext cx="864742" cy="5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5" idx="1"/>
          </p:cNvCxnSpPr>
          <p:nvPr/>
        </p:nvCxnSpPr>
        <p:spPr>
          <a:xfrm flipH="1">
            <a:off x="7402530" y="3002497"/>
            <a:ext cx="442646" cy="5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51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smtClean="0"/>
              <a:t>Future actions</a:t>
            </a:r>
            <a:endParaRPr lang="en-US" b="1" dirty="0"/>
          </a:p>
        </p:txBody>
      </p:sp>
    </p:spTree>
    <p:extLst>
      <p:ext uri="{BB962C8B-B14F-4D97-AF65-F5344CB8AC3E}">
        <p14:creationId xmlns:p14="http://schemas.microsoft.com/office/powerpoint/2010/main" val="4200769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5" y="649956"/>
            <a:ext cx="11416937" cy="726137"/>
          </a:xfrm>
        </p:spPr>
        <p:txBody>
          <a:bodyPr/>
          <a:lstStyle/>
          <a:p>
            <a:r>
              <a:rPr lang="en-US" sz="2800" dirty="0" smtClean="0"/>
              <a:t>WG &amp; Task leader mandate</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14</a:t>
            </a:fld>
            <a:endParaRPr lang="en-US" dirty="0"/>
          </a:p>
        </p:txBody>
      </p:sp>
      <p:sp>
        <p:nvSpPr>
          <p:cNvPr id="8" name="Espace réservé de la date 7"/>
          <p:cNvSpPr>
            <a:spLocks noGrp="1"/>
          </p:cNvSpPr>
          <p:nvPr>
            <p:ph type="dt" sz="half" idx="10"/>
          </p:nvPr>
        </p:nvSpPr>
        <p:spPr/>
        <p:txBody>
          <a:bodyPr/>
          <a:lstStyle/>
          <a:p>
            <a:fld id="{AAEF9030-7D42-42A1-A58B-6DC4B9A6973B}" type="datetime1">
              <a:rPr lang="en-US" smtClean="0"/>
              <a:t>11/12/2024</a:t>
            </a:fld>
            <a:endParaRPr lang="en-US" dirty="0"/>
          </a:p>
        </p:txBody>
      </p:sp>
      <p:graphicFrame>
        <p:nvGraphicFramePr>
          <p:cNvPr id="2" name="Tableau 1"/>
          <p:cNvGraphicFramePr>
            <a:graphicFrameLocks noGrp="1"/>
          </p:cNvGraphicFramePr>
          <p:nvPr>
            <p:extLst>
              <p:ext uri="{D42A27DB-BD31-4B8C-83A1-F6EECF244321}">
                <p14:modId xmlns:p14="http://schemas.microsoft.com/office/powerpoint/2010/main" val="941273785"/>
              </p:ext>
            </p:extLst>
          </p:nvPr>
        </p:nvGraphicFramePr>
        <p:xfrm>
          <a:off x="645546" y="1922403"/>
          <a:ext cx="10546300" cy="4315794"/>
        </p:xfrm>
        <a:graphic>
          <a:graphicData uri="http://schemas.openxmlformats.org/drawingml/2006/table">
            <a:tbl>
              <a:tblPr firstRow="1" bandRow="1">
                <a:tableStyleId>{5C22544A-7EE6-4342-B048-85BDC9FD1C3A}</a:tableStyleId>
              </a:tblPr>
              <a:tblGrid>
                <a:gridCol w="3189173">
                  <a:extLst>
                    <a:ext uri="{9D8B030D-6E8A-4147-A177-3AD203B41FA5}">
                      <a16:colId xmlns:a16="http://schemas.microsoft.com/office/drawing/2014/main" val="2048808203"/>
                    </a:ext>
                  </a:extLst>
                </a:gridCol>
                <a:gridCol w="3142700">
                  <a:extLst>
                    <a:ext uri="{9D8B030D-6E8A-4147-A177-3AD203B41FA5}">
                      <a16:colId xmlns:a16="http://schemas.microsoft.com/office/drawing/2014/main" val="1482425258"/>
                    </a:ext>
                  </a:extLst>
                </a:gridCol>
                <a:gridCol w="4214427">
                  <a:extLst>
                    <a:ext uri="{9D8B030D-6E8A-4147-A177-3AD203B41FA5}">
                      <a16:colId xmlns:a16="http://schemas.microsoft.com/office/drawing/2014/main" val="3813606321"/>
                    </a:ext>
                  </a:extLst>
                </a:gridCol>
              </a:tblGrid>
              <a:tr h="308271">
                <a:tc>
                  <a:txBody>
                    <a:bodyPr/>
                    <a:lstStyle/>
                    <a:p>
                      <a:r>
                        <a:rPr lang="fr-FR" sz="1400" dirty="0" err="1" smtClean="0"/>
                        <a:t>WGs</a:t>
                      </a:r>
                      <a:r>
                        <a:rPr lang="fr-FR" sz="1400" dirty="0" smtClean="0"/>
                        <a:t> &amp; </a:t>
                      </a:r>
                      <a:r>
                        <a:rPr lang="fr-FR" sz="1400" dirty="0" err="1" smtClean="0"/>
                        <a:t>Task</a:t>
                      </a:r>
                      <a:endParaRPr lang="en-US" sz="1400" dirty="0"/>
                    </a:p>
                  </a:txBody>
                  <a:tcPr/>
                </a:tc>
                <a:tc>
                  <a:txBody>
                    <a:bodyPr/>
                    <a:lstStyle/>
                    <a:p>
                      <a:r>
                        <a:rPr lang="fr-FR" sz="1400" dirty="0" err="1" smtClean="0"/>
                        <a:t>current</a:t>
                      </a:r>
                      <a:endParaRPr lang="en-US" sz="1400" dirty="0"/>
                    </a:p>
                  </a:txBody>
                  <a:tcPr/>
                </a:tc>
                <a:tc>
                  <a:txBody>
                    <a:bodyPr/>
                    <a:lstStyle/>
                    <a:p>
                      <a:r>
                        <a:rPr lang="fr-FR" sz="1400" dirty="0" err="1" smtClean="0"/>
                        <a:t>Next</a:t>
                      </a:r>
                      <a:r>
                        <a:rPr lang="fr-FR" sz="1400" dirty="0" smtClean="0"/>
                        <a:t> GP</a:t>
                      </a:r>
                      <a:endParaRPr lang="en-US" sz="1400" dirty="0"/>
                    </a:p>
                  </a:txBody>
                  <a:tcPr/>
                </a:tc>
                <a:extLst>
                  <a:ext uri="{0D108BD9-81ED-4DB2-BD59-A6C34878D82A}">
                    <a16:rowId xmlns:a16="http://schemas.microsoft.com/office/drawing/2014/main" val="1732921881"/>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WG1 – </a:t>
                      </a:r>
                      <a:r>
                        <a:rPr lang="fr-FR" sz="1400" b="1" dirty="0" err="1" smtClean="0">
                          <a:solidFill>
                            <a:schemeClr val="tx1"/>
                          </a:solidFill>
                          <a:latin typeface="Arial" panose="020B0604020202020204" pitchFamily="34" charset="0"/>
                          <a:cs typeface="Arial" panose="020B0604020202020204" pitchFamily="34" charset="0"/>
                        </a:rPr>
                        <a:t>perovskites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Helge Stein (DE)</a:t>
                      </a:r>
                      <a:endParaRPr lang="en-US" sz="1400" dirty="0"/>
                    </a:p>
                  </a:txBody>
                  <a:tcPr/>
                </a:tc>
                <a:tc>
                  <a:txBody>
                    <a:bodyPr/>
                    <a:lstStyle/>
                    <a:p>
                      <a:r>
                        <a:rPr lang="fr-FR" sz="1400" baseline="0" dirty="0" smtClean="0">
                          <a:solidFill>
                            <a:srgbClr val="FF0000"/>
                          </a:solidFill>
                        </a:rPr>
                        <a:t>??</a:t>
                      </a:r>
                      <a:r>
                        <a:rPr lang="fr-FR" sz="1400" baseline="0" dirty="0" smtClean="0"/>
                        <a:t> – discussion </a:t>
                      </a:r>
                      <a:r>
                        <a:rPr lang="fr-FR" sz="1400" baseline="0" dirty="0" err="1" smtClean="0"/>
                        <a:t>foreseen</a:t>
                      </a:r>
                      <a:r>
                        <a:rPr lang="fr-FR" sz="1400" baseline="0" dirty="0" smtClean="0"/>
                        <a:t> </a:t>
                      </a:r>
                      <a:r>
                        <a:rPr lang="fr-FR" sz="1400" baseline="0" dirty="0" err="1" smtClean="0"/>
                        <a:t>later</a:t>
                      </a:r>
                      <a:r>
                        <a:rPr lang="fr-FR" sz="1400" baseline="0" dirty="0" smtClean="0"/>
                        <a:t> </a:t>
                      </a:r>
                      <a:r>
                        <a:rPr lang="fr-FR" sz="1400" baseline="0" dirty="0" err="1" smtClean="0"/>
                        <a:t>this</a:t>
                      </a:r>
                      <a:r>
                        <a:rPr lang="fr-FR" sz="1400" baseline="0" dirty="0" smtClean="0"/>
                        <a:t> </a:t>
                      </a:r>
                      <a:r>
                        <a:rPr lang="fr-FR" sz="1400" baseline="0" dirty="0" err="1" smtClean="0"/>
                        <a:t>afternoon</a:t>
                      </a:r>
                      <a:endParaRPr lang="en-US" sz="1400" dirty="0"/>
                    </a:p>
                  </a:txBody>
                  <a:tcPr/>
                </a:tc>
                <a:extLst>
                  <a:ext uri="{0D108BD9-81ED-4DB2-BD59-A6C34878D82A}">
                    <a16:rowId xmlns:a16="http://schemas.microsoft.com/office/drawing/2014/main" val="3585773576"/>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WG2 – </a:t>
                      </a:r>
                      <a:r>
                        <a:rPr lang="fr-FR" sz="1400" b="1" dirty="0" err="1" smtClean="0">
                          <a:solidFill>
                            <a:schemeClr val="tx1"/>
                          </a:solidFill>
                          <a:latin typeface="Arial" panose="020B0604020202020204" pitchFamily="34" charset="0"/>
                          <a:cs typeface="Arial" panose="020B0604020202020204" pitchFamily="34" charset="0"/>
                        </a:rPr>
                        <a:t>metallic</a:t>
                      </a:r>
                      <a:r>
                        <a:rPr lang="fr-FR" sz="1400" b="1" dirty="0" smtClean="0">
                          <a:solidFill>
                            <a:schemeClr val="tx1"/>
                          </a:solidFill>
                          <a:latin typeface="Arial" panose="020B0604020202020204" pitchFamily="34" charset="0"/>
                          <a:cs typeface="Arial" panose="020B0604020202020204" pitchFamily="34" charset="0"/>
                        </a:rPr>
                        <a:t> </a:t>
                      </a:r>
                      <a:r>
                        <a:rPr lang="fr-FR" sz="1400" b="1" dirty="0" err="1" smtClean="0">
                          <a:solidFill>
                            <a:schemeClr val="tx1"/>
                          </a:solidFill>
                          <a:latin typeface="Arial" panose="020B0604020202020204" pitchFamily="34" charset="0"/>
                          <a:cs typeface="Arial" panose="020B0604020202020204" pitchFamily="34" charset="0"/>
                        </a:rPr>
                        <a:t>alloys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err="1" smtClean="0"/>
                        <a:t>Jarek</a:t>
                      </a:r>
                      <a:r>
                        <a:rPr lang="fr-FR" sz="1400" dirty="0" smtClean="0"/>
                        <a:t> </a:t>
                      </a:r>
                      <a:r>
                        <a:rPr lang="fr-FR" sz="1400" dirty="0" err="1" smtClean="0"/>
                        <a:t>Jasinski</a:t>
                      </a:r>
                      <a:r>
                        <a:rPr lang="fr-FR" sz="1400" dirty="0" smtClean="0"/>
                        <a:t> (PL)</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smtClean="0"/>
                        <a:t>Jarek</a:t>
                      </a:r>
                      <a:r>
                        <a:rPr lang="fr-FR" sz="1400" dirty="0" smtClean="0"/>
                        <a:t> </a:t>
                      </a:r>
                      <a:r>
                        <a:rPr lang="fr-FR" sz="1400" dirty="0" err="1" smtClean="0"/>
                        <a:t>Jasinski</a:t>
                      </a:r>
                      <a:r>
                        <a:rPr lang="fr-FR" sz="1400" dirty="0" smtClean="0"/>
                        <a:t> (PL</a:t>
                      </a:r>
                      <a:r>
                        <a:rPr lang="fr-FR" sz="1400" dirty="0" smtClean="0"/>
                        <a:t>) – on </a:t>
                      </a:r>
                      <a:r>
                        <a:rPr lang="fr-FR" sz="1400" dirty="0" err="1" smtClean="0"/>
                        <a:t>going</a:t>
                      </a:r>
                      <a:r>
                        <a:rPr lang="fr-FR" sz="1400" dirty="0" smtClean="0"/>
                        <a:t> </a:t>
                      </a:r>
                      <a:r>
                        <a:rPr lang="fr-FR" sz="1400" dirty="0" err="1" smtClean="0"/>
                        <a:t>activity</a:t>
                      </a:r>
                      <a:endParaRPr lang="en-US" sz="1400" dirty="0" smtClean="0"/>
                    </a:p>
                  </a:txBody>
                  <a:tcPr/>
                </a:tc>
                <a:extLst>
                  <a:ext uri="{0D108BD9-81ED-4DB2-BD59-A6C34878D82A}">
                    <a16:rowId xmlns:a16="http://schemas.microsoft.com/office/drawing/2014/main" val="3507653916"/>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WG3 – New </a:t>
                      </a:r>
                      <a:r>
                        <a:rPr lang="fr-FR" sz="1400" b="1" dirty="0" err="1" smtClean="0">
                          <a:solidFill>
                            <a:schemeClr val="tx1"/>
                          </a:solidFill>
                          <a:latin typeface="Arial" panose="020B0604020202020204" pitchFamily="34" charset="0"/>
                          <a:cs typeface="Arial" panose="020B0604020202020204" pitchFamily="34" charset="0"/>
                        </a:rPr>
                        <a:t>materials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Kourosh Malek</a:t>
                      </a:r>
                      <a:r>
                        <a:rPr lang="fr-FR" sz="1400" baseline="0" dirty="0" smtClean="0"/>
                        <a:t> (DE)</a:t>
                      </a:r>
                      <a:endParaRPr lang="en-US" sz="1400" dirty="0"/>
                    </a:p>
                  </a:txBody>
                  <a:tcPr/>
                </a:tc>
                <a:tc>
                  <a:txBody>
                    <a:bodyPr/>
                    <a:lstStyle/>
                    <a:p>
                      <a:r>
                        <a:rPr lang="fr-FR" sz="1400" dirty="0" smtClean="0"/>
                        <a:t>Kourosh Malek (DE</a:t>
                      </a:r>
                      <a:r>
                        <a:rPr lang="fr-FR" sz="1400" dirty="0" smtClean="0"/>
                        <a:t>) – on </a:t>
                      </a:r>
                      <a:r>
                        <a:rPr lang="fr-FR" sz="1400" dirty="0" err="1" smtClean="0"/>
                        <a:t>going</a:t>
                      </a:r>
                      <a:r>
                        <a:rPr lang="fr-FR" sz="1400" dirty="0" smtClean="0"/>
                        <a:t> </a:t>
                      </a:r>
                      <a:r>
                        <a:rPr lang="fr-FR" sz="1400" dirty="0" err="1" smtClean="0"/>
                        <a:t>activity</a:t>
                      </a:r>
                      <a:endParaRPr lang="en-US" sz="1400" dirty="0"/>
                    </a:p>
                  </a:txBody>
                  <a:tcPr/>
                </a:tc>
                <a:extLst>
                  <a:ext uri="{0D108BD9-81ED-4DB2-BD59-A6C34878D82A}">
                    <a16:rowId xmlns:a16="http://schemas.microsoft.com/office/drawing/2014/main" val="814246589"/>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WG4 - training</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David Lacroix (FR)</a:t>
                      </a:r>
                      <a:endParaRPr lang="en-US" sz="1400" dirty="0"/>
                    </a:p>
                  </a:txBody>
                  <a:tcPr/>
                </a:tc>
                <a:tc>
                  <a:txBody>
                    <a:bodyPr/>
                    <a:lstStyle/>
                    <a:p>
                      <a:r>
                        <a:rPr lang="fr-FR" sz="1400" dirty="0" smtClean="0"/>
                        <a:t>D.</a:t>
                      </a:r>
                      <a:r>
                        <a:rPr lang="fr-FR" sz="1400" baseline="0" dirty="0" smtClean="0"/>
                        <a:t> Lacroix </a:t>
                      </a:r>
                      <a:r>
                        <a:rPr lang="fr-FR" sz="1400" baseline="0" dirty="0" err="1" smtClean="0"/>
                        <a:t>until</a:t>
                      </a:r>
                      <a:r>
                        <a:rPr lang="fr-FR" sz="1400" baseline="0" dirty="0" smtClean="0"/>
                        <a:t> May 2025 </a:t>
                      </a:r>
                      <a:r>
                        <a:rPr lang="fr-FR" sz="1400" baseline="0" dirty="0" smtClean="0">
                          <a:sym typeface="Wingdings" panose="05000000000000000000" pitchFamily="2" charset="2"/>
                        </a:rPr>
                        <a:t> new leader (Antonio?)</a:t>
                      </a:r>
                      <a:endParaRPr lang="en-US" sz="1400" dirty="0"/>
                    </a:p>
                  </a:txBody>
                  <a:tcPr/>
                </a:tc>
                <a:extLst>
                  <a:ext uri="{0D108BD9-81ED-4DB2-BD59-A6C34878D82A}">
                    <a16:rowId xmlns:a16="http://schemas.microsoft.com/office/drawing/2014/main" val="1779242135"/>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WG5/Communications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I. Matejak (BE)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solidFill>
                            <a:srgbClr val="FF0000"/>
                          </a:solidFill>
                        </a:rPr>
                        <a:t>Gloria Botton (</a:t>
                      </a:r>
                      <a:r>
                        <a:rPr lang="fr-FR" sz="1400" dirty="0" smtClean="0">
                          <a:solidFill>
                            <a:srgbClr val="FF0000"/>
                          </a:solidFill>
                        </a:rPr>
                        <a:t>BE, YRI)</a:t>
                      </a:r>
                      <a:endParaRPr lang="en-US" sz="1400" dirty="0" smtClean="0">
                        <a:solidFill>
                          <a:srgbClr val="FF0000"/>
                        </a:solidFill>
                      </a:endParaRPr>
                    </a:p>
                  </a:txBody>
                  <a:tcPr/>
                </a:tc>
                <a:extLst>
                  <a:ext uri="{0D108BD9-81ED-4DB2-BD59-A6C34878D82A}">
                    <a16:rowId xmlns:a16="http://schemas.microsoft.com/office/drawing/2014/main" val="2934399372"/>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Grant </a:t>
                      </a:r>
                      <a:r>
                        <a:rPr lang="fr-FR" sz="1400" b="1" dirty="0" err="1" smtClean="0">
                          <a:solidFill>
                            <a:schemeClr val="tx1"/>
                          </a:solidFill>
                          <a:latin typeface="Arial" panose="020B0604020202020204" pitchFamily="34" charset="0"/>
                          <a:cs typeface="Arial" panose="020B0604020202020204" pitchFamily="34" charset="0"/>
                        </a:rPr>
                        <a:t>Award</a:t>
                      </a:r>
                      <a:r>
                        <a:rPr lang="fr-FR" sz="1400" b="1" dirty="0" smtClean="0">
                          <a:solidFill>
                            <a:schemeClr val="tx1"/>
                          </a:solidFill>
                          <a:latin typeface="Arial" panose="020B0604020202020204" pitchFamily="34" charset="0"/>
                          <a:cs typeface="Arial" panose="020B0604020202020204" pitchFamily="34" charset="0"/>
                        </a:rPr>
                        <a:t> </a:t>
                      </a:r>
                      <a:r>
                        <a:rPr lang="fr-FR" sz="1400" b="1" dirty="0" err="1" smtClean="0">
                          <a:solidFill>
                            <a:schemeClr val="tx1"/>
                          </a:solidFill>
                          <a:latin typeface="Arial" panose="020B0604020202020204" pitchFamily="34" charset="0"/>
                          <a:cs typeface="Arial" panose="020B0604020202020204" pitchFamily="34" charset="0"/>
                        </a:rPr>
                        <a:t>committee</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Holger Ihssen (DE)</a:t>
                      </a:r>
                      <a:endParaRPr lang="en-US" sz="1400" dirty="0"/>
                    </a:p>
                  </a:txBody>
                  <a:tcPr/>
                </a:tc>
                <a:tc>
                  <a:txBody>
                    <a:bodyPr/>
                    <a:lstStyle/>
                    <a:p>
                      <a:r>
                        <a:rPr lang="fr-FR" sz="1400" dirty="0" smtClean="0"/>
                        <a:t>Peter,</a:t>
                      </a:r>
                      <a:r>
                        <a:rPr lang="fr-FR" sz="1400" baseline="0" dirty="0" smtClean="0"/>
                        <a:t> Antonio, </a:t>
                      </a:r>
                      <a:r>
                        <a:rPr lang="fr-FR" sz="1400" baseline="0" dirty="0" err="1" smtClean="0"/>
                        <a:t>Tugba</a:t>
                      </a:r>
                      <a:r>
                        <a:rPr lang="fr-FR" sz="1400" baseline="0" dirty="0" smtClean="0"/>
                        <a:t> ?? </a:t>
                      </a:r>
                    </a:p>
                  </a:txBody>
                  <a:tcPr/>
                </a:tc>
                <a:extLst>
                  <a:ext uri="{0D108BD9-81ED-4DB2-BD59-A6C34878D82A}">
                    <a16:rowId xmlns:a16="http://schemas.microsoft.com/office/drawing/2014/main" val="2468265493"/>
                  </a:ext>
                </a:extLst>
              </a:tr>
              <a:tr h="308271">
                <a:tc>
                  <a:txBody>
                    <a:bodyPr/>
                    <a:lstStyle/>
                    <a:p>
                      <a:r>
                        <a:rPr lang="fr-FR" sz="1400" b="1" dirty="0" err="1" smtClean="0">
                          <a:solidFill>
                            <a:schemeClr val="tx1"/>
                          </a:solidFill>
                          <a:latin typeface="Arial" panose="020B0604020202020204" pitchFamily="34" charset="0"/>
                          <a:cs typeface="Arial" panose="020B0604020202020204" pitchFamily="34" charset="0"/>
                        </a:rPr>
                        <a:t>Sustainability</a:t>
                      </a:r>
                      <a:endParaRPr lang="en-US" sz="1400" b="1" dirty="0">
                        <a:solidFill>
                          <a:schemeClr val="tx1"/>
                        </a:solidFill>
                        <a:latin typeface="Arial" panose="020B0604020202020204" pitchFamily="34" charset="0"/>
                        <a:cs typeface="Arial" panose="020B0604020202020204" pitchFamily="34" charset="0"/>
                      </a:endParaRPr>
                    </a:p>
                  </a:txBody>
                  <a:tcPr>
                    <a:solidFill>
                      <a:srgbClr val="FFFF00"/>
                    </a:solidFill>
                  </a:tcPr>
                </a:tc>
                <a:tc>
                  <a:txBody>
                    <a:bodyPr/>
                    <a:lstStyle/>
                    <a:p>
                      <a:r>
                        <a:rPr lang="fr-FR" sz="1400" dirty="0" smtClean="0"/>
                        <a:t>G.</a:t>
                      </a:r>
                      <a:r>
                        <a:rPr lang="fr-FR" sz="1400" baseline="0" dirty="0" smtClean="0"/>
                        <a:t> Campana</a:t>
                      </a:r>
                      <a:r>
                        <a:rPr lang="fr-FR" sz="1400" dirty="0" smtClean="0"/>
                        <a:t> (IT)</a:t>
                      </a:r>
                      <a:endParaRPr lang="en-US" sz="1400" dirty="0"/>
                    </a:p>
                  </a:txBody>
                  <a:tcPr>
                    <a:solidFill>
                      <a:srgbClr val="FFFF00"/>
                    </a:solidFill>
                  </a:tcPr>
                </a:tc>
                <a:tc>
                  <a:txBody>
                    <a:bodyPr/>
                    <a:lstStyle/>
                    <a:p>
                      <a:r>
                        <a:rPr lang="fr-FR" sz="1400" dirty="0" smtClean="0"/>
                        <a:t>Giampaolo </a:t>
                      </a:r>
                      <a:r>
                        <a:rPr lang="fr-FR" sz="1400" dirty="0" smtClean="0"/>
                        <a:t>Campana –</a:t>
                      </a:r>
                      <a:r>
                        <a:rPr lang="fr-FR" sz="1400" baseline="0" dirty="0" smtClean="0"/>
                        <a:t> </a:t>
                      </a:r>
                      <a:r>
                        <a:rPr lang="fr-FR" sz="1400" baseline="0" dirty="0" err="1" smtClean="0"/>
                        <a:t>just</a:t>
                      </a:r>
                      <a:r>
                        <a:rPr lang="fr-FR" sz="1400" baseline="0" dirty="0" smtClean="0"/>
                        <a:t> </a:t>
                      </a:r>
                      <a:r>
                        <a:rPr lang="fr-FR" sz="1400" baseline="0" dirty="0" err="1" smtClean="0"/>
                        <a:t>started</a:t>
                      </a:r>
                      <a:r>
                        <a:rPr lang="fr-FR" sz="1400" baseline="0" dirty="0" smtClean="0"/>
                        <a:t> new </a:t>
                      </a:r>
                      <a:r>
                        <a:rPr lang="fr-FR" sz="1400" baseline="0" dirty="0" err="1" smtClean="0"/>
                        <a:t>activity</a:t>
                      </a:r>
                      <a:endParaRPr lang="en-US" sz="1400" dirty="0"/>
                    </a:p>
                  </a:txBody>
                  <a:tcPr>
                    <a:solidFill>
                      <a:srgbClr val="FFFF00"/>
                    </a:solidFill>
                  </a:tcPr>
                </a:tc>
                <a:extLst>
                  <a:ext uri="{0D108BD9-81ED-4DB2-BD59-A6C34878D82A}">
                    <a16:rowId xmlns:a16="http://schemas.microsoft.com/office/drawing/2014/main" val="4249165325"/>
                  </a:ext>
                </a:extLst>
              </a:tr>
              <a:tr h="308271">
                <a:tc>
                  <a:txBody>
                    <a:bodyPr/>
                    <a:lstStyle/>
                    <a:p>
                      <a:r>
                        <a:rPr lang="fr-FR" sz="1400" b="1" dirty="0" smtClean="0">
                          <a:solidFill>
                            <a:srgbClr val="FF0000"/>
                          </a:solidFill>
                          <a:latin typeface="Arial" panose="020B0604020202020204" pitchFamily="34" charset="0"/>
                          <a:cs typeface="Arial" panose="020B0604020202020204" pitchFamily="34" charset="0"/>
                        </a:rPr>
                        <a:t>Inter-COST Action actions</a:t>
                      </a:r>
                      <a:endParaRPr lang="en-US" sz="1400" b="1" dirty="0">
                        <a:solidFill>
                          <a:srgbClr val="FF0000"/>
                        </a:solidFill>
                        <a:latin typeface="Arial" panose="020B0604020202020204" pitchFamily="34" charset="0"/>
                        <a:cs typeface="Arial" panose="020B0604020202020204" pitchFamily="34" charset="0"/>
                      </a:endParaRPr>
                    </a:p>
                  </a:txBody>
                  <a:tcPr>
                    <a:solidFill>
                      <a:srgbClr val="FFFF00"/>
                    </a:solidFill>
                  </a:tcPr>
                </a:tc>
                <a:tc>
                  <a:txBody>
                    <a:bodyPr/>
                    <a:lstStyle/>
                    <a:p>
                      <a:r>
                        <a:rPr lang="fr-FR" sz="1400" dirty="0" smtClean="0"/>
                        <a:t>Saco Nakamae (AC/FR)</a:t>
                      </a:r>
                      <a:endParaRPr lang="en-US" sz="1400" dirty="0"/>
                    </a:p>
                  </a:txBody>
                  <a:tcPr>
                    <a:solidFill>
                      <a:srgbClr val="FFFF00"/>
                    </a:solidFill>
                  </a:tcPr>
                </a:tc>
                <a:tc>
                  <a:txBody>
                    <a:bodyPr/>
                    <a:lstStyle/>
                    <a:p>
                      <a:r>
                        <a:rPr lang="fr-FR" sz="1400" dirty="0" err="1" smtClean="0">
                          <a:solidFill>
                            <a:srgbClr val="FF0000"/>
                          </a:solidFill>
                        </a:rPr>
                        <a:t>Anyone</a:t>
                      </a:r>
                      <a:r>
                        <a:rPr lang="fr-FR" sz="1400" dirty="0" smtClean="0">
                          <a:solidFill>
                            <a:srgbClr val="FF0000"/>
                          </a:solidFill>
                        </a:rPr>
                        <a:t> ??</a:t>
                      </a:r>
                      <a:endParaRPr lang="en-US" sz="1400" dirty="0">
                        <a:solidFill>
                          <a:srgbClr val="FF0000"/>
                        </a:solidFill>
                      </a:endParaRPr>
                    </a:p>
                  </a:txBody>
                  <a:tcPr>
                    <a:solidFill>
                      <a:srgbClr val="FFFF00"/>
                    </a:solidFill>
                  </a:tcPr>
                </a:tc>
                <a:extLst>
                  <a:ext uri="{0D108BD9-81ED-4DB2-BD59-A6C34878D82A}">
                    <a16:rowId xmlns:a16="http://schemas.microsoft.com/office/drawing/2014/main" val="3429127740"/>
                  </a:ext>
                </a:extLst>
              </a:tr>
              <a:tr h="308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smtClean="0">
                          <a:solidFill>
                            <a:schemeClr val="tx1"/>
                          </a:solidFill>
                          <a:latin typeface="Arial" panose="020B0604020202020204" pitchFamily="34" charset="0"/>
                          <a:cs typeface="Arial" panose="020B0604020202020204" pitchFamily="34" charset="0"/>
                        </a:rPr>
                        <a:t>Young EU-MACE</a:t>
                      </a:r>
                      <a:endParaRPr lang="en-US" sz="1400" b="1" dirty="0" smtClean="0">
                        <a:solidFill>
                          <a:schemeClr val="tx1"/>
                        </a:solidFill>
                        <a:latin typeface="Arial" panose="020B0604020202020204" pitchFamily="34" charset="0"/>
                        <a:cs typeface="Arial" panose="020B0604020202020204" pitchFamily="34" charset="0"/>
                      </a:endParaRPr>
                    </a:p>
                  </a:txBody>
                  <a:tcPr>
                    <a:solidFill>
                      <a:srgbClr val="FFFF00"/>
                    </a:solidFill>
                  </a:tcPr>
                </a:tc>
                <a:tc>
                  <a:txBody>
                    <a:bodyPr/>
                    <a:lstStyle/>
                    <a:p>
                      <a:r>
                        <a:rPr lang="fr-FR" sz="1400" dirty="0" smtClean="0"/>
                        <a:t>New</a:t>
                      </a:r>
                      <a:endParaRPr lang="en-US" sz="1400"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smtClean="0">
                          <a:solidFill>
                            <a:srgbClr val="FF0000"/>
                          </a:solidFill>
                        </a:rPr>
                        <a:t>Anyone</a:t>
                      </a:r>
                      <a:r>
                        <a:rPr lang="fr-FR" sz="1400" dirty="0" smtClean="0">
                          <a:solidFill>
                            <a:srgbClr val="FF0000"/>
                          </a:solidFill>
                        </a:rPr>
                        <a:t> ??</a:t>
                      </a:r>
                      <a:endParaRPr lang="en-US" sz="1400" dirty="0" smtClean="0">
                        <a:solidFill>
                          <a:srgbClr val="FF0000"/>
                        </a:solidFill>
                      </a:endParaRPr>
                    </a:p>
                  </a:txBody>
                  <a:tcPr>
                    <a:solidFill>
                      <a:srgbClr val="FFFF00"/>
                    </a:solidFill>
                  </a:tcPr>
                </a:tc>
                <a:extLst>
                  <a:ext uri="{0D108BD9-81ED-4DB2-BD59-A6C34878D82A}">
                    <a16:rowId xmlns:a16="http://schemas.microsoft.com/office/drawing/2014/main" val="1808282260"/>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Erasmus incubation</a:t>
                      </a:r>
                      <a:endParaRPr lang="en-US" sz="1400" b="1" dirty="0">
                        <a:solidFill>
                          <a:schemeClr val="tx1"/>
                        </a:solidFill>
                        <a:latin typeface="Arial" panose="020B0604020202020204" pitchFamily="34" charset="0"/>
                        <a:cs typeface="Arial" panose="020B0604020202020204" pitchFamily="34" charset="0"/>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t>Theodora Kyratsi (CY)</a:t>
                      </a:r>
                      <a:endParaRPr lang="en-US" sz="1400" dirty="0" smtClean="0"/>
                    </a:p>
                  </a:txBody>
                  <a:tcPr>
                    <a:solidFill>
                      <a:srgbClr val="FFFF00"/>
                    </a:solidFill>
                  </a:tcPr>
                </a:tc>
                <a:tc>
                  <a:txBody>
                    <a:bodyPr/>
                    <a:lstStyle/>
                    <a:p>
                      <a:r>
                        <a:rPr lang="fr-FR" sz="1400" dirty="0" smtClean="0">
                          <a:solidFill>
                            <a:srgbClr val="FF0000"/>
                          </a:solidFill>
                        </a:rPr>
                        <a:t>??</a:t>
                      </a:r>
                      <a:endParaRPr lang="en-US" sz="1400" dirty="0">
                        <a:solidFill>
                          <a:srgbClr val="FF0000"/>
                        </a:solidFill>
                      </a:endParaRPr>
                    </a:p>
                  </a:txBody>
                  <a:tcPr>
                    <a:solidFill>
                      <a:srgbClr val="FFFF00"/>
                    </a:solidFill>
                  </a:tcPr>
                </a:tc>
                <a:extLst>
                  <a:ext uri="{0D108BD9-81ED-4DB2-BD59-A6C34878D82A}">
                    <a16:rowId xmlns:a16="http://schemas.microsoft.com/office/drawing/2014/main" val="1514438290"/>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MAP &amp; EXP List/</a:t>
                      </a:r>
                      <a:r>
                        <a:rPr lang="fr-FR" sz="1400" b="1" dirty="0" err="1" smtClean="0">
                          <a:solidFill>
                            <a:schemeClr val="tx1"/>
                          </a:solidFill>
                          <a:latin typeface="Arial" panose="020B0604020202020204" pitchFamily="34" charset="0"/>
                          <a:cs typeface="Arial" panose="020B0604020202020204" pitchFamily="34" charset="0"/>
                        </a:rPr>
                        <a:t>database</a:t>
                      </a:r>
                      <a:endParaRPr lang="en-US" sz="1400" b="1" dirty="0">
                        <a:solidFill>
                          <a:schemeClr val="tx1"/>
                        </a:solidFill>
                        <a:latin typeface="Arial" panose="020B0604020202020204" pitchFamily="34" charset="0"/>
                        <a:cs typeface="Arial" panose="020B0604020202020204" pitchFamily="34" charset="0"/>
                      </a:endParaRPr>
                    </a:p>
                  </a:txBody>
                  <a:tcPr>
                    <a:solidFill>
                      <a:srgbClr val="FFFF00"/>
                    </a:solidFill>
                  </a:tcPr>
                </a:tc>
                <a:tc>
                  <a:txBody>
                    <a:bodyPr/>
                    <a:lstStyle/>
                    <a:p>
                      <a:r>
                        <a:rPr lang="fr-FR" sz="1400" dirty="0" smtClean="0"/>
                        <a:t>Kourosh Malek (DE)</a:t>
                      </a:r>
                      <a:endParaRPr lang="en-US" sz="1400" dirty="0"/>
                    </a:p>
                  </a:txBody>
                  <a:tcPr>
                    <a:solidFill>
                      <a:srgbClr val="FFFF00"/>
                    </a:solidFill>
                  </a:tcPr>
                </a:tc>
                <a:tc>
                  <a:txBody>
                    <a:bodyPr/>
                    <a:lstStyle/>
                    <a:p>
                      <a:r>
                        <a:rPr lang="fr-FR" sz="1400" dirty="0" smtClean="0"/>
                        <a:t>Kourosh Malek (DE</a:t>
                      </a:r>
                      <a:r>
                        <a:rPr lang="fr-FR" sz="1400" dirty="0" smtClean="0"/>
                        <a:t>) &amp; </a:t>
                      </a:r>
                      <a:r>
                        <a:rPr lang="fr-FR" sz="1400" dirty="0" err="1" smtClean="0">
                          <a:solidFill>
                            <a:srgbClr val="FF0000"/>
                          </a:solidFill>
                        </a:rPr>
                        <a:t>Ioisif</a:t>
                      </a:r>
                      <a:r>
                        <a:rPr lang="fr-FR" sz="1400" dirty="0" smtClean="0">
                          <a:solidFill>
                            <a:srgbClr val="FF0000"/>
                          </a:solidFill>
                        </a:rPr>
                        <a:t> </a:t>
                      </a:r>
                      <a:r>
                        <a:rPr lang="fr-FR" sz="1400" dirty="0" err="1" smtClean="0">
                          <a:solidFill>
                            <a:srgbClr val="FF0000"/>
                          </a:solidFill>
                        </a:rPr>
                        <a:t>Galanakis</a:t>
                      </a:r>
                      <a:endParaRPr lang="en-US" sz="1400" dirty="0">
                        <a:solidFill>
                          <a:srgbClr val="FF0000"/>
                        </a:solidFill>
                      </a:endParaRPr>
                    </a:p>
                  </a:txBody>
                  <a:tcPr>
                    <a:solidFill>
                      <a:srgbClr val="FFFF00"/>
                    </a:solidFill>
                  </a:tcPr>
                </a:tc>
                <a:extLst>
                  <a:ext uri="{0D108BD9-81ED-4DB2-BD59-A6C34878D82A}">
                    <a16:rowId xmlns:a16="http://schemas.microsoft.com/office/drawing/2014/main" val="1304056937"/>
                  </a:ext>
                </a:extLst>
              </a:tr>
              <a:tr h="308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err="1" smtClean="0">
                          <a:solidFill>
                            <a:srgbClr val="FF0000"/>
                          </a:solidFill>
                          <a:latin typeface="Arial" panose="020B0604020202020204" pitchFamily="34" charset="0"/>
                          <a:cs typeface="Arial" panose="020B0604020202020204" pitchFamily="34" charset="0"/>
                        </a:rPr>
                        <a:t>Legacy</a:t>
                      </a:r>
                      <a:r>
                        <a:rPr lang="fr-FR" sz="1400" b="1" dirty="0" smtClean="0">
                          <a:solidFill>
                            <a:srgbClr val="FF0000"/>
                          </a:solidFill>
                          <a:latin typeface="Arial" panose="020B0604020202020204" pitchFamily="34" charset="0"/>
                          <a:cs typeface="Arial" panose="020B0604020202020204" pitchFamily="34" charset="0"/>
                        </a:rPr>
                        <a:t> </a:t>
                      </a:r>
                      <a:r>
                        <a:rPr lang="fr-FR" sz="1400" b="1" dirty="0" err="1" smtClean="0">
                          <a:solidFill>
                            <a:srgbClr val="FF0000"/>
                          </a:solidFill>
                          <a:latin typeface="Arial" panose="020B0604020202020204" pitchFamily="34" charset="0"/>
                          <a:cs typeface="Arial" panose="020B0604020202020204" pitchFamily="34" charset="0"/>
                        </a:rPr>
                        <a:t>Labs</a:t>
                      </a:r>
                      <a:endParaRPr lang="en-US" sz="1400" b="1" dirty="0" smtClean="0">
                        <a:solidFill>
                          <a:srgbClr val="FF0000"/>
                        </a:solidFill>
                        <a:latin typeface="Arial" panose="020B0604020202020204" pitchFamily="34" charset="0"/>
                        <a:cs typeface="Arial" panose="020B0604020202020204" pitchFamily="34" charset="0"/>
                      </a:endParaRPr>
                    </a:p>
                  </a:txBody>
                  <a:tcPr>
                    <a:solidFill>
                      <a:srgbClr val="FFFF00"/>
                    </a:solidFill>
                  </a:tcPr>
                </a:tc>
                <a:tc>
                  <a:txBody>
                    <a:bodyPr/>
                    <a:lstStyle/>
                    <a:p>
                      <a:r>
                        <a:rPr lang="fr-FR" sz="1400" baseline="0" dirty="0" smtClean="0"/>
                        <a:t>New</a:t>
                      </a:r>
                      <a:endParaRPr lang="en-US" sz="1400" dirty="0"/>
                    </a:p>
                  </a:txBody>
                  <a:tcPr>
                    <a:solidFill>
                      <a:srgbClr val="FFFF00"/>
                    </a:solidFill>
                  </a:tcPr>
                </a:tc>
                <a:tc>
                  <a:txBody>
                    <a:bodyPr/>
                    <a:lstStyle/>
                    <a:p>
                      <a:r>
                        <a:rPr lang="fr-FR" sz="1400" dirty="0" smtClean="0">
                          <a:solidFill>
                            <a:srgbClr val="FF0000"/>
                          </a:solidFill>
                        </a:rPr>
                        <a:t>Ozlem &amp; Dorottya</a:t>
                      </a:r>
                      <a:r>
                        <a:rPr lang="fr-FR" sz="1400" baseline="0" dirty="0" smtClean="0">
                          <a:solidFill>
                            <a:srgbClr val="FF0000"/>
                          </a:solidFill>
                        </a:rPr>
                        <a:t>, Sandra, Jasna</a:t>
                      </a:r>
                      <a:endParaRPr lang="en-US" sz="1400" dirty="0">
                        <a:solidFill>
                          <a:srgbClr val="FF0000"/>
                        </a:solidFill>
                      </a:endParaRPr>
                    </a:p>
                  </a:txBody>
                  <a:tcPr>
                    <a:solidFill>
                      <a:srgbClr val="FFFF00"/>
                    </a:solidFill>
                  </a:tcPr>
                </a:tc>
                <a:extLst>
                  <a:ext uri="{0D108BD9-81ED-4DB2-BD59-A6C34878D82A}">
                    <a16:rowId xmlns:a16="http://schemas.microsoft.com/office/drawing/2014/main" val="2044747295"/>
                  </a:ext>
                </a:extLst>
              </a:tr>
              <a:tr h="308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err="1" smtClean="0">
                          <a:solidFill>
                            <a:srgbClr val="FF0000"/>
                          </a:solidFill>
                          <a:latin typeface="Arial" panose="020B0604020202020204" pitchFamily="34" charset="0"/>
                          <a:cs typeface="Arial" panose="020B0604020202020204" pitchFamily="34" charset="0"/>
                        </a:rPr>
                        <a:t>Other</a:t>
                      </a:r>
                      <a:r>
                        <a:rPr lang="fr-FR" sz="1400" b="1" dirty="0" smtClean="0">
                          <a:solidFill>
                            <a:srgbClr val="FF0000"/>
                          </a:solidFill>
                          <a:latin typeface="Arial" panose="020B0604020202020204" pitchFamily="34" charset="0"/>
                          <a:cs typeface="Arial" panose="020B0604020202020204" pitchFamily="34" charset="0"/>
                        </a:rPr>
                        <a:t> new </a:t>
                      </a:r>
                      <a:r>
                        <a:rPr lang="fr-FR" sz="1400" b="1" dirty="0" err="1" smtClean="0">
                          <a:solidFill>
                            <a:srgbClr val="FF0000"/>
                          </a:solidFill>
                          <a:latin typeface="Arial" panose="020B0604020202020204" pitchFamily="34" charset="0"/>
                          <a:cs typeface="Arial" panose="020B0604020202020204" pitchFamily="34" charset="0"/>
                        </a:rPr>
                        <a:t>tasks</a:t>
                      </a:r>
                      <a:r>
                        <a:rPr lang="fr-FR" sz="1400" b="1" dirty="0" smtClean="0">
                          <a:solidFill>
                            <a:srgbClr val="FF0000"/>
                          </a:solidFill>
                          <a:latin typeface="Arial" panose="020B0604020202020204" pitchFamily="34" charset="0"/>
                          <a:cs typeface="Arial" panose="020B0604020202020204" pitchFamily="34" charset="0"/>
                        </a:rPr>
                        <a:t>/leader </a:t>
                      </a:r>
                      <a:r>
                        <a:rPr lang="fr-FR" sz="1400" b="1" dirty="0" err="1" smtClean="0">
                          <a:solidFill>
                            <a:srgbClr val="FF0000"/>
                          </a:solidFill>
                          <a:latin typeface="Arial" panose="020B0604020202020204" pitchFamily="34" charset="0"/>
                          <a:cs typeface="Arial" panose="020B0604020202020204" pitchFamily="34" charset="0"/>
                        </a:rPr>
                        <a:t>roles</a:t>
                      </a:r>
                      <a:r>
                        <a:rPr lang="fr-FR" sz="1400" b="1" dirty="0" smtClean="0">
                          <a:solidFill>
                            <a:srgbClr val="FF0000"/>
                          </a:solidFill>
                          <a:latin typeface="Arial" panose="020B0604020202020204" pitchFamily="34" charset="0"/>
                          <a:cs typeface="Arial" panose="020B0604020202020204" pitchFamily="34" charset="0"/>
                        </a:rPr>
                        <a:t>?</a:t>
                      </a:r>
                      <a:endParaRPr lang="en-US" sz="1400" b="1" dirty="0" smtClean="0">
                        <a:solidFill>
                          <a:srgbClr val="FF0000"/>
                        </a:solidFill>
                        <a:latin typeface="Arial" panose="020B0604020202020204" pitchFamily="34" charset="0"/>
                        <a:cs typeface="Arial" panose="020B0604020202020204" pitchFamily="34" charset="0"/>
                      </a:endParaRPr>
                    </a:p>
                  </a:txBody>
                  <a:tcPr>
                    <a:solidFill>
                      <a:srgbClr val="FFFF00"/>
                    </a:solidFill>
                  </a:tcPr>
                </a:tc>
                <a:tc>
                  <a:txBody>
                    <a:bodyPr/>
                    <a:lstStyle/>
                    <a:p>
                      <a:r>
                        <a:rPr lang="fr-FR" sz="1400" dirty="0" err="1" smtClean="0"/>
                        <a:t>Industrial</a:t>
                      </a:r>
                      <a:r>
                        <a:rPr lang="fr-FR" sz="1400" dirty="0" smtClean="0"/>
                        <a:t> </a:t>
                      </a:r>
                      <a:r>
                        <a:rPr lang="fr-FR" sz="1400" dirty="0" err="1" smtClean="0"/>
                        <a:t>partnership</a:t>
                      </a:r>
                      <a:r>
                        <a:rPr lang="fr-FR" sz="1400" dirty="0" smtClean="0"/>
                        <a:t>? </a:t>
                      </a:r>
                      <a:endParaRPr lang="en-US" sz="1400" dirty="0"/>
                    </a:p>
                  </a:txBody>
                  <a:tcPr>
                    <a:solidFill>
                      <a:srgbClr val="FFFF00"/>
                    </a:solidFill>
                  </a:tcPr>
                </a:tc>
                <a:tc>
                  <a:txBody>
                    <a:bodyPr/>
                    <a:lstStyle/>
                    <a:p>
                      <a:r>
                        <a:rPr lang="fr-FR" sz="1400" dirty="0" smtClean="0">
                          <a:solidFill>
                            <a:srgbClr val="FF0000"/>
                          </a:solidFill>
                        </a:rPr>
                        <a:t>To </a:t>
                      </a:r>
                      <a:r>
                        <a:rPr lang="fr-FR" sz="1400" dirty="0" err="1" smtClean="0">
                          <a:solidFill>
                            <a:srgbClr val="FF0000"/>
                          </a:solidFill>
                        </a:rPr>
                        <a:t>be</a:t>
                      </a:r>
                      <a:r>
                        <a:rPr lang="fr-FR" sz="1400" dirty="0" smtClean="0">
                          <a:solidFill>
                            <a:srgbClr val="FF0000"/>
                          </a:solidFill>
                        </a:rPr>
                        <a:t> </a:t>
                      </a:r>
                      <a:r>
                        <a:rPr lang="fr-FR" sz="1400" dirty="0" err="1" smtClean="0">
                          <a:solidFill>
                            <a:srgbClr val="FF0000"/>
                          </a:solidFill>
                        </a:rPr>
                        <a:t>discussed</a:t>
                      </a:r>
                      <a:endParaRPr lang="en-US" sz="1400" dirty="0">
                        <a:solidFill>
                          <a:srgbClr val="FF0000"/>
                        </a:solidFill>
                      </a:endParaRPr>
                    </a:p>
                  </a:txBody>
                  <a:tcPr>
                    <a:solidFill>
                      <a:srgbClr val="FFFF00"/>
                    </a:solidFill>
                  </a:tcPr>
                </a:tc>
                <a:extLst>
                  <a:ext uri="{0D108BD9-81ED-4DB2-BD59-A6C34878D82A}">
                    <a16:rowId xmlns:a16="http://schemas.microsoft.com/office/drawing/2014/main" val="3280710529"/>
                  </a:ext>
                </a:extLst>
              </a:tr>
            </a:tbl>
          </a:graphicData>
        </a:graphic>
      </p:graphicFrame>
      <p:sp>
        <p:nvSpPr>
          <p:cNvPr id="11" name="ZoneTexte 10"/>
          <p:cNvSpPr txBox="1"/>
          <p:nvPr/>
        </p:nvSpPr>
        <p:spPr>
          <a:xfrm>
            <a:off x="452845" y="1490765"/>
            <a:ext cx="10931703" cy="369332"/>
          </a:xfrm>
          <a:prstGeom prst="rect">
            <a:avLst/>
          </a:prstGeom>
          <a:noFill/>
          <a:ln>
            <a:noFill/>
          </a:ln>
        </p:spPr>
        <p:txBody>
          <a:bodyPr wrap="square" rtlCol="0">
            <a:spAutoFit/>
          </a:bodyPr>
          <a:lstStyle/>
          <a:p>
            <a:pPr>
              <a:lnSpc>
                <a:spcPct val="150000"/>
              </a:lnSpc>
            </a:pPr>
            <a:r>
              <a:rPr lang="fr-FR" sz="1200" b="1" dirty="0" smtClean="0">
                <a:solidFill>
                  <a:srgbClr val="FF0000"/>
                </a:solidFill>
              </a:rPr>
              <a:t>In MC1 meeting, </a:t>
            </a:r>
            <a:r>
              <a:rPr lang="fr-FR" sz="1200" b="1" dirty="0" err="1" smtClean="0">
                <a:solidFill>
                  <a:srgbClr val="FF0000"/>
                </a:solidFill>
              </a:rPr>
              <a:t>we</a:t>
            </a:r>
            <a:r>
              <a:rPr lang="fr-FR" sz="1200" b="1" dirty="0" smtClean="0">
                <a:solidFill>
                  <a:srgbClr val="FF0000"/>
                </a:solidFill>
              </a:rPr>
              <a:t> have </a:t>
            </a:r>
            <a:r>
              <a:rPr lang="fr-FR" sz="1200" b="1" dirty="0" err="1" smtClean="0">
                <a:solidFill>
                  <a:srgbClr val="FF0000"/>
                </a:solidFill>
              </a:rPr>
              <a:t>decided</a:t>
            </a:r>
            <a:r>
              <a:rPr lang="fr-FR" sz="1200" b="1" dirty="0" smtClean="0">
                <a:solidFill>
                  <a:srgbClr val="FF0000"/>
                </a:solidFill>
              </a:rPr>
              <a:t> to change WG/</a:t>
            </a:r>
            <a:r>
              <a:rPr lang="fr-FR" sz="1200" b="1" dirty="0" err="1" smtClean="0">
                <a:solidFill>
                  <a:srgbClr val="FF0000"/>
                </a:solidFill>
              </a:rPr>
              <a:t>Task</a:t>
            </a:r>
            <a:r>
              <a:rPr lang="fr-FR" sz="1200" b="1" dirty="0" smtClean="0">
                <a:solidFill>
                  <a:srgbClr val="FF0000"/>
                </a:solidFill>
              </a:rPr>
              <a:t> leaders (if </a:t>
            </a:r>
            <a:r>
              <a:rPr lang="fr-FR" sz="1200" b="1" dirty="0" err="1" smtClean="0">
                <a:solidFill>
                  <a:srgbClr val="FF0000"/>
                </a:solidFill>
              </a:rPr>
              <a:t>needed</a:t>
            </a:r>
            <a:r>
              <a:rPr lang="fr-FR" sz="1200" b="1" dirty="0" smtClean="0">
                <a:solidFill>
                  <a:srgbClr val="FF0000"/>
                </a:solidFill>
              </a:rPr>
              <a:t>) @M12 AND </a:t>
            </a:r>
            <a:r>
              <a:rPr lang="fr-FR" sz="1200" b="1" dirty="0" err="1" smtClean="0">
                <a:solidFill>
                  <a:srgbClr val="FF0000"/>
                </a:solidFill>
              </a:rPr>
              <a:t>we</a:t>
            </a:r>
            <a:r>
              <a:rPr lang="fr-FR" sz="1200" b="1" dirty="0" smtClean="0">
                <a:solidFill>
                  <a:srgbClr val="FF0000"/>
                </a:solidFill>
              </a:rPr>
              <a:t> must </a:t>
            </a:r>
            <a:r>
              <a:rPr lang="fr-FR" sz="1200" b="1" dirty="0" err="1" smtClean="0">
                <a:solidFill>
                  <a:srgbClr val="FF0000"/>
                </a:solidFill>
              </a:rPr>
              <a:t>increase</a:t>
            </a:r>
            <a:r>
              <a:rPr lang="fr-FR" sz="1200" b="1" dirty="0" smtClean="0">
                <a:solidFill>
                  <a:srgbClr val="FF0000"/>
                </a:solidFill>
              </a:rPr>
              <a:t> the participation of ICT, </a:t>
            </a:r>
            <a:r>
              <a:rPr lang="fr-FR" sz="1200" b="1" dirty="0" err="1" smtClean="0">
                <a:solidFill>
                  <a:srgbClr val="FF0000"/>
                </a:solidFill>
              </a:rPr>
              <a:t>young</a:t>
            </a:r>
            <a:r>
              <a:rPr lang="fr-FR" sz="1200" b="1" dirty="0" smtClean="0">
                <a:solidFill>
                  <a:srgbClr val="FF0000"/>
                </a:solidFill>
              </a:rPr>
              <a:t> &amp; </a:t>
            </a:r>
            <a:r>
              <a:rPr lang="fr-FR" sz="1200" b="1" dirty="0" err="1" smtClean="0">
                <a:solidFill>
                  <a:srgbClr val="FF0000"/>
                </a:solidFill>
              </a:rPr>
              <a:t>female</a:t>
            </a:r>
            <a:r>
              <a:rPr lang="fr-FR" sz="1200" b="1" dirty="0" smtClean="0">
                <a:solidFill>
                  <a:srgbClr val="FF0000"/>
                </a:solidFill>
              </a:rPr>
              <a:t> </a:t>
            </a:r>
            <a:r>
              <a:rPr lang="fr-FR" sz="1200" b="1" dirty="0" err="1" smtClean="0">
                <a:solidFill>
                  <a:srgbClr val="FF0000"/>
                </a:solidFill>
              </a:rPr>
              <a:t>members</a:t>
            </a:r>
            <a:r>
              <a:rPr lang="fr-FR" sz="1200" b="1" dirty="0" smtClean="0">
                <a:solidFill>
                  <a:srgbClr val="FF0000"/>
                </a:solidFill>
              </a:rPr>
              <a:t> participation</a:t>
            </a:r>
          </a:p>
        </p:txBody>
      </p:sp>
    </p:spTree>
    <p:extLst>
      <p:ext uri="{BB962C8B-B14F-4D97-AF65-F5344CB8AC3E}">
        <p14:creationId xmlns:p14="http://schemas.microsoft.com/office/powerpoint/2010/main" val="526361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B2B platform for MAP &amp; Expert list</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15</a:t>
            </a:fld>
            <a:endParaRPr lang="en-US" dirty="0"/>
          </a:p>
        </p:txBody>
      </p:sp>
      <p:sp>
        <p:nvSpPr>
          <p:cNvPr id="8" name="Espace réservé de la date 7"/>
          <p:cNvSpPr>
            <a:spLocks noGrp="1"/>
          </p:cNvSpPr>
          <p:nvPr>
            <p:ph type="dt" sz="half" idx="10"/>
          </p:nvPr>
        </p:nvSpPr>
        <p:spPr/>
        <p:txBody>
          <a:bodyPr/>
          <a:lstStyle/>
          <a:p>
            <a:fld id="{1B842472-837D-41AA-B9C6-F862389680DD}" type="datetime1">
              <a:rPr lang="en-US" smtClean="0"/>
              <a:t>11/12/2024</a:t>
            </a:fld>
            <a:endParaRPr lang="en-US" dirty="0"/>
          </a:p>
        </p:txBody>
      </p:sp>
      <p:sp>
        <p:nvSpPr>
          <p:cNvPr id="3" name="ZoneTexte 2"/>
          <p:cNvSpPr txBox="1"/>
          <p:nvPr/>
        </p:nvSpPr>
        <p:spPr>
          <a:xfrm>
            <a:off x="237162" y="1461283"/>
            <a:ext cx="11239072" cy="677108"/>
          </a:xfrm>
          <a:prstGeom prst="rect">
            <a:avLst/>
          </a:prstGeom>
          <a:noFill/>
        </p:spPr>
        <p:txBody>
          <a:bodyPr wrap="square" rtlCol="0">
            <a:spAutoFit/>
          </a:bodyPr>
          <a:lstStyle/>
          <a:p>
            <a:r>
              <a:rPr lang="en-US" b="1" dirty="0" smtClean="0"/>
              <a:t>EU-MACE </a:t>
            </a:r>
            <a:r>
              <a:rPr lang="en-US" b="1" dirty="0"/>
              <a:t>B2B ecosystem intelligence </a:t>
            </a:r>
            <a:r>
              <a:rPr lang="en-US" b="1" dirty="0" smtClean="0"/>
              <a:t>platform now online: link under ‘tools-resources’ menu</a:t>
            </a:r>
            <a:endParaRPr lang="en-US" b="1" dirty="0"/>
          </a:p>
          <a:p>
            <a:endParaRPr lang="en-US" sz="2000" b="1" u="sng" dirty="0"/>
          </a:p>
        </p:txBody>
      </p:sp>
      <p:sp>
        <p:nvSpPr>
          <p:cNvPr id="11" name="ZoneTexte 10"/>
          <p:cNvSpPr txBox="1"/>
          <p:nvPr/>
        </p:nvSpPr>
        <p:spPr>
          <a:xfrm>
            <a:off x="1688386" y="2087020"/>
            <a:ext cx="8010418"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Created by Kourosh Malek</a:t>
            </a:r>
            <a:endParaRPr lang="en-US" dirty="0" smtClean="0"/>
          </a:p>
          <a:p>
            <a:pPr marL="285750" indent="-285750">
              <a:buFont typeface="Arial" panose="020B0604020202020204" pitchFamily="34" charset="0"/>
              <a:buChar char="•"/>
            </a:pPr>
            <a:r>
              <a:rPr lang="fr-FR" dirty="0" smtClean="0"/>
              <a:t>Maintenance team</a:t>
            </a:r>
          </a:p>
          <a:p>
            <a:pPr marL="742950" lvl="1" indent="-285750">
              <a:buFont typeface="Arial" panose="020B0604020202020204" pitchFamily="34" charset="0"/>
              <a:buChar char="•"/>
            </a:pPr>
            <a:r>
              <a:rPr lang="fr-FR" dirty="0" smtClean="0"/>
              <a:t>Gloria Botton (</a:t>
            </a:r>
            <a:r>
              <a:rPr lang="fr-FR" dirty="0" err="1" smtClean="0"/>
              <a:t>comm</a:t>
            </a:r>
            <a:r>
              <a:rPr lang="fr-FR" dirty="0" smtClean="0"/>
              <a:t>., EERA, BE) </a:t>
            </a:r>
            <a:endParaRPr lang="fr-FR" dirty="0" smtClean="0"/>
          </a:p>
          <a:p>
            <a:pPr marL="742950" lvl="1" indent="-285750">
              <a:buFont typeface="Arial" panose="020B0604020202020204" pitchFamily="34" charset="0"/>
              <a:buChar char="•"/>
            </a:pPr>
            <a:r>
              <a:rPr lang="fr-FR" dirty="0" err="1" smtClean="0"/>
              <a:t>Iosif</a:t>
            </a:r>
            <a:r>
              <a:rPr lang="fr-FR" dirty="0" smtClean="0"/>
              <a:t> </a:t>
            </a:r>
            <a:r>
              <a:rPr lang="fr-FR" dirty="0" err="1" smtClean="0"/>
              <a:t>Galanakis</a:t>
            </a:r>
            <a:r>
              <a:rPr lang="fr-FR" dirty="0" smtClean="0"/>
              <a:t> (MC, </a:t>
            </a:r>
            <a:r>
              <a:rPr lang="fr-FR" dirty="0" err="1" smtClean="0"/>
              <a:t>Greece</a:t>
            </a:r>
            <a:r>
              <a:rPr lang="fr-FR" dirty="0" smtClean="0"/>
              <a:t>)</a:t>
            </a:r>
          </a:p>
          <a:p>
            <a:pPr marL="742950" lvl="1" indent="-285750">
              <a:buFont typeface="Arial" panose="020B0604020202020204" pitchFamily="34" charset="0"/>
              <a:buChar char="•"/>
            </a:pPr>
            <a:r>
              <a:rPr lang="fr-FR" dirty="0" smtClean="0"/>
              <a:t>Sawako Nakamae AC</a:t>
            </a:r>
          </a:p>
          <a:p>
            <a:pPr marL="742950" lvl="1" indent="-285750">
              <a:buFont typeface="Arial" panose="020B0604020202020204" pitchFamily="34" charset="0"/>
              <a:buChar char="•"/>
            </a:pPr>
            <a:r>
              <a:rPr lang="fr-FR" dirty="0" smtClean="0"/>
              <a:t>Monica Fabrizio VC</a:t>
            </a:r>
            <a:endParaRPr lang="fr-FR" dirty="0" smtClean="0"/>
          </a:p>
        </p:txBody>
      </p:sp>
    </p:spTree>
    <p:extLst>
      <p:ext uri="{BB962C8B-B14F-4D97-AF65-F5344CB8AC3E}">
        <p14:creationId xmlns:p14="http://schemas.microsoft.com/office/powerpoint/2010/main" val="1340803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TOTEMIC 2025 training school</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16</a:t>
            </a:fld>
            <a:endParaRPr lang="en-US" dirty="0"/>
          </a:p>
        </p:txBody>
      </p:sp>
      <p:sp>
        <p:nvSpPr>
          <p:cNvPr id="8" name="Espace réservé de la date 7"/>
          <p:cNvSpPr>
            <a:spLocks noGrp="1"/>
          </p:cNvSpPr>
          <p:nvPr>
            <p:ph type="dt" sz="half" idx="10"/>
          </p:nvPr>
        </p:nvSpPr>
        <p:spPr/>
        <p:txBody>
          <a:bodyPr/>
          <a:lstStyle/>
          <a:p>
            <a:fld id="{B1ABC9FB-EFF5-467E-A592-53BFEED2C5F6}" type="datetime1">
              <a:rPr lang="en-US" smtClean="0"/>
              <a:t>11/12/2024</a:t>
            </a:fld>
            <a:endParaRPr lang="en-US" dirty="0"/>
          </a:p>
        </p:txBody>
      </p:sp>
      <p:sp>
        <p:nvSpPr>
          <p:cNvPr id="3" name="ZoneTexte 2"/>
          <p:cNvSpPr txBox="1"/>
          <p:nvPr/>
        </p:nvSpPr>
        <p:spPr>
          <a:xfrm>
            <a:off x="237162" y="1461283"/>
            <a:ext cx="9844490" cy="400110"/>
          </a:xfrm>
          <a:prstGeom prst="rect">
            <a:avLst/>
          </a:prstGeom>
          <a:noFill/>
        </p:spPr>
        <p:txBody>
          <a:bodyPr wrap="none" rtlCol="0">
            <a:spAutoFit/>
          </a:bodyPr>
          <a:lstStyle/>
          <a:p>
            <a:r>
              <a:rPr lang="fr-FR" sz="2000" b="1" u="sng" dirty="0" smtClean="0"/>
              <a:t>Tools for </a:t>
            </a:r>
            <a:r>
              <a:rPr lang="fr-FR" sz="2000" b="1" u="sng" dirty="0" err="1" smtClean="0"/>
              <a:t>Energy</a:t>
            </a:r>
            <a:r>
              <a:rPr lang="fr-FR" sz="2000" b="1" u="sng" dirty="0" smtClean="0"/>
              <a:t> Materials </a:t>
            </a:r>
            <a:r>
              <a:rPr lang="fr-FR" sz="2000" b="1" u="sng" dirty="0" err="1" smtClean="0"/>
              <a:t>Modelling</a:t>
            </a:r>
            <a:r>
              <a:rPr lang="fr-FR" sz="2000" b="1" u="sng" dirty="0" smtClean="0"/>
              <a:t> Acceleration Training </a:t>
            </a:r>
            <a:r>
              <a:rPr lang="fr-FR" sz="2000" b="1" u="sng" dirty="0" err="1" smtClean="0"/>
              <a:t>school</a:t>
            </a:r>
            <a:r>
              <a:rPr lang="fr-FR" sz="2000" b="1" u="sng" dirty="0" smtClean="0"/>
              <a:t>: </a:t>
            </a:r>
            <a:r>
              <a:rPr lang="fr-FR" sz="2000" b="1" u="sng" dirty="0" err="1" smtClean="0"/>
              <a:t>confirmed</a:t>
            </a:r>
            <a:r>
              <a:rPr lang="fr-FR" sz="2000" b="1" u="sng" dirty="0" smtClean="0"/>
              <a:t> </a:t>
            </a:r>
            <a:r>
              <a:rPr lang="fr-FR" sz="2000" b="1" u="sng" dirty="0" err="1" smtClean="0"/>
              <a:t>late</a:t>
            </a:r>
            <a:r>
              <a:rPr lang="fr-FR" sz="2000" b="1" u="sng" dirty="0" smtClean="0"/>
              <a:t> </a:t>
            </a:r>
            <a:r>
              <a:rPr lang="fr-FR" sz="2000" b="1" u="sng" dirty="0" err="1" smtClean="0"/>
              <a:t>October</a:t>
            </a:r>
            <a:r>
              <a:rPr lang="fr-FR" sz="2000" b="1" u="sng" dirty="0" smtClean="0"/>
              <a:t>!</a:t>
            </a:r>
            <a:endParaRPr lang="en-US" sz="2000" b="1" u="sng" dirty="0"/>
          </a:p>
        </p:txBody>
      </p:sp>
      <p:sp>
        <p:nvSpPr>
          <p:cNvPr id="9" name="ZoneTexte 8"/>
          <p:cNvSpPr txBox="1"/>
          <p:nvPr/>
        </p:nvSpPr>
        <p:spPr>
          <a:xfrm>
            <a:off x="5964145" y="1975497"/>
            <a:ext cx="5874995" cy="1569660"/>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April 20 – 26, 2025</a:t>
            </a:r>
          </a:p>
          <a:p>
            <a:pPr marL="285750" indent="-285750">
              <a:buFont typeface="Arial" panose="020B0604020202020204" pitchFamily="34" charset="0"/>
              <a:buChar char="•"/>
            </a:pPr>
            <a:r>
              <a:rPr lang="fr-FR" sz="1600" b="1" dirty="0" smtClean="0"/>
              <a:t>Cargèse, </a:t>
            </a:r>
            <a:r>
              <a:rPr lang="fr-FR" sz="1600" b="1" dirty="0" err="1" smtClean="0"/>
              <a:t>Corsica</a:t>
            </a:r>
            <a:r>
              <a:rPr lang="fr-FR" sz="1600" b="1" dirty="0" smtClean="0"/>
              <a:t>, France</a:t>
            </a:r>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Joint </a:t>
            </a:r>
            <a:r>
              <a:rPr lang="fr-FR" sz="1600" b="1" dirty="0" err="1" smtClean="0"/>
              <a:t>organization</a:t>
            </a:r>
            <a:r>
              <a:rPr lang="fr-FR" sz="1600" b="1" dirty="0" smtClean="0"/>
              <a:t> </a:t>
            </a:r>
            <a:r>
              <a:rPr lang="fr-FR" sz="1600" b="1" dirty="0" err="1" smtClean="0"/>
              <a:t>with</a:t>
            </a:r>
            <a:r>
              <a:rPr lang="fr-FR" sz="1600" b="1" dirty="0" smtClean="0"/>
              <a:t> CNRS (France) </a:t>
            </a:r>
            <a:r>
              <a:rPr lang="fr-FR" sz="1600" b="1" dirty="0" err="1" smtClean="0"/>
              <a:t>GdR</a:t>
            </a:r>
            <a:r>
              <a:rPr lang="fr-FR" sz="1600" b="1" dirty="0" smtClean="0"/>
              <a:t> NAME</a:t>
            </a:r>
          </a:p>
          <a:p>
            <a:pPr marL="285750" indent="-285750">
              <a:buFont typeface="Arial" panose="020B0604020202020204" pitchFamily="34" charset="0"/>
              <a:buChar char="•"/>
            </a:pPr>
            <a:r>
              <a:rPr lang="fr-FR" sz="1600" b="1" dirty="0" smtClean="0"/>
              <a:t>Co-chair </a:t>
            </a:r>
            <a:r>
              <a:rPr lang="fr-FR" sz="1600" b="1" dirty="0" err="1" smtClean="0"/>
              <a:t>from</a:t>
            </a:r>
            <a:r>
              <a:rPr lang="fr-FR" sz="1600" b="1" dirty="0" smtClean="0"/>
              <a:t> EU-MACE : David </a:t>
            </a:r>
            <a:r>
              <a:rPr lang="fr-FR" sz="1600" b="1" dirty="0" smtClean="0"/>
              <a:t>Lacroix</a:t>
            </a:r>
          </a:p>
          <a:p>
            <a:pPr marL="285750" indent="-285750">
              <a:buFont typeface="Arial" panose="020B0604020202020204" pitchFamily="34" charset="0"/>
              <a:buChar char="•"/>
            </a:pPr>
            <a:r>
              <a:rPr lang="fr-FR" sz="1600" b="1" dirty="0" smtClean="0"/>
              <a:t>12 </a:t>
            </a:r>
            <a:r>
              <a:rPr lang="fr-FR" sz="1600" b="1" dirty="0" err="1" smtClean="0"/>
              <a:t>confirmed</a:t>
            </a:r>
            <a:r>
              <a:rPr lang="fr-FR" sz="1600" b="1" dirty="0" smtClean="0"/>
              <a:t> speakers</a:t>
            </a:r>
            <a:endParaRPr lang="en-US" sz="1600" b="1"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49" y="1946583"/>
            <a:ext cx="5334313" cy="1627488"/>
          </a:xfrm>
          <a:prstGeom prst="rect">
            <a:avLst/>
          </a:prstGeom>
        </p:spPr>
      </p:pic>
      <p:sp>
        <p:nvSpPr>
          <p:cNvPr id="12" name="ZoneTexte 11"/>
          <p:cNvSpPr txBox="1"/>
          <p:nvPr/>
        </p:nvSpPr>
        <p:spPr>
          <a:xfrm>
            <a:off x="1563381" y="3899885"/>
            <a:ext cx="880152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Material for energy ; added value of IA (application field : battery, fuel cell, catalysis, carbon capture, etc.).</a:t>
            </a:r>
          </a:p>
          <a:p>
            <a:pPr marL="285750" indent="-285750">
              <a:buFont typeface="Arial" panose="020B0604020202020204" pitchFamily="34" charset="0"/>
              <a:buChar char="•"/>
            </a:pPr>
            <a:r>
              <a:rPr lang="en-US" sz="1400" dirty="0"/>
              <a:t>Nano &amp; micro material design for tailored properties; advantages of using high throughput and screening techniques.</a:t>
            </a:r>
          </a:p>
          <a:p>
            <a:pPr marL="285750" indent="-285750">
              <a:buFont typeface="Arial" panose="020B0604020202020204" pitchFamily="34" charset="0"/>
              <a:buChar char="•"/>
            </a:pPr>
            <a:r>
              <a:rPr lang="en-US" sz="1400" dirty="0"/>
              <a:t>Machine learning driving sustainable material development (life cycle, critical materials, material reliability, ageing, in operando behavior, etc.)</a:t>
            </a:r>
          </a:p>
          <a:p>
            <a:pPr marL="285750" indent="-285750">
              <a:buFont typeface="Arial" panose="020B0604020202020204" pitchFamily="34" charset="0"/>
              <a:buChar char="•"/>
            </a:pPr>
            <a:r>
              <a:rPr lang="en-US" sz="1400" dirty="0"/>
              <a:t>AI tools and material acceleration platforms; how embed data (operability/readability/etc.) to improve experimental research</a:t>
            </a:r>
          </a:p>
          <a:p>
            <a:pPr marL="285750" indent="-285750">
              <a:buFont typeface="Arial" panose="020B0604020202020204" pitchFamily="34" charset="0"/>
              <a:buChar char="•"/>
            </a:pPr>
            <a:r>
              <a:rPr lang="en-US" sz="1400" dirty="0"/>
              <a:t>Material informatics ;  AI techniques devoted to multiscale, from the material to the system</a:t>
            </a:r>
          </a:p>
          <a:p>
            <a:pPr marL="285750" indent="-285750">
              <a:buFont typeface="Arial" panose="020B0604020202020204" pitchFamily="34" charset="0"/>
              <a:buChar char="•"/>
            </a:pPr>
            <a:endParaRPr lang="en-US" sz="1400" b="1" dirty="0"/>
          </a:p>
        </p:txBody>
      </p:sp>
    </p:spTree>
    <p:extLst>
      <p:ext uri="{BB962C8B-B14F-4D97-AF65-F5344CB8AC3E}">
        <p14:creationId xmlns:p14="http://schemas.microsoft.com/office/powerpoint/2010/main" val="694140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TOTEMIC 2025 training school</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17</a:t>
            </a:fld>
            <a:endParaRPr lang="en-US" dirty="0"/>
          </a:p>
        </p:txBody>
      </p:sp>
      <p:sp>
        <p:nvSpPr>
          <p:cNvPr id="8" name="Espace réservé de la date 7"/>
          <p:cNvSpPr>
            <a:spLocks noGrp="1"/>
          </p:cNvSpPr>
          <p:nvPr>
            <p:ph type="dt" sz="half" idx="10"/>
          </p:nvPr>
        </p:nvSpPr>
        <p:spPr/>
        <p:txBody>
          <a:bodyPr/>
          <a:lstStyle/>
          <a:p>
            <a:fld id="{1B842472-837D-41AA-B9C6-F862389680DD}" type="datetime1">
              <a:rPr lang="en-US" smtClean="0"/>
              <a:t>11/12/2024</a:t>
            </a:fld>
            <a:endParaRPr lang="en-US" dirty="0"/>
          </a:p>
        </p:txBody>
      </p:sp>
      <p:sp>
        <p:nvSpPr>
          <p:cNvPr id="3" name="ZoneTexte 2"/>
          <p:cNvSpPr txBox="1"/>
          <p:nvPr/>
        </p:nvSpPr>
        <p:spPr>
          <a:xfrm>
            <a:off x="237162" y="1461283"/>
            <a:ext cx="4172361" cy="400110"/>
          </a:xfrm>
          <a:prstGeom prst="rect">
            <a:avLst/>
          </a:prstGeom>
          <a:noFill/>
        </p:spPr>
        <p:txBody>
          <a:bodyPr wrap="none" rtlCol="0">
            <a:spAutoFit/>
          </a:bodyPr>
          <a:lstStyle/>
          <a:p>
            <a:r>
              <a:rPr lang="fr-FR" sz="2000" b="1" u="sng" dirty="0" smtClean="0"/>
              <a:t>Structure and EU-MACE participation</a:t>
            </a:r>
            <a:endParaRPr lang="en-US" sz="2000" b="1" u="sng" dirty="0"/>
          </a:p>
        </p:txBody>
      </p:sp>
      <p:sp>
        <p:nvSpPr>
          <p:cNvPr id="9" name="ZoneTexte 8"/>
          <p:cNvSpPr txBox="1"/>
          <p:nvPr/>
        </p:nvSpPr>
        <p:spPr>
          <a:xfrm>
            <a:off x="643902" y="1976269"/>
            <a:ext cx="10955622" cy="2554545"/>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50 – 80 </a:t>
            </a:r>
            <a:r>
              <a:rPr lang="fr-FR" sz="1600" b="1" dirty="0" err="1" smtClean="0"/>
              <a:t>attendees</a:t>
            </a:r>
            <a:endParaRPr lang="fr-FR" sz="1600" b="1" dirty="0" smtClean="0"/>
          </a:p>
          <a:p>
            <a:pPr marL="285750" indent="-285750">
              <a:buFont typeface="Arial" panose="020B0604020202020204" pitchFamily="34" charset="0"/>
              <a:buChar char="•"/>
            </a:pPr>
            <a:r>
              <a:rPr lang="fr-FR" sz="1600" b="1" dirty="0" smtClean="0"/>
              <a:t>10 </a:t>
            </a:r>
            <a:r>
              <a:rPr lang="fr-FR" sz="1600" b="1" dirty="0" err="1" smtClean="0"/>
              <a:t>invited</a:t>
            </a:r>
            <a:r>
              <a:rPr lang="fr-FR" sz="1600" b="1" dirty="0" smtClean="0"/>
              <a:t> </a:t>
            </a:r>
            <a:r>
              <a:rPr lang="fr-FR" sz="1600" b="1" dirty="0" err="1" smtClean="0"/>
              <a:t>lecturers</a:t>
            </a:r>
            <a:r>
              <a:rPr lang="fr-FR" sz="1600" b="1" dirty="0" smtClean="0"/>
              <a:t> (</a:t>
            </a:r>
            <a:r>
              <a:rPr lang="fr-FR" sz="1600" b="1" dirty="0" err="1" smtClean="0"/>
              <a:t>covered</a:t>
            </a:r>
            <a:r>
              <a:rPr lang="fr-FR" sz="1600" b="1" dirty="0" smtClean="0"/>
              <a:t> by EU-MACE)</a:t>
            </a:r>
          </a:p>
          <a:p>
            <a:pPr marL="285750" indent="-285750">
              <a:buFont typeface="Arial" panose="020B0604020202020204" pitchFamily="34" charset="0"/>
              <a:buChar char="•"/>
            </a:pPr>
            <a:r>
              <a:rPr lang="fr-FR" sz="1600" b="1" dirty="0" smtClean="0"/>
              <a:t>15 </a:t>
            </a:r>
            <a:r>
              <a:rPr lang="fr-FR" sz="1600" b="1" dirty="0" err="1" smtClean="0"/>
              <a:t>invited</a:t>
            </a:r>
            <a:r>
              <a:rPr lang="fr-FR" sz="1600" b="1" dirty="0" smtClean="0"/>
              <a:t> </a:t>
            </a:r>
            <a:r>
              <a:rPr lang="fr-FR" sz="1600" b="1" dirty="0" err="1" smtClean="0"/>
              <a:t>students</a:t>
            </a:r>
            <a:r>
              <a:rPr lang="fr-FR" sz="1600" b="1" dirty="0" smtClean="0"/>
              <a:t>/</a:t>
            </a:r>
            <a:r>
              <a:rPr lang="fr-FR" sz="1600" b="1" dirty="0" err="1" smtClean="0"/>
              <a:t>YRIs</a:t>
            </a:r>
            <a:r>
              <a:rPr lang="fr-FR" sz="1600" b="1" dirty="0" smtClean="0"/>
              <a:t> </a:t>
            </a:r>
            <a:r>
              <a:rPr lang="fr-FR" sz="1600" b="1" dirty="0"/>
              <a:t>(</a:t>
            </a:r>
            <a:r>
              <a:rPr lang="fr-FR" sz="1600" b="1" dirty="0" err="1"/>
              <a:t>covered</a:t>
            </a:r>
            <a:r>
              <a:rPr lang="fr-FR" sz="1600" b="1" dirty="0"/>
              <a:t> by EU-MACE)</a:t>
            </a:r>
            <a:endParaRPr lang="fr-FR" sz="1600" b="1" dirty="0" smtClean="0"/>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720</a:t>
            </a:r>
            <a:r>
              <a:rPr lang="fr-FR" sz="1600" b="1" dirty="0" smtClean="0"/>
              <a:t>€/</a:t>
            </a:r>
            <a:r>
              <a:rPr lang="fr-FR" sz="1600" b="1" dirty="0" err="1" smtClean="0"/>
              <a:t>person</a:t>
            </a:r>
            <a:r>
              <a:rPr lang="fr-FR" sz="1600" b="1" dirty="0" smtClean="0"/>
              <a:t> (to </a:t>
            </a:r>
            <a:r>
              <a:rPr lang="fr-FR" sz="1600" b="1" dirty="0" err="1" smtClean="0"/>
              <a:t>be</a:t>
            </a:r>
            <a:r>
              <a:rPr lang="fr-FR" sz="1600" b="1" dirty="0" smtClean="0"/>
              <a:t> </a:t>
            </a:r>
            <a:r>
              <a:rPr lang="fr-FR" sz="1600" b="1" dirty="0" err="1" smtClean="0"/>
              <a:t>determined</a:t>
            </a:r>
            <a:r>
              <a:rPr lang="fr-FR" sz="1600" b="1" dirty="0" smtClean="0"/>
              <a:t>) </a:t>
            </a:r>
            <a:r>
              <a:rPr lang="fr-FR" sz="1600" b="1" dirty="0" err="1" smtClean="0"/>
              <a:t>accomodation</a:t>
            </a:r>
            <a:r>
              <a:rPr lang="fr-FR" sz="1600" b="1" dirty="0" smtClean="0"/>
              <a:t> </a:t>
            </a:r>
            <a:r>
              <a:rPr lang="fr-FR" sz="1600" b="1" dirty="0" err="1" smtClean="0"/>
              <a:t>fee</a:t>
            </a:r>
            <a:r>
              <a:rPr lang="fr-FR" sz="1600" b="1" dirty="0" smtClean="0"/>
              <a:t> </a:t>
            </a:r>
            <a:r>
              <a:rPr lang="fr-FR" sz="1600" b="1" dirty="0" err="1" smtClean="0"/>
              <a:t>covers</a:t>
            </a:r>
            <a:r>
              <a:rPr lang="fr-FR" sz="1600" b="1" dirty="0" smtClean="0"/>
              <a:t> </a:t>
            </a:r>
            <a:r>
              <a:rPr lang="fr-FR" sz="1600" b="1" dirty="0" err="1" smtClean="0"/>
              <a:t>lodging</a:t>
            </a:r>
            <a:r>
              <a:rPr lang="fr-FR" sz="1600" b="1" dirty="0"/>
              <a:t> </a:t>
            </a:r>
            <a:r>
              <a:rPr lang="fr-FR" sz="1600" b="1" dirty="0" smtClean="0"/>
              <a:t>and </a:t>
            </a:r>
            <a:r>
              <a:rPr lang="fr-FR" sz="1600" b="1" dirty="0" err="1" smtClean="0"/>
              <a:t>food</a:t>
            </a:r>
            <a:endParaRPr lang="fr-FR" sz="1600" b="1" dirty="0" smtClean="0"/>
          </a:p>
          <a:p>
            <a:pPr marL="285750" indent="-285750">
              <a:buFont typeface="Arial" panose="020B0604020202020204" pitchFamily="34" charset="0"/>
              <a:buChar char="•"/>
            </a:pPr>
            <a:r>
              <a:rPr lang="fr-FR" sz="1600" b="1" dirty="0" err="1" smtClean="0"/>
              <a:t>Travel</a:t>
            </a:r>
            <a:r>
              <a:rPr lang="fr-FR" sz="1600" b="1" dirty="0" smtClean="0"/>
              <a:t> </a:t>
            </a:r>
            <a:r>
              <a:rPr lang="fr-FR" sz="1600" b="1" dirty="0" err="1" smtClean="0"/>
              <a:t>cost</a:t>
            </a:r>
            <a:r>
              <a:rPr lang="fr-FR" sz="1600" b="1" dirty="0" smtClean="0"/>
              <a:t> </a:t>
            </a:r>
            <a:r>
              <a:rPr lang="fr-FR" sz="1600" b="1" dirty="0" err="1" smtClean="0"/>
              <a:t>according</a:t>
            </a:r>
            <a:r>
              <a:rPr lang="fr-FR" sz="1600" b="1" dirty="0" smtClean="0"/>
              <a:t> to </a:t>
            </a:r>
            <a:r>
              <a:rPr lang="fr-FR" sz="1600" b="1" dirty="0" err="1" smtClean="0"/>
              <a:t>one’s</a:t>
            </a:r>
            <a:r>
              <a:rPr lang="fr-FR" sz="1600" b="1" dirty="0" smtClean="0"/>
              <a:t> </a:t>
            </a:r>
            <a:r>
              <a:rPr lang="fr-FR" sz="1600" b="1" dirty="0" err="1" smtClean="0"/>
              <a:t>needs</a:t>
            </a:r>
            <a:r>
              <a:rPr lang="fr-FR" sz="1600" b="1" dirty="0" smtClean="0"/>
              <a:t> </a:t>
            </a:r>
            <a:r>
              <a:rPr lang="fr-FR" sz="1600" b="1" dirty="0" smtClean="0"/>
              <a:t>(~700€/</a:t>
            </a:r>
            <a:r>
              <a:rPr lang="fr-FR" sz="1600" b="1" dirty="0" err="1" smtClean="0"/>
              <a:t>person</a:t>
            </a:r>
            <a:r>
              <a:rPr lang="fr-FR" sz="1600" b="1" dirty="0" smtClean="0"/>
              <a:t>)</a:t>
            </a:r>
            <a:endParaRPr lang="fr-FR" sz="1600" b="1" dirty="0" smtClean="0"/>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err="1" smtClean="0"/>
              <a:t>Announcement</a:t>
            </a:r>
            <a:r>
              <a:rPr lang="fr-FR" sz="1600" b="1" dirty="0" smtClean="0"/>
              <a:t> and the first call of abstracts to </a:t>
            </a:r>
            <a:r>
              <a:rPr lang="fr-FR" sz="1600" b="1" dirty="0" err="1" smtClean="0"/>
              <a:t>appear</a:t>
            </a:r>
            <a:r>
              <a:rPr lang="fr-FR" sz="1600" b="1" dirty="0" smtClean="0"/>
              <a:t> in </a:t>
            </a:r>
            <a:r>
              <a:rPr lang="fr-FR" sz="1600" b="1" dirty="0" err="1" smtClean="0"/>
              <a:t>November</a:t>
            </a:r>
            <a:endParaRPr lang="fr-FR" sz="1600" b="1" dirty="0" smtClean="0"/>
          </a:p>
          <a:p>
            <a:pPr marL="285750" indent="-285750">
              <a:buFont typeface="Arial" panose="020B0604020202020204" pitchFamily="34" charset="0"/>
              <a:buChar char="•"/>
            </a:pPr>
            <a:endParaRPr lang="fr-FR" sz="1600" b="1" dirty="0" smtClean="0"/>
          </a:p>
          <a:p>
            <a:pPr marL="285750" indent="-285750">
              <a:buFont typeface="Arial" panose="020B0604020202020204" pitchFamily="34" charset="0"/>
              <a:buChar char="•"/>
            </a:pPr>
            <a:r>
              <a:rPr lang="fr-FR" sz="1600" b="1" dirty="0" err="1" smtClean="0"/>
              <a:t>Lecturers</a:t>
            </a:r>
            <a:r>
              <a:rPr lang="fr-FR" sz="1600" b="1" dirty="0" smtClean="0"/>
              <a:t> </a:t>
            </a:r>
            <a:r>
              <a:rPr lang="fr-FR" sz="1600" b="1" dirty="0" err="1"/>
              <a:t>f</a:t>
            </a:r>
            <a:r>
              <a:rPr lang="fr-FR" sz="1600" b="1" dirty="0" err="1" smtClean="0"/>
              <a:t>rom</a:t>
            </a:r>
            <a:r>
              <a:rPr lang="fr-FR" sz="1600" b="1" dirty="0" smtClean="0"/>
              <a:t> EU-MACE</a:t>
            </a:r>
            <a:endParaRPr lang="en-US" sz="1600" b="1" dirty="0"/>
          </a:p>
        </p:txBody>
      </p:sp>
      <p:sp>
        <p:nvSpPr>
          <p:cNvPr id="12" name="ZoneTexte 11"/>
          <p:cNvSpPr txBox="1"/>
          <p:nvPr/>
        </p:nvSpPr>
        <p:spPr>
          <a:xfrm>
            <a:off x="8371726" y="2563857"/>
            <a:ext cx="3220948" cy="2462213"/>
          </a:xfrm>
          <a:prstGeom prst="rect">
            <a:avLst/>
          </a:prstGeom>
          <a:noFill/>
          <a:ln>
            <a:solidFill>
              <a:schemeClr val="tx1"/>
            </a:solidFill>
          </a:ln>
        </p:spPr>
        <p:txBody>
          <a:bodyPr wrap="square" rtlCol="0">
            <a:spAutoFit/>
          </a:bodyPr>
          <a:lstStyle/>
          <a:p>
            <a:r>
              <a:rPr lang="fr-FR" sz="1400" u="sng" dirty="0" smtClean="0"/>
              <a:t>Scientific </a:t>
            </a:r>
            <a:r>
              <a:rPr lang="fr-FR" sz="1400" u="sng" dirty="0" err="1" smtClean="0"/>
              <a:t>committee</a:t>
            </a:r>
            <a:r>
              <a:rPr lang="fr-FR" sz="1400" u="sng" dirty="0" smtClean="0"/>
              <a:t> </a:t>
            </a:r>
            <a:r>
              <a:rPr lang="fr-FR" sz="1400" u="sng" dirty="0" err="1" smtClean="0"/>
              <a:t>from</a:t>
            </a:r>
            <a:r>
              <a:rPr lang="fr-FR" sz="1400" u="sng" dirty="0" smtClean="0"/>
              <a:t> EU-MACE</a:t>
            </a:r>
            <a:endParaRPr lang="en-US" sz="1400" u="sng" dirty="0" smtClean="0"/>
          </a:p>
          <a:p>
            <a:pPr marL="285750" indent="-285750">
              <a:buFont typeface="Arial" panose="020B0604020202020204" pitchFamily="34" charset="0"/>
              <a:buChar char="•"/>
            </a:pPr>
            <a:r>
              <a:rPr lang="en-US" sz="1400" dirty="0" smtClean="0"/>
              <a:t>David </a:t>
            </a:r>
            <a:r>
              <a:rPr lang="en-US" sz="1400" dirty="0" err="1" smtClean="0"/>
              <a:t>Lacroix</a:t>
            </a:r>
            <a:endParaRPr lang="en-US" sz="1400" dirty="0" smtClean="0"/>
          </a:p>
          <a:p>
            <a:pPr marL="285750" indent="-285750">
              <a:buFont typeface="Arial" panose="020B0604020202020204" pitchFamily="34" charset="0"/>
              <a:buChar char="•"/>
            </a:pPr>
            <a:r>
              <a:rPr lang="fr-FR" sz="1400" dirty="0" smtClean="0"/>
              <a:t>Sawako Nakamae</a:t>
            </a:r>
          </a:p>
          <a:p>
            <a:pPr marL="285750" indent="-285750">
              <a:buFont typeface="Arial" panose="020B0604020202020204" pitchFamily="34" charset="0"/>
              <a:buChar char="•"/>
            </a:pPr>
            <a:r>
              <a:rPr lang="fr-FR" sz="1400" dirty="0" smtClean="0"/>
              <a:t>Antonio P. Goncalves</a:t>
            </a:r>
          </a:p>
          <a:p>
            <a:pPr marL="285750" indent="-285750">
              <a:buFont typeface="Arial" panose="020B0604020202020204" pitchFamily="34" charset="0"/>
              <a:buChar char="•"/>
            </a:pPr>
            <a:r>
              <a:rPr lang="fr-FR" sz="1400" dirty="0" smtClean="0"/>
              <a:t>Rafael Mayo Garcia</a:t>
            </a:r>
            <a:endParaRPr lang="en-US" sz="1400" dirty="0"/>
          </a:p>
          <a:p>
            <a:pPr marL="285750" indent="-285750">
              <a:buFont typeface="Arial" panose="020B0604020202020204" pitchFamily="34" charset="0"/>
              <a:buChar char="•"/>
            </a:pPr>
            <a:r>
              <a:rPr lang="fr-FR" sz="1400" dirty="0" smtClean="0"/>
              <a:t>Roberto Iglesias</a:t>
            </a:r>
          </a:p>
          <a:p>
            <a:pPr marL="285750" indent="-285750">
              <a:buFont typeface="Arial" panose="020B0604020202020204" pitchFamily="34" charset="0"/>
              <a:buChar char="•"/>
            </a:pPr>
            <a:r>
              <a:rPr lang="fr-FR" sz="1400" dirty="0" smtClean="0"/>
              <a:t>Theodora Kyratsi</a:t>
            </a:r>
          </a:p>
          <a:p>
            <a:pPr marL="285750" indent="-285750">
              <a:buFont typeface="Arial" panose="020B0604020202020204" pitchFamily="34" charset="0"/>
              <a:buChar char="•"/>
            </a:pPr>
            <a:r>
              <a:rPr lang="fr-FR" sz="1400" dirty="0" smtClean="0"/>
              <a:t>Theodore Karakasidis</a:t>
            </a:r>
          </a:p>
          <a:p>
            <a:pPr marL="285750" indent="-285750">
              <a:buFont typeface="Arial" panose="020B0604020202020204" pitchFamily="34" charset="0"/>
              <a:buChar char="•"/>
            </a:pPr>
            <a:r>
              <a:rPr lang="fr-FR" sz="1400" dirty="0" smtClean="0"/>
              <a:t>Janne Pakarinen</a:t>
            </a:r>
          </a:p>
          <a:p>
            <a:pPr marL="285750" indent="-285750">
              <a:buFont typeface="Arial" panose="020B0604020202020204" pitchFamily="34" charset="0"/>
              <a:buChar char="•"/>
            </a:pPr>
            <a:r>
              <a:rPr lang="fr-FR" sz="1400" dirty="0" smtClean="0"/>
              <a:t>Monica Fabrizio</a:t>
            </a:r>
          </a:p>
          <a:p>
            <a:pPr marL="285750" indent="-285750">
              <a:buFont typeface="Arial" panose="020B0604020202020204" pitchFamily="34" charset="0"/>
              <a:buChar char="•"/>
            </a:pPr>
            <a:r>
              <a:rPr lang="fr-FR" sz="1400" dirty="0" err="1" smtClean="0"/>
              <a:t>Iosif</a:t>
            </a:r>
            <a:r>
              <a:rPr lang="fr-FR" sz="1400" dirty="0" smtClean="0"/>
              <a:t> </a:t>
            </a:r>
            <a:r>
              <a:rPr lang="fr-FR" sz="1400" dirty="0" err="1" smtClean="0"/>
              <a:t>Galanakis</a:t>
            </a:r>
            <a:endParaRPr lang="fr-FR" sz="1400" dirty="0" smtClean="0"/>
          </a:p>
        </p:txBody>
      </p:sp>
      <p:sp>
        <p:nvSpPr>
          <p:cNvPr id="11" name="ZoneTexte 10"/>
          <p:cNvSpPr txBox="1"/>
          <p:nvPr/>
        </p:nvSpPr>
        <p:spPr>
          <a:xfrm>
            <a:off x="1071937" y="4530814"/>
            <a:ext cx="410966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Michael Eikerling (Aachen) – plenary lecture</a:t>
            </a:r>
          </a:p>
          <a:p>
            <a:pPr marL="285750" indent="-285750">
              <a:buFont typeface="Arial" panose="020B0604020202020204" pitchFamily="34" charset="0"/>
              <a:buChar char="•"/>
            </a:pPr>
            <a:r>
              <a:rPr lang="fr-FR" sz="1400" dirty="0" smtClean="0"/>
              <a:t>Kevin Rossi (Delft) </a:t>
            </a:r>
          </a:p>
          <a:p>
            <a:pPr marL="285750" indent="-285750">
              <a:buFont typeface="Arial" panose="020B0604020202020204" pitchFamily="34" charset="0"/>
              <a:buChar char="•"/>
            </a:pPr>
            <a:r>
              <a:rPr lang="fr-FR" sz="1400" dirty="0" smtClean="0"/>
              <a:t>Ozlem Ozcan (BAM)</a:t>
            </a:r>
          </a:p>
          <a:p>
            <a:pPr marL="285750" indent="-285750">
              <a:buFont typeface="Arial" panose="020B0604020202020204" pitchFamily="34" charset="0"/>
              <a:buChar char="•"/>
            </a:pPr>
            <a:r>
              <a:rPr lang="fr-FR" sz="1400" dirty="0" smtClean="0"/>
              <a:t>Kathy Christofidou (Royce</a:t>
            </a:r>
            <a:r>
              <a:rPr lang="fr-FR" sz="1400" dirty="0" smtClean="0"/>
              <a:t>)</a:t>
            </a:r>
            <a:endParaRPr lang="fr-FR" sz="1400" dirty="0" smtClean="0"/>
          </a:p>
        </p:txBody>
      </p:sp>
      <p:sp>
        <p:nvSpPr>
          <p:cNvPr id="2" name="Rectangle 1"/>
          <p:cNvSpPr/>
          <p:nvPr/>
        </p:nvSpPr>
        <p:spPr>
          <a:xfrm>
            <a:off x="7279430" y="5613658"/>
            <a:ext cx="4657429" cy="369332"/>
          </a:xfrm>
          <a:prstGeom prst="rect">
            <a:avLst/>
          </a:prstGeom>
        </p:spPr>
        <p:txBody>
          <a:bodyPr wrap="none">
            <a:spAutoFit/>
          </a:bodyPr>
          <a:lstStyle/>
          <a:p>
            <a:r>
              <a:rPr lang="en-US">
                <a:solidFill>
                  <a:srgbClr val="FF0000"/>
                </a:solidFill>
              </a:rPr>
              <a:t>David </a:t>
            </a:r>
            <a:r>
              <a:rPr lang="en-US" dirty="0" err="1">
                <a:solidFill>
                  <a:srgbClr val="FF0000"/>
                </a:solidFill>
              </a:rPr>
              <a:t>Lacroix</a:t>
            </a:r>
            <a:r>
              <a:rPr lang="en-US" dirty="0">
                <a:solidFill>
                  <a:srgbClr val="FF0000"/>
                </a:solidFill>
              </a:rPr>
              <a:t> &lt;david.lacroix@univ-lorraine.fr&gt;</a:t>
            </a:r>
          </a:p>
        </p:txBody>
      </p:sp>
    </p:spTree>
    <p:extLst>
      <p:ext uri="{BB962C8B-B14F-4D97-AF65-F5344CB8AC3E}">
        <p14:creationId xmlns:p14="http://schemas.microsoft.com/office/powerpoint/2010/main" val="206724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16">
            <a:extLst>
              <a:ext uri="{FF2B5EF4-FFF2-40B4-BE49-F238E27FC236}">
                <a16:creationId xmlns:a16="http://schemas.microsoft.com/office/drawing/2014/main" id="{ED6AC9E7-742A-2237-A428-ED78965EE748}"/>
              </a:ext>
            </a:extLst>
          </p:cNvPr>
          <p:cNvPicPr>
            <a:picLocks noChangeAspect="1"/>
          </p:cNvPicPr>
          <p:nvPr/>
        </p:nvPicPr>
        <p:blipFill>
          <a:blip r:embed="rId3"/>
          <a:srcRect t="83709"/>
          <a:stretch>
            <a:fillRect/>
          </a:stretch>
        </p:blipFill>
        <p:spPr>
          <a:xfrm>
            <a:off x="1545835" y="5628644"/>
            <a:ext cx="4693212" cy="1085374"/>
          </a:xfrm>
          <a:prstGeom prst="rect">
            <a:avLst/>
          </a:prstGeom>
          <a:noFill/>
          <a:ln cap="flat">
            <a:noFill/>
          </a:ln>
        </p:spPr>
      </p:pic>
      <p:pic>
        <p:nvPicPr>
          <p:cNvPr id="11" name="Imagen 15">
            <a:extLst>
              <a:ext uri="{FF2B5EF4-FFF2-40B4-BE49-F238E27FC236}">
                <a16:creationId xmlns:a16="http://schemas.microsoft.com/office/drawing/2014/main" id="{F12BB95D-666E-C6A0-FE96-D1F3F50B5A08}"/>
              </a:ext>
            </a:extLst>
          </p:cNvPr>
          <p:cNvPicPr>
            <a:picLocks noChangeAspect="1"/>
          </p:cNvPicPr>
          <p:nvPr/>
        </p:nvPicPr>
        <p:blipFill>
          <a:blip r:embed="rId4"/>
          <a:stretch>
            <a:fillRect/>
          </a:stretch>
        </p:blipFill>
        <p:spPr>
          <a:xfrm>
            <a:off x="5151060" y="6476266"/>
            <a:ext cx="426787" cy="270113"/>
          </a:xfrm>
          <a:prstGeom prst="rect">
            <a:avLst/>
          </a:prstGeom>
          <a:noFill/>
          <a:ln cap="flat">
            <a:noFill/>
          </a:ln>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2043" y="-30324"/>
            <a:ext cx="4852416" cy="5626608"/>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0592" y="0"/>
            <a:ext cx="4407408" cy="6858000"/>
          </a:xfrm>
          <a:prstGeom prst="rect">
            <a:avLst/>
          </a:prstGeom>
        </p:spPr>
      </p:pic>
      <p:sp>
        <p:nvSpPr>
          <p:cNvPr id="2" name="Espace réservé de la date 1"/>
          <p:cNvSpPr>
            <a:spLocks noGrp="1"/>
          </p:cNvSpPr>
          <p:nvPr>
            <p:ph type="dt" sz="half" idx="7"/>
          </p:nvPr>
        </p:nvSpPr>
        <p:spPr/>
        <p:txBody>
          <a:bodyPr/>
          <a:lstStyle/>
          <a:p>
            <a:pPr lvl="0"/>
            <a:fld id="{BDA9318C-4662-4258-ABC1-A6424B897FDB}" type="datetime1">
              <a:rPr lang="en-US" smtClean="0"/>
              <a:t>11/12/2024</a:t>
            </a:fld>
            <a:endParaRPr lang="es-ES"/>
          </a:p>
        </p:txBody>
      </p:sp>
      <p:sp>
        <p:nvSpPr>
          <p:cNvPr id="3" name="Espace réservé du pied de page 2"/>
          <p:cNvSpPr>
            <a:spLocks noGrp="1"/>
          </p:cNvSpPr>
          <p:nvPr>
            <p:ph type="ftr" sz="quarter" idx="9"/>
          </p:nvPr>
        </p:nvSpPr>
        <p:spPr/>
        <p:txBody>
          <a:bodyPr/>
          <a:lstStyle/>
          <a:p>
            <a:pPr lvl="0"/>
            <a:r>
              <a:rPr lang="en-US" smtClean="0"/>
              <a:t>EU-MACE CG update meeting GP2 - 1</a:t>
            </a:r>
            <a:endParaRPr lang="es-ES"/>
          </a:p>
        </p:txBody>
      </p:sp>
      <p:sp>
        <p:nvSpPr>
          <p:cNvPr id="4" name="Espace réservé du numéro de diapositive 3"/>
          <p:cNvSpPr>
            <a:spLocks noGrp="1"/>
          </p:cNvSpPr>
          <p:nvPr>
            <p:ph type="sldNum" sz="quarter" idx="8"/>
          </p:nvPr>
        </p:nvSpPr>
        <p:spPr/>
        <p:txBody>
          <a:bodyPr/>
          <a:lstStyle/>
          <a:p>
            <a:pPr lvl="0"/>
            <a:fld id="{90847F35-D943-4271-BA3B-3BEB25517371}" type="slidenum">
              <a:rPr lang="en-US" smtClean="0"/>
              <a:t>18</a:t>
            </a:fld>
            <a:endParaRPr lang="en-US"/>
          </a:p>
        </p:txBody>
      </p:sp>
    </p:spTree>
    <p:extLst>
      <p:ext uri="{BB962C8B-B14F-4D97-AF65-F5344CB8AC3E}">
        <p14:creationId xmlns:p14="http://schemas.microsoft.com/office/powerpoint/2010/main" val="2454261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EUROMAT 2025</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19</a:t>
            </a:fld>
            <a:endParaRPr lang="en-US" dirty="0"/>
          </a:p>
        </p:txBody>
      </p:sp>
      <p:sp>
        <p:nvSpPr>
          <p:cNvPr id="8" name="Espace réservé de la date 7"/>
          <p:cNvSpPr>
            <a:spLocks noGrp="1"/>
          </p:cNvSpPr>
          <p:nvPr>
            <p:ph type="dt" sz="half" idx="10"/>
          </p:nvPr>
        </p:nvSpPr>
        <p:spPr/>
        <p:txBody>
          <a:bodyPr/>
          <a:lstStyle/>
          <a:p>
            <a:fld id="{3CAD3DCD-B8A2-4E93-9002-6193DF1702DD}" type="datetime1">
              <a:rPr lang="en-US" smtClean="0"/>
              <a:t>11/12/2024</a:t>
            </a:fld>
            <a:endParaRPr lang="en-US" dirty="0"/>
          </a:p>
        </p:txBody>
      </p:sp>
      <p:sp>
        <p:nvSpPr>
          <p:cNvPr id="3" name="ZoneTexte 2"/>
          <p:cNvSpPr txBox="1"/>
          <p:nvPr/>
        </p:nvSpPr>
        <p:spPr>
          <a:xfrm>
            <a:off x="237162" y="1461283"/>
            <a:ext cx="2808205" cy="400110"/>
          </a:xfrm>
          <a:prstGeom prst="rect">
            <a:avLst/>
          </a:prstGeom>
          <a:noFill/>
        </p:spPr>
        <p:txBody>
          <a:bodyPr wrap="none" rtlCol="0">
            <a:spAutoFit/>
          </a:bodyPr>
          <a:lstStyle/>
          <a:p>
            <a:r>
              <a:rPr lang="fr-FR" sz="2000" b="1" u="sng" dirty="0" smtClean="0"/>
              <a:t>Topics, </a:t>
            </a:r>
            <a:r>
              <a:rPr lang="fr-FR" sz="2000" b="1" u="sng" dirty="0" err="1" smtClean="0"/>
              <a:t>organization</a:t>
            </a:r>
            <a:r>
              <a:rPr lang="fr-FR" sz="2000" b="1" u="sng" dirty="0" smtClean="0"/>
              <a:t>, etc.</a:t>
            </a:r>
            <a:endParaRPr lang="en-US" sz="2000" b="1" u="sng" dirty="0"/>
          </a:p>
        </p:txBody>
      </p:sp>
      <p:sp>
        <p:nvSpPr>
          <p:cNvPr id="9" name="ZoneTexte 8"/>
          <p:cNvSpPr txBox="1"/>
          <p:nvPr/>
        </p:nvSpPr>
        <p:spPr>
          <a:xfrm>
            <a:off x="643902" y="1976269"/>
            <a:ext cx="10955622" cy="2062103"/>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50 – 80 </a:t>
            </a:r>
            <a:r>
              <a:rPr lang="fr-FR" sz="1600" b="1" dirty="0" err="1" smtClean="0"/>
              <a:t>attendees</a:t>
            </a:r>
            <a:r>
              <a:rPr lang="fr-FR" sz="1600" b="1" dirty="0" smtClean="0"/>
              <a:t> (</a:t>
            </a:r>
            <a:r>
              <a:rPr lang="fr-FR" sz="1600" b="1" dirty="0" err="1" smtClean="0"/>
              <a:t>hybrid</a:t>
            </a:r>
            <a:r>
              <a:rPr lang="fr-FR" sz="1600" b="1" dirty="0" smtClean="0"/>
              <a:t>)</a:t>
            </a:r>
          </a:p>
          <a:p>
            <a:pPr marL="285750" indent="-285750">
              <a:buFont typeface="Arial" panose="020B0604020202020204" pitchFamily="34" charset="0"/>
              <a:buChar char="•"/>
            </a:pPr>
            <a:r>
              <a:rPr lang="fr-FR" sz="1600" b="1" dirty="0" err="1" smtClean="0"/>
              <a:t>September</a:t>
            </a:r>
            <a:r>
              <a:rPr lang="fr-FR" sz="1600" b="1" dirty="0" smtClean="0"/>
              <a:t> 14, 2025</a:t>
            </a:r>
            <a:endParaRPr lang="fr-FR" sz="1600" b="1" dirty="0" smtClean="0"/>
          </a:p>
          <a:p>
            <a:pPr marL="285750" indent="-285750">
              <a:buFont typeface="Arial" panose="020B0604020202020204" pitchFamily="34" charset="0"/>
              <a:buChar char="•"/>
            </a:pPr>
            <a:r>
              <a:rPr lang="fr-FR" sz="1600" b="1" dirty="0" smtClean="0"/>
              <a:t>Registration </a:t>
            </a:r>
            <a:r>
              <a:rPr lang="fr-FR" sz="1600" b="1" dirty="0" err="1" smtClean="0"/>
              <a:t>is</a:t>
            </a:r>
            <a:r>
              <a:rPr lang="fr-FR" sz="1600" b="1" dirty="0" smtClean="0"/>
              <a:t> </a:t>
            </a:r>
            <a:r>
              <a:rPr lang="fr-FR" sz="1600" b="1" dirty="0" err="1" smtClean="0"/>
              <a:t>independent</a:t>
            </a:r>
            <a:r>
              <a:rPr lang="fr-FR" sz="1600" b="1" dirty="0" smtClean="0"/>
              <a:t> </a:t>
            </a:r>
            <a:r>
              <a:rPr lang="fr-FR" sz="1600" b="1" dirty="0" err="1" smtClean="0"/>
              <a:t>from</a:t>
            </a:r>
            <a:r>
              <a:rPr lang="fr-FR" sz="1600" b="1" dirty="0" smtClean="0"/>
              <a:t> EUROMAT</a:t>
            </a:r>
            <a:endParaRPr lang="fr-FR" sz="1600" b="1" dirty="0" smtClean="0"/>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Can support ~20-25 </a:t>
            </a:r>
            <a:r>
              <a:rPr lang="fr-FR" sz="1600" b="1" dirty="0" err="1" smtClean="0"/>
              <a:t>attendees</a:t>
            </a:r>
            <a:r>
              <a:rPr lang="fr-FR" sz="1600" b="1" dirty="0" smtClean="0"/>
              <a:t> for the forum (but </a:t>
            </a:r>
            <a:r>
              <a:rPr lang="fr-FR" sz="1600" b="1" dirty="0" smtClean="0"/>
              <a:t>NOT </a:t>
            </a:r>
            <a:r>
              <a:rPr lang="fr-FR" sz="1600" b="1" dirty="0" smtClean="0"/>
              <a:t>the </a:t>
            </a:r>
            <a:r>
              <a:rPr lang="fr-FR" sz="1600" b="1" dirty="0" err="1" smtClean="0"/>
              <a:t>conference</a:t>
            </a:r>
            <a:r>
              <a:rPr lang="fr-FR" sz="1600" b="1" dirty="0" smtClean="0"/>
              <a:t>)</a:t>
            </a:r>
            <a:endParaRPr lang="fr-FR" sz="1600" b="1" dirty="0"/>
          </a:p>
          <a:p>
            <a:pPr marL="285750" indent="-285750">
              <a:buFont typeface="Arial" panose="020B0604020202020204" pitchFamily="34" charset="0"/>
              <a:buChar char="•"/>
            </a:pPr>
            <a:r>
              <a:rPr lang="fr-FR" sz="1600" b="1" dirty="0" err="1" smtClean="0"/>
              <a:t>Special</a:t>
            </a:r>
            <a:r>
              <a:rPr lang="fr-FR" sz="1600" b="1" dirty="0" smtClean="0"/>
              <a:t> provision for </a:t>
            </a:r>
            <a:r>
              <a:rPr lang="fr-FR" sz="1600" b="1" dirty="0" smtClean="0"/>
              <a:t>5-10 </a:t>
            </a:r>
            <a:r>
              <a:rPr lang="fr-FR" sz="1600" b="1" dirty="0" err="1" smtClean="0"/>
              <a:t>YRI’s</a:t>
            </a:r>
            <a:r>
              <a:rPr lang="fr-FR" sz="1600" b="1" dirty="0" smtClean="0"/>
              <a:t> </a:t>
            </a:r>
            <a:r>
              <a:rPr lang="fr-FR" sz="1600" b="1" dirty="0" err="1" smtClean="0"/>
              <a:t>conference</a:t>
            </a:r>
            <a:r>
              <a:rPr lang="fr-FR" sz="1600" b="1" dirty="0" smtClean="0"/>
              <a:t> </a:t>
            </a:r>
            <a:r>
              <a:rPr lang="fr-FR" sz="1600" b="1" dirty="0" err="1" smtClean="0"/>
              <a:t>grants</a:t>
            </a:r>
            <a:r>
              <a:rPr lang="fr-FR" sz="1600" b="1" dirty="0" smtClean="0"/>
              <a:t> </a:t>
            </a:r>
            <a:r>
              <a:rPr lang="fr-FR" sz="1600" b="1" dirty="0" smtClean="0"/>
              <a:t>(max 2000</a:t>
            </a:r>
            <a:r>
              <a:rPr lang="fr-FR" sz="1600" b="1" dirty="0" smtClean="0"/>
              <a:t>€ </a:t>
            </a:r>
            <a:r>
              <a:rPr lang="fr-FR" sz="1600" b="1" dirty="0" err="1" smtClean="0"/>
              <a:t>each</a:t>
            </a:r>
            <a:r>
              <a:rPr lang="fr-FR" sz="1600" b="1" dirty="0" smtClean="0"/>
              <a:t>)</a:t>
            </a:r>
          </a:p>
          <a:p>
            <a:pPr marL="285750" indent="-285750">
              <a:buFont typeface="Arial" panose="020B0604020202020204" pitchFamily="34" charset="0"/>
              <a:buChar char="•"/>
            </a:pPr>
            <a:endParaRPr lang="fr-FR" sz="1600" b="1" dirty="0" smtClean="0"/>
          </a:p>
          <a:p>
            <a:pPr marL="285750" indent="-285750">
              <a:buFont typeface="Arial" panose="020B0604020202020204" pitchFamily="34" charset="0"/>
              <a:buChar char="•"/>
            </a:pPr>
            <a:r>
              <a:rPr lang="fr-FR" sz="1600" b="1" dirty="0" smtClean="0"/>
              <a:t>Topics </a:t>
            </a:r>
            <a:r>
              <a:rPr lang="fr-FR" sz="1600" b="1" dirty="0" smtClean="0">
                <a:sym typeface="Wingdings" panose="05000000000000000000" pitchFamily="2" charset="2"/>
              </a:rPr>
              <a:t></a:t>
            </a:r>
            <a:endParaRPr lang="en-US" sz="1600" b="1" dirty="0"/>
          </a:p>
        </p:txBody>
      </p:sp>
      <p:sp>
        <p:nvSpPr>
          <p:cNvPr id="12" name="ZoneTexte 11"/>
          <p:cNvSpPr txBox="1"/>
          <p:nvPr/>
        </p:nvSpPr>
        <p:spPr>
          <a:xfrm>
            <a:off x="1325393" y="4153248"/>
            <a:ext cx="8801529" cy="1569660"/>
          </a:xfrm>
          <a:prstGeom prst="rect">
            <a:avLst/>
          </a:prstGeom>
          <a:noFill/>
        </p:spPr>
        <p:txBody>
          <a:bodyPr wrap="square" rtlCol="0">
            <a:spAutoFit/>
          </a:bodyPr>
          <a:lstStyle/>
          <a:p>
            <a:pPr marL="285750" lvl="0" indent="-285750">
              <a:buFont typeface="Arial" panose="020B0604020202020204" pitchFamily="34" charset="0"/>
              <a:buChar char="•"/>
            </a:pPr>
            <a:r>
              <a:rPr lang="en-US" sz="1600" u="sng" dirty="0"/>
              <a:t>Accelerated device integration</a:t>
            </a:r>
            <a:r>
              <a:rPr lang="en-US" sz="1600" dirty="0"/>
              <a:t>: by unifying digital and materials competency (Increasing SDLs &amp; MAPs capacities via horizontal collaborations)</a:t>
            </a:r>
          </a:p>
          <a:p>
            <a:pPr marL="285750" lvl="0" indent="-285750">
              <a:buFont typeface="Arial" panose="020B0604020202020204" pitchFamily="34" charset="0"/>
              <a:buChar char="•"/>
            </a:pPr>
            <a:r>
              <a:rPr lang="en-US" sz="1600" u="sng" dirty="0"/>
              <a:t>Continued growth (Further education)</a:t>
            </a:r>
            <a:r>
              <a:rPr lang="en-US" sz="1600" dirty="0"/>
              <a:t>. Adapting one’s ‘traditional’ training to the fast-changing dynamics toward the digital-driven and holistic research approach is a formidable challenge faced by many senior investigators. </a:t>
            </a:r>
          </a:p>
          <a:p>
            <a:pPr marL="285750" indent="-285750">
              <a:buFont typeface="Arial" panose="020B0604020202020204" pitchFamily="34" charset="0"/>
              <a:buChar char="•"/>
            </a:pPr>
            <a:endParaRPr lang="en-US" sz="1600" b="1" dirty="0"/>
          </a:p>
        </p:txBody>
      </p:sp>
      <p:sp>
        <p:nvSpPr>
          <p:cNvPr id="10" name="ZoneTexte 9"/>
          <p:cNvSpPr txBox="1"/>
          <p:nvPr/>
        </p:nvSpPr>
        <p:spPr>
          <a:xfrm>
            <a:off x="8238162" y="2020645"/>
            <a:ext cx="3220948" cy="1815882"/>
          </a:xfrm>
          <a:prstGeom prst="rect">
            <a:avLst/>
          </a:prstGeom>
          <a:noFill/>
          <a:ln>
            <a:solidFill>
              <a:schemeClr val="tx1"/>
            </a:solidFill>
          </a:ln>
        </p:spPr>
        <p:txBody>
          <a:bodyPr wrap="square" rtlCol="0">
            <a:spAutoFit/>
          </a:bodyPr>
          <a:lstStyle/>
          <a:p>
            <a:r>
              <a:rPr lang="fr-FR" sz="1400" u="sng" dirty="0" err="1" smtClean="0"/>
              <a:t>Organization</a:t>
            </a:r>
            <a:r>
              <a:rPr lang="fr-FR" sz="1400" u="sng" dirty="0" smtClean="0"/>
              <a:t> </a:t>
            </a:r>
            <a:r>
              <a:rPr lang="fr-FR" sz="1400" u="sng" dirty="0" err="1" smtClean="0"/>
              <a:t>committee</a:t>
            </a:r>
            <a:r>
              <a:rPr lang="fr-FR" sz="1400" u="sng" dirty="0" smtClean="0"/>
              <a:t> </a:t>
            </a:r>
            <a:r>
              <a:rPr lang="fr-FR" sz="1400" u="sng" dirty="0" err="1" smtClean="0"/>
              <a:t>from</a:t>
            </a:r>
            <a:r>
              <a:rPr lang="fr-FR" sz="1400" u="sng" dirty="0" smtClean="0"/>
              <a:t> EU-MACE</a:t>
            </a:r>
            <a:endParaRPr lang="en-US" sz="1400" u="sng" dirty="0" smtClean="0"/>
          </a:p>
          <a:p>
            <a:pPr marL="285750" indent="-285750">
              <a:buFont typeface="Arial" panose="020B0604020202020204" pitchFamily="34" charset="0"/>
              <a:buChar char="•"/>
            </a:pPr>
            <a:r>
              <a:rPr lang="fr-FR" sz="1400" dirty="0" smtClean="0"/>
              <a:t>Theodora Kyratsi</a:t>
            </a:r>
          </a:p>
          <a:p>
            <a:pPr marL="285750" indent="-285750">
              <a:buFont typeface="Arial" panose="020B0604020202020204" pitchFamily="34" charset="0"/>
              <a:buChar char="•"/>
            </a:pPr>
            <a:r>
              <a:rPr lang="fr-FR" sz="1400" dirty="0" smtClean="0"/>
              <a:t>Antonio P Sanjuan (local </a:t>
            </a:r>
            <a:r>
              <a:rPr lang="fr-FR" sz="1400" dirty="0" err="1" smtClean="0"/>
              <a:t>organizer</a:t>
            </a:r>
            <a:r>
              <a:rPr lang="fr-FR" sz="1400" dirty="0" smtClean="0"/>
              <a:t>)</a:t>
            </a:r>
          </a:p>
          <a:p>
            <a:pPr marL="285750" indent="-285750">
              <a:buFont typeface="Arial" panose="020B0604020202020204" pitchFamily="34" charset="0"/>
              <a:buChar char="•"/>
            </a:pPr>
            <a:r>
              <a:rPr lang="fr-FR" sz="1400" dirty="0" smtClean="0"/>
              <a:t>Jaroslaw </a:t>
            </a:r>
            <a:r>
              <a:rPr lang="fr-FR" sz="1400" dirty="0" err="1" smtClean="0"/>
              <a:t>Jasinksi</a:t>
            </a:r>
            <a:endParaRPr lang="fr-FR" sz="1400" dirty="0" smtClean="0"/>
          </a:p>
          <a:p>
            <a:pPr marL="285750" indent="-285750">
              <a:buFont typeface="Arial" panose="020B0604020202020204" pitchFamily="34" charset="0"/>
              <a:buChar char="•"/>
            </a:pPr>
            <a:r>
              <a:rPr lang="fr-FR" sz="1400" dirty="0" smtClean="0"/>
              <a:t>Monica Fabrizio</a:t>
            </a:r>
          </a:p>
          <a:p>
            <a:pPr marL="285750" indent="-285750">
              <a:buFont typeface="Arial" panose="020B0604020202020204" pitchFamily="34" charset="0"/>
              <a:buChar char="•"/>
            </a:pPr>
            <a:r>
              <a:rPr lang="fr-FR" sz="1400" dirty="0" smtClean="0"/>
              <a:t>Holger Ihssen</a:t>
            </a:r>
          </a:p>
          <a:p>
            <a:pPr marL="285750" indent="-285750">
              <a:buFont typeface="Arial" panose="020B0604020202020204" pitchFamily="34" charset="0"/>
              <a:buChar char="•"/>
            </a:pPr>
            <a:r>
              <a:rPr lang="fr-FR" sz="1400" dirty="0"/>
              <a:t>Sawako Nakamae</a:t>
            </a:r>
          </a:p>
          <a:p>
            <a:pPr marL="285750" indent="-285750">
              <a:buFont typeface="Arial" panose="020B0604020202020204" pitchFamily="34" charset="0"/>
              <a:buChar char="•"/>
            </a:pPr>
            <a:r>
              <a:rPr lang="fr-FR" sz="1400" strike="sngStrike" dirty="0" smtClean="0"/>
              <a:t>Erika Hodulova</a:t>
            </a:r>
            <a:endParaRPr lang="fr-FR" sz="1400" strike="sngStrike" dirty="0"/>
          </a:p>
        </p:txBody>
      </p:sp>
    </p:spTree>
    <p:extLst>
      <p:ext uri="{BB962C8B-B14F-4D97-AF65-F5344CB8AC3E}">
        <p14:creationId xmlns:p14="http://schemas.microsoft.com/office/powerpoint/2010/main" val="290673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075169" y="3443967"/>
            <a:ext cx="7128000" cy="1224000"/>
          </a:xfrm>
        </p:spPr>
        <p:txBody>
          <a:bodyPr/>
          <a:lstStyle/>
          <a:p>
            <a:r>
              <a:rPr lang="fr-FR" b="1" dirty="0" smtClean="0"/>
              <a:t>meeting Agenda</a:t>
            </a:r>
            <a:endParaRPr lang="en-US" b="1" dirty="0"/>
          </a:p>
        </p:txBody>
      </p:sp>
      <p:sp>
        <p:nvSpPr>
          <p:cNvPr id="2" name="ZoneTexte 1"/>
          <p:cNvSpPr txBox="1"/>
          <p:nvPr/>
        </p:nvSpPr>
        <p:spPr>
          <a:xfrm>
            <a:off x="1813388" y="1998323"/>
            <a:ext cx="7972695" cy="707886"/>
          </a:xfrm>
          <a:prstGeom prst="rect">
            <a:avLst/>
          </a:prstGeom>
          <a:noFill/>
        </p:spPr>
        <p:txBody>
          <a:bodyPr wrap="none" rtlCol="0">
            <a:spAutoFit/>
          </a:bodyPr>
          <a:lstStyle/>
          <a:p>
            <a:r>
              <a:rPr lang="fr-FR" sz="4000" dirty="0" err="1" smtClean="0">
                <a:solidFill>
                  <a:srgbClr val="FF0000"/>
                </a:solidFill>
                <a:latin typeface="Arial Black" panose="020B0A04020102020204" pitchFamily="34" charset="0"/>
              </a:rPr>
              <a:t>Today</a:t>
            </a:r>
            <a:r>
              <a:rPr lang="fr-FR" sz="4000" dirty="0" smtClean="0">
                <a:solidFill>
                  <a:srgbClr val="FF0000"/>
                </a:solidFill>
                <a:latin typeface="Arial Black" panose="020B0A04020102020204" pitchFamily="34" charset="0"/>
              </a:rPr>
              <a:t>’ meeting </a:t>
            </a:r>
            <a:r>
              <a:rPr lang="fr-FR" sz="4000" dirty="0" err="1" smtClean="0">
                <a:solidFill>
                  <a:srgbClr val="FF0000"/>
                </a:solidFill>
                <a:latin typeface="Arial Black" panose="020B0A04020102020204" pitchFamily="34" charset="0"/>
              </a:rPr>
              <a:t>is</a:t>
            </a:r>
            <a:r>
              <a:rPr lang="fr-FR" sz="4000" dirty="0" smtClean="0">
                <a:solidFill>
                  <a:srgbClr val="FF0000"/>
                </a:solidFill>
                <a:latin typeface="Arial Black" panose="020B0A04020102020204" pitchFamily="34" charset="0"/>
              </a:rPr>
              <a:t> </a:t>
            </a:r>
            <a:r>
              <a:rPr lang="fr-FR" sz="4000" dirty="0" err="1" smtClean="0">
                <a:solidFill>
                  <a:srgbClr val="FF0000"/>
                </a:solidFill>
                <a:latin typeface="Arial Black" panose="020B0A04020102020204" pitchFamily="34" charset="0"/>
              </a:rPr>
              <a:t>recorded</a:t>
            </a:r>
            <a:r>
              <a:rPr lang="fr-FR" sz="4000" dirty="0" smtClean="0">
                <a:solidFill>
                  <a:srgbClr val="FF0000"/>
                </a:solidFill>
                <a:latin typeface="Arial Black" panose="020B0A04020102020204" pitchFamily="34" charset="0"/>
              </a:rPr>
              <a:t>!</a:t>
            </a:r>
            <a:endParaRPr lang="en-US" sz="4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4254357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details </a:t>
            </a:r>
            <a:r>
              <a:rPr lang="en-US" sz="2800" dirty="0" smtClean="0"/>
              <a:t>on </a:t>
            </a:r>
            <a:r>
              <a:rPr lang="en-US" sz="2800" dirty="0" smtClean="0"/>
              <a:t>forum topics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20</a:t>
            </a:fld>
            <a:endParaRPr lang="en-US" dirty="0"/>
          </a:p>
        </p:txBody>
      </p:sp>
      <p:sp>
        <p:nvSpPr>
          <p:cNvPr id="8" name="Espace réservé de la date 7"/>
          <p:cNvSpPr>
            <a:spLocks noGrp="1"/>
          </p:cNvSpPr>
          <p:nvPr>
            <p:ph type="dt" sz="half" idx="10"/>
          </p:nvPr>
        </p:nvSpPr>
        <p:spPr/>
        <p:txBody>
          <a:bodyPr/>
          <a:lstStyle/>
          <a:p>
            <a:fld id="{0F447B29-E88B-4152-A211-BF86FDD80693}" type="datetime1">
              <a:rPr lang="en-US" smtClean="0"/>
              <a:t>11/12/2024</a:t>
            </a:fld>
            <a:endParaRPr lang="en-US" dirty="0"/>
          </a:p>
        </p:txBody>
      </p:sp>
      <p:sp>
        <p:nvSpPr>
          <p:cNvPr id="12" name="ZoneTexte 11"/>
          <p:cNvSpPr txBox="1"/>
          <p:nvPr/>
        </p:nvSpPr>
        <p:spPr>
          <a:xfrm>
            <a:off x="688396" y="1533337"/>
            <a:ext cx="10597766" cy="4770537"/>
          </a:xfrm>
          <a:prstGeom prst="rect">
            <a:avLst/>
          </a:prstGeom>
          <a:noFill/>
        </p:spPr>
        <p:txBody>
          <a:bodyPr wrap="square" rtlCol="0">
            <a:spAutoFit/>
          </a:bodyPr>
          <a:lstStyle/>
          <a:p>
            <a:pPr lvl="0"/>
            <a:r>
              <a:rPr lang="en-US" sz="1600" dirty="0" smtClean="0"/>
              <a:t>Topics, audience and stakeholders at EUROMAT 2025</a:t>
            </a:r>
            <a:endParaRPr lang="en-US" sz="1600" dirty="0"/>
          </a:p>
          <a:p>
            <a:pPr marL="342900" lvl="0" indent="-342900">
              <a:buFont typeface="Arial" panose="020B0604020202020204" pitchFamily="34" charset="0"/>
              <a:buChar char="•"/>
            </a:pPr>
            <a:r>
              <a:rPr lang="en-US" sz="1600" u="sng" dirty="0" smtClean="0"/>
              <a:t>Accelerated </a:t>
            </a:r>
            <a:r>
              <a:rPr lang="en-US" sz="1600" u="sng" dirty="0"/>
              <a:t>device integration </a:t>
            </a:r>
            <a:r>
              <a:rPr lang="en-US" sz="1600" dirty="0"/>
              <a:t>: How do advanced, functional (new or improved) materials find their way into technology? </a:t>
            </a:r>
          </a:p>
          <a:p>
            <a:pPr marL="800100" lvl="1" indent="-342900">
              <a:buFont typeface="Arial" panose="020B0604020202020204" pitchFamily="34" charset="0"/>
              <a:buChar char="•"/>
            </a:pPr>
            <a:r>
              <a:rPr lang="en-US" sz="1600" dirty="0" smtClean="0"/>
              <a:t>Stake </a:t>
            </a:r>
            <a:r>
              <a:rPr lang="en-US" sz="1600" dirty="0"/>
              <a:t>holders: </a:t>
            </a:r>
            <a:endParaRPr lang="en-US" sz="1600" dirty="0" smtClean="0"/>
          </a:p>
          <a:p>
            <a:pPr marL="1257300" lvl="2" indent="-342900">
              <a:buFont typeface="Arial" panose="020B0604020202020204" pitchFamily="34" charset="0"/>
              <a:buChar char="•"/>
            </a:pPr>
            <a:r>
              <a:rPr lang="en-US" sz="1600" dirty="0" smtClean="0"/>
              <a:t> SMEs </a:t>
            </a:r>
            <a:r>
              <a:rPr lang="en-US" sz="1600" dirty="0"/>
              <a:t>specialized in prototyping : how to find such companies? How do they design, build and validate prototypes? What are the following stages in the innovation </a:t>
            </a:r>
            <a:r>
              <a:rPr lang="en-US" sz="1600" dirty="0" smtClean="0"/>
              <a:t>chain?</a:t>
            </a:r>
          </a:p>
          <a:p>
            <a:pPr marL="1257300" lvl="2" indent="-342900">
              <a:buFont typeface="Arial" panose="020B0604020202020204" pitchFamily="34" charset="0"/>
              <a:buChar char="•"/>
            </a:pPr>
            <a:r>
              <a:rPr lang="en-US" sz="1600" dirty="0" smtClean="0"/>
              <a:t>Digital </a:t>
            </a:r>
            <a:r>
              <a:rPr lang="en-US" sz="1600" dirty="0"/>
              <a:t>twin specialists (overlap with point i above): who are they? How to contact </a:t>
            </a:r>
            <a:r>
              <a:rPr lang="en-US" sz="1600" dirty="0" smtClean="0"/>
              <a:t>them?</a:t>
            </a:r>
          </a:p>
          <a:p>
            <a:pPr marL="1257300" lvl="2" indent="-342900">
              <a:buFont typeface="Arial" panose="020B0604020202020204" pitchFamily="34" charset="0"/>
              <a:buChar char="•"/>
            </a:pPr>
            <a:r>
              <a:rPr lang="en-US" sz="1600" dirty="0" smtClean="0"/>
              <a:t>Funding </a:t>
            </a:r>
            <a:r>
              <a:rPr lang="en-US" sz="1600" dirty="0"/>
              <a:t>sources: Device development costs money. Who invests money into this innovation step? Public and private funding schemes, where to find venture capitalists and what are the key criteria they use to determine in which materials/devices to invest/fund?</a:t>
            </a:r>
          </a:p>
          <a:p>
            <a:pPr marL="800100" lvl="1" indent="-342900">
              <a:buFont typeface="Arial" panose="020B0604020202020204" pitchFamily="34" charset="0"/>
              <a:buChar char="•"/>
            </a:pPr>
            <a:r>
              <a:rPr lang="en-US" sz="1600" dirty="0" smtClean="0"/>
              <a:t> Audience</a:t>
            </a:r>
            <a:r>
              <a:rPr lang="en-US" sz="1600" dirty="0"/>
              <a:t>: </a:t>
            </a:r>
            <a:r>
              <a:rPr lang="en-US" sz="1600" dirty="0" smtClean="0"/>
              <a:t>researchers, educators, students, industries</a:t>
            </a:r>
            <a:endParaRPr lang="en-US" sz="1600" dirty="0"/>
          </a:p>
          <a:p>
            <a:pPr marL="342900" lvl="0" indent="-342900">
              <a:buFont typeface="Arial" panose="020B0604020202020204" pitchFamily="34" charset="0"/>
              <a:buChar char="•"/>
            </a:pPr>
            <a:r>
              <a:rPr lang="en-US" sz="1600" u="sng" dirty="0" smtClean="0"/>
              <a:t>Continued </a:t>
            </a:r>
            <a:r>
              <a:rPr lang="en-US" sz="1600" u="sng" dirty="0"/>
              <a:t>growth (Further education</a:t>
            </a:r>
            <a:r>
              <a:rPr lang="en-US" sz="1600" u="sng" dirty="0" smtClean="0"/>
              <a:t>)</a:t>
            </a:r>
            <a:r>
              <a:rPr lang="en-US" sz="1600" dirty="0" smtClean="0"/>
              <a:t>: How to liaise local, isolated experimental/numerical practice to MAPs?</a:t>
            </a:r>
            <a:endParaRPr lang="en-US" sz="1600" dirty="0"/>
          </a:p>
          <a:p>
            <a:pPr marL="800100" lvl="1" indent="-342900">
              <a:buFont typeface="Arial" panose="020B0604020202020204" pitchFamily="34" charset="0"/>
              <a:buChar char="•"/>
            </a:pPr>
            <a:r>
              <a:rPr lang="en-US" sz="1600" dirty="0" smtClean="0"/>
              <a:t>Stake holders:</a:t>
            </a:r>
          </a:p>
          <a:p>
            <a:pPr marL="1257300" lvl="2" indent="-342900">
              <a:buFont typeface="Arial" panose="020B0604020202020204" pitchFamily="34" charset="0"/>
              <a:buChar char="•"/>
            </a:pPr>
            <a:r>
              <a:rPr lang="en-US" sz="1600" dirty="0" smtClean="0"/>
              <a:t>Energy </a:t>
            </a:r>
            <a:r>
              <a:rPr lang="en-US" sz="1600" dirty="0"/>
              <a:t>materials researchers whose methodologies do not include automation, AI assisted analysis/simulation, high-throughput characterization, or sustainability analysis… etc. </a:t>
            </a:r>
            <a:endParaRPr lang="en-US" sz="1600" dirty="0" smtClean="0"/>
          </a:p>
          <a:p>
            <a:pPr marL="1257300" lvl="2" indent="-342900">
              <a:buFont typeface="Arial" panose="020B0604020202020204" pitchFamily="34" charset="0"/>
              <a:buChar char="•"/>
            </a:pPr>
            <a:r>
              <a:rPr lang="en-US" sz="1600" dirty="0" smtClean="0"/>
              <a:t>Automation </a:t>
            </a:r>
            <a:r>
              <a:rPr lang="en-US" sz="1600" dirty="0"/>
              <a:t>specialists, ML software developer, LCA scientists </a:t>
            </a:r>
            <a:endParaRPr lang="en-US" sz="1600" dirty="0" smtClean="0"/>
          </a:p>
          <a:p>
            <a:pPr marL="1257300" lvl="2" indent="-342900">
              <a:buFont typeface="Arial" panose="020B0604020202020204" pitchFamily="34" charset="0"/>
              <a:buChar char="•"/>
            </a:pPr>
            <a:r>
              <a:rPr lang="en-US" sz="1600" dirty="0" smtClean="0"/>
              <a:t>SMEs </a:t>
            </a:r>
            <a:r>
              <a:rPr lang="en-US" sz="1600" dirty="0"/>
              <a:t>who want to assist in building </a:t>
            </a:r>
            <a:r>
              <a:rPr lang="en-US" sz="1600" dirty="0" smtClean="0"/>
              <a:t>prototypes, or benefit from Action partner labs</a:t>
            </a:r>
          </a:p>
          <a:p>
            <a:pPr marL="800100" lvl="1" indent="-342900">
              <a:buFont typeface="Arial" panose="020B0604020202020204" pitchFamily="34" charset="0"/>
              <a:buChar char="•"/>
            </a:pPr>
            <a:r>
              <a:rPr lang="en-US" sz="1600" dirty="0" smtClean="0"/>
              <a:t> Can be made into a project matchmaking </a:t>
            </a:r>
            <a:r>
              <a:rPr lang="en-US" sz="1600" dirty="0"/>
              <a:t>session that participants sign up </a:t>
            </a:r>
            <a:r>
              <a:rPr lang="en-US" sz="1600" dirty="0" smtClean="0"/>
              <a:t>beforehand to present their R&amp;D ambitions</a:t>
            </a:r>
            <a:endParaRPr lang="en-US" sz="1600" dirty="0"/>
          </a:p>
        </p:txBody>
      </p:sp>
    </p:spTree>
    <p:extLst>
      <p:ext uri="{BB962C8B-B14F-4D97-AF65-F5344CB8AC3E}">
        <p14:creationId xmlns:p14="http://schemas.microsoft.com/office/powerpoint/2010/main" val="2834770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details </a:t>
            </a:r>
            <a:r>
              <a:rPr lang="en-US" sz="2800" dirty="0" smtClean="0"/>
              <a:t>on </a:t>
            </a:r>
            <a:r>
              <a:rPr lang="en-US" sz="2800" dirty="0" smtClean="0"/>
              <a:t>forum topics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21</a:t>
            </a:fld>
            <a:endParaRPr lang="en-US" dirty="0"/>
          </a:p>
        </p:txBody>
      </p:sp>
      <p:sp>
        <p:nvSpPr>
          <p:cNvPr id="8" name="Espace réservé de la date 7"/>
          <p:cNvSpPr>
            <a:spLocks noGrp="1"/>
          </p:cNvSpPr>
          <p:nvPr>
            <p:ph type="dt" sz="half" idx="10"/>
          </p:nvPr>
        </p:nvSpPr>
        <p:spPr/>
        <p:txBody>
          <a:bodyPr/>
          <a:lstStyle/>
          <a:p>
            <a:fld id="{0F447B29-E88B-4152-A211-BF86FDD80693}" type="datetime1">
              <a:rPr lang="en-US" smtClean="0"/>
              <a:t>11/12/2024</a:t>
            </a:fld>
            <a:endParaRPr lang="en-US" dirty="0"/>
          </a:p>
        </p:txBody>
      </p:sp>
      <p:sp>
        <p:nvSpPr>
          <p:cNvPr id="12" name="ZoneTexte 11"/>
          <p:cNvSpPr txBox="1"/>
          <p:nvPr/>
        </p:nvSpPr>
        <p:spPr>
          <a:xfrm>
            <a:off x="688396" y="1533337"/>
            <a:ext cx="10597766" cy="2062103"/>
          </a:xfrm>
          <a:prstGeom prst="rect">
            <a:avLst/>
          </a:prstGeom>
          <a:noFill/>
        </p:spPr>
        <p:txBody>
          <a:bodyPr wrap="square" rtlCol="0">
            <a:spAutoFit/>
          </a:bodyPr>
          <a:lstStyle/>
          <a:p>
            <a:pPr lvl="0"/>
            <a:r>
              <a:rPr lang="en-US" sz="1600" dirty="0" smtClean="0"/>
              <a:t>Proposition from </a:t>
            </a:r>
            <a:r>
              <a:rPr lang="en-US" sz="1600" dirty="0" err="1" smtClean="0"/>
              <a:t>EuMINe</a:t>
            </a:r>
            <a:r>
              <a:rPr lang="en-US" sz="1600" dirty="0" smtClean="0"/>
              <a:t> &amp; DAEMON (contacted on November 7</a:t>
            </a:r>
            <a:r>
              <a:rPr lang="en-US" sz="1600" baseline="30000" dirty="0" smtClean="0"/>
              <a:t>th</a:t>
            </a:r>
            <a:r>
              <a:rPr lang="en-US" sz="1600" dirty="0" smtClean="0"/>
              <a:t>)</a:t>
            </a:r>
            <a:endParaRPr lang="en-US" sz="1600" dirty="0"/>
          </a:p>
          <a:p>
            <a:pPr marL="342900" lvl="0" indent="-342900">
              <a:buFont typeface="Arial" panose="020B0604020202020204" pitchFamily="34" charset="0"/>
              <a:buChar char="•"/>
            </a:pPr>
            <a:r>
              <a:rPr lang="en-US" sz="1600" u="sng" dirty="0" smtClean="0"/>
              <a:t>Co-organization of the forum/session</a:t>
            </a:r>
            <a:r>
              <a:rPr lang="en-US" sz="1600" dirty="0" smtClean="0"/>
              <a:t>:</a:t>
            </a:r>
            <a:endParaRPr lang="en-US" sz="1600" dirty="0"/>
          </a:p>
          <a:p>
            <a:pPr marL="800100" lvl="1" indent="-342900">
              <a:buFont typeface="Arial" panose="020B0604020202020204" pitchFamily="34" charset="0"/>
              <a:buChar char="•"/>
            </a:pPr>
            <a:r>
              <a:rPr lang="en-US" sz="1600" dirty="0" smtClean="0"/>
              <a:t>Questions: </a:t>
            </a:r>
            <a:endParaRPr lang="en-US" sz="1600" dirty="0" smtClean="0"/>
          </a:p>
          <a:p>
            <a:pPr marL="1257300" lvl="2" indent="-342900">
              <a:buFont typeface="Arial" panose="020B0604020202020204" pitchFamily="34" charset="0"/>
              <a:buChar char="•"/>
            </a:pPr>
            <a:r>
              <a:rPr lang="en-US" sz="1600" dirty="0" smtClean="0"/>
              <a:t>Forum or Session? </a:t>
            </a:r>
            <a:r>
              <a:rPr lang="en-US" sz="1600" dirty="0"/>
              <a:t>(co-location or co-organization </a:t>
            </a:r>
            <a:r>
              <a:rPr lang="en-US" sz="1600" dirty="0" smtClean="0"/>
              <a:t>event)</a:t>
            </a:r>
            <a:endParaRPr lang="en-US" sz="1600" dirty="0" smtClean="0"/>
          </a:p>
          <a:p>
            <a:pPr marL="1257300" lvl="2" indent="-342900">
              <a:buFont typeface="Arial" panose="020B0604020202020204" pitchFamily="34" charset="0"/>
              <a:buChar char="•"/>
            </a:pPr>
            <a:r>
              <a:rPr lang="en-US" sz="1600" dirty="0" smtClean="0"/>
              <a:t>Which scientific theme? (they are both modelling and data centered Actions)</a:t>
            </a:r>
            <a:endParaRPr lang="en-US" sz="1600" dirty="0" smtClean="0"/>
          </a:p>
          <a:p>
            <a:pPr marL="1257300" lvl="2" indent="-342900">
              <a:buFont typeface="Arial" panose="020B0604020202020204" pitchFamily="34" charset="0"/>
              <a:buChar char="•"/>
            </a:pPr>
            <a:r>
              <a:rPr lang="en-US" sz="1600" dirty="0" smtClean="0"/>
              <a:t>Resource Sharing?</a:t>
            </a:r>
            <a:endParaRPr lang="en-US" sz="1600" dirty="0"/>
          </a:p>
          <a:p>
            <a:pPr marL="800100" lvl="1" indent="-342900">
              <a:buFont typeface="Arial" panose="020B0604020202020204" pitchFamily="34" charset="0"/>
              <a:buChar char="•"/>
            </a:pPr>
            <a:r>
              <a:rPr lang="en-US" sz="1600" dirty="0" smtClean="0"/>
              <a:t> </a:t>
            </a:r>
            <a:r>
              <a:rPr lang="en-US" sz="1600" dirty="0" smtClean="0"/>
              <a:t>Meeting scheduled on Thursday Nov 17 </a:t>
            </a:r>
            <a:r>
              <a:rPr lang="en-US" sz="1600" dirty="0" smtClean="0">
                <a:sym typeface="Wingdings" panose="05000000000000000000" pitchFamily="2" charset="2"/>
              </a:rPr>
              <a:t> Nov 22! </a:t>
            </a:r>
            <a:endParaRPr lang="en-US" sz="1600" dirty="0"/>
          </a:p>
          <a:p>
            <a:pPr marL="800100" lvl="1" indent="-342900">
              <a:buFont typeface="Arial" panose="020B0604020202020204" pitchFamily="34" charset="0"/>
              <a:buChar char="•"/>
            </a:pPr>
            <a:endParaRPr lang="en-US" sz="1600" dirty="0"/>
          </a:p>
        </p:txBody>
      </p:sp>
      <p:sp>
        <p:nvSpPr>
          <p:cNvPr id="9" name="Rectangle 8"/>
          <p:cNvSpPr/>
          <p:nvPr/>
        </p:nvSpPr>
        <p:spPr>
          <a:xfrm>
            <a:off x="1940690" y="3671348"/>
            <a:ext cx="8093178" cy="1938992"/>
          </a:xfrm>
          <a:prstGeom prst="rect">
            <a:avLst/>
          </a:prstGeom>
        </p:spPr>
        <p:txBody>
          <a:bodyPr wrap="none">
            <a:spAutoFit/>
          </a:bodyPr>
          <a:lstStyle/>
          <a:p>
            <a:r>
              <a:rPr lang="fr-FR" sz="2000" b="1" dirty="0" smtClean="0">
                <a:solidFill>
                  <a:srgbClr val="FF0000"/>
                </a:solidFill>
              </a:rPr>
              <a:t>Will </a:t>
            </a:r>
            <a:r>
              <a:rPr lang="fr-FR" sz="2000" b="1" dirty="0" err="1" smtClean="0">
                <a:solidFill>
                  <a:srgbClr val="FF0000"/>
                </a:solidFill>
              </a:rPr>
              <a:t>keep</a:t>
            </a:r>
            <a:r>
              <a:rPr lang="fr-FR" sz="2000" b="1" dirty="0" smtClean="0">
                <a:solidFill>
                  <a:srgbClr val="FF0000"/>
                </a:solidFill>
              </a:rPr>
              <a:t> </a:t>
            </a:r>
            <a:r>
              <a:rPr lang="fr-FR" sz="2000" b="1" dirty="0" err="1" smtClean="0">
                <a:solidFill>
                  <a:srgbClr val="FF0000"/>
                </a:solidFill>
              </a:rPr>
              <a:t>you</a:t>
            </a:r>
            <a:r>
              <a:rPr lang="fr-FR" sz="2000" b="1" dirty="0" smtClean="0">
                <a:solidFill>
                  <a:srgbClr val="FF0000"/>
                </a:solidFill>
              </a:rPr>
              <a:t> </a:t>
            </a:r>
            <a:r>
              <a:rPr lang="fr-FR" sz="2000" b="1" dirty="0" err="1" smtClean="0">
                <a:solidFill>
                  <a:srgbClr val="FF0000"/>
                </a:solidFill>
              </a:rPr>
              <a:t>posted</a:t>
            </a:r>
            <a:r>
              <a:rPr lang="fr-FR" sz="2000" b="1" dirty="0" smtClean="0">
                <a:solidFill>
                  <a:srgbClr val="FF0000"/>
                </a:solidFill>
              </a:rPr>
              <a:t>.</a:t>
            </a:r>
          </a:p>
          <a:p>
            <a:r>
              <a:rPr lang="fr-FR" sz="2000" b="1" dirty="0" smtClean="0">
                <a:solidFill>
                  <a:srgbClr val="FF0000"/>
                </a:solidFill>
              </a:rPr>
              <a:t>Check out « euromat2025.com »! Abstract </a:t>
            </a:r>
            <a:r>
              <a:rPr lang="fr-FR" sz="2000" b="1" dirty="0" err="1" smtClean="0">
                <a:solidFill>
                  <a:srgbClr val="FF0000"/>
                </a:solidFill>
              </a:rPr>
              <a:t>submission</a:t>
            </a:r>
            <a:r>
              <a:rPr lang="fr-FR" sz="2000" b="1" dirty="0" smtClean="0">
                <a:solidFill>
                  <a:srgbClr val="FF0000"/>
                </a:solidFill>
              </a:rPr>
              <a:t> </a:t>
            </a:r>
            <a:r>
              <a:rPr lang="fr-FR" sz="2000" b="1" dirty="0" err="1" smtClean="0">
                <a:solidFill>
                  <a:srgbClr val="FF0000"/>
                </a:solidFill>
              </a:rPr>
              <a:t>is</a:t>
            </a:r>
            <a:r>
              <a:rPr lang="fr-FR" sz="2000" b="1" dirty="0" smtClean="0">
                <a:solidFill>
                  <a:srgbClr val="FF0000"/>
                </a:solidFill>
              </a:rPr>
              <a:t> open</a:t>
            </a:r>
          </a:p>
          <a:p>
            <a:r>
              <a:rPr lang="fr-FR" sz="2000" b="1" dirty="0" smtClean="0">
                <a:solidFill>
                  <a:srgbClr val="FF0000"/>
                </a:solidFill>
              </a:rPr>
              <a:t>Encourage </a:t>
            </a:r>
            <a:r>
              <a:rPr lang="fr-FR" sz="2000" b="1" dirty="0" err="1" smtClean="0">
                <a:solidFill>
                  <a:srgbClr val="FF0000"/>
                </a:solidFill>
              </a:rPr>
              <a:t>young</a:t>
            </a:r>
            <a:r>
              <a:rPr lang="fr-FR" sz="2000" b="1" dirty="0" smtClean="0">
                <a:solidFill>
                  <a:srgbClr val="FF0000"/>
                </a:solidFill>
              </a:rPr>
              <a:t> </a:t>
            </a:r>
            <a:r>
              <a:rPr lang="fr-FR" sz="2000" b="1" dirty="0" err="1" smtClean="0">
                <a:solidFill>
                  <a:srgbClr val="FF0000"/>
                </a:solidFill>
              </a:rPr>
              <a:t>researchers</a:t>
            </a:r>
            <a:r>
              <a:rPr lang="fr-FR" sz="2000" b="1" dirty="0" smtClean="0">
                <a:solidFill>
                  <a:srgbClr val="FF0000"/>
                </a:solidFill>
              </a:rPr>
              <a:t> </a:t>
            </a:r>
            <a:r>
              <a:rPr lang="fr-FR" sz="2000" b="1" dirty="0" err="1" smtClean="0">
                <a:solidFill>
                  <a:srgbClr val="FF0000"/>
                </a:solidFill>
              </a:rPr>
              <a:t>from</a:t>
            </a:r>
            <a:r>
              <a:rPr lang="fr-FR" sz="2000" b="1" dirty="0" smtClean="0">
                <a:solidFill>
                  <a:srgbClr val="FF0000"/>
                </a:solidFill>
              </a:rPr>
              <a:t> </a:t>
            </a:r>
            <a:r>
              <a:rPr lang="fr-FR" sz="2000" b="1" dirty="0" err="1" smtClean="0">
                <a:solidFill>
                  <a:srgbClr val="FF0000"/>
                </a:solidFill>
              </a:rPr>
              <a:t>your</a:t>
            </a:r>
            <a:r>
              <a:rPr lang="fr-FR" sz="2000" b="1" dirty="0" smtClean="0">
                <a:solidFill>
                  <a:srgbClr val="FF0000"/>
                </a:solidFill>
              </a:rPr>
              <a:t> group to attend (the </a:t>
            </a:r>
            <a:r>
              <a:rPr lang="fr-FR" sz="2000" b="1" dirty="0" err="1" smtClean="0">
                <a:solidFill>
                  <a:srgbClr val="FF0000"/>
                </a:solidFill>
              </a:rPr>
              <a:t>conference</a:t>
            </a:r>
            <a:r>
              <a:rPr lang="fr-FR" sz="2000" b="1" dirty="0" smtClean="0">
                <a:solidFill>
                  <a:srgbClr val="FF0000"/>
                </a:solidFill>
              </a:rPr>
              <a:t>)</a:t>
            </a:r>
          </a:p>
          <a:p>
            <a:pPr marL="342900" indent="-342900">
              <a:buFont typeface="Arial" panose="020B0604020202020204" pitchFamily="34" charset="0"/>
              <a:buChar char="•"/>
            </a:pPr>
            <a:r>
              <a:rPr lang="fr-FR" sz="2000" b="1" dirty="0" err="1" smtClean="0">
                <a:solidFill>
                  <a:srgbClr val="FF0000"/>
                </a:solidFill>
              </a:rPr>
              <a:t>Conference</a:t>
            </a:r>
            <a:r>
              <a:rPr lang="fr-FR" sz="2000" b="1" dirty="0" smtClean="0">
                <a:solidFill>
                  <a:srgbClr val="FF0000"/>
                </a:solidFill>
              </a:rPr>
              <a:t> </a:t>
            </a:r>
            <a:r>
              <a:rPr lang="fr-FR" sz="2000" b="1" dirty="0" err="1" smtClean="0">
                <a:solidFill>
                  <a:srgbClr val="FF0000"/>
                </a:solidFill>
              </a:rPr>
              <a:t>grant</a:t>
            </a:r>
            <a:r>
              <a:rPr lang="fr-FR" sz="2000" b="1" dirty="0" smtClean="0">
                <a:solidFill>
                  <a:srgbClr val="FF0000"/>
                </a:solidFill>
              </a:rPr>
              <a:t> guidelines </a:t>
            </a:r>
            <a:r>
              <a:rPr lang="fr-FR" sz="2000" b="1" dirty="0" err="1" smtClean="0">
                <a:solidFill>
                  <a:srgbClr val="FF0000"/>
                </a:solidFill>
              </a:rPr>
              <a:t>will</a:t>
            </a:r>
            <a:r>
              <a:rPr lang="fr-FR" sz="2000" b="1" dirty="0" smtClean="0">
                <a:solidFill>
                  <a:srgbClr val="FF0000"/>
                </a:solidFill>
              </a:rPr>
              <a:t> </a:t>
            </a:r>
            <a:r>
              <a:rPr lang="fr-FR" sz="2000" b="1" dirty="0" err="1" smtClean="0">
                <a:solidFill>
                  <a:srgbClr val="FF0000"/>
                </a:solidFill>
              </a:rPr>
              <a:t>remain</a:t>
            </a:r>
            <a:r>
              <a:rPr lang="fr-FR" sz="2000" b="1" dirty="0" smtClean="0">
                <a:solidFill>
                  <a:srgbClr val="FF0000"/>
                </a:solidFill>
              </a:rPr>
              <a:t> </a:t>
            </a:r>
            <a:r>
              <a:rPr lang="fr-FR" sz="2000" b="1" dirty="0" err="1" smtClean="0">
                <a:solidFill>
                  <a:srgbClr val="FF0000"/>
                </a:solidFill>
              </a:rPr>
              <a:t>similar</a:t>
            </a:r>
            <a:r>
              <a:rPr lang="fr-FR" sz="2000" b="1" dirty="0" smtClean="0">
                <a:solidFill>
                  <a:srgbClr val="FF0000"/>
                </a:solidFill>
              </a:rPr>
              <a:t> </a:t>
            </a:r>
          </a:p>
          <a:p>
            <a:pPr marL="800100" lvl="1" indent="-342900">
              <a:buFont typeface="Arial" panose="020B0604020202020204" pitchFamily="34" charset="0"/>
              <a:buChar char="•"/>
            </a:pPr>
            <a:r>
              <a:rPr lang="fr-FR" sz="2000" b="1" dirty="0" smtClean="0">
                <a:solidFill>
                  <a:srgbClr val="FF0000"/>
                </a:solidFill>
              </a:rPr>
              <a:t>A</a:t>
            </a:r>
            <a:r>
              <a:rPr lang="fr-FR" sz="2000" b="1" dirty="0" smtClean="0">
                <a:solidFill>
                  <a:srgbClr val="FF0000"/>
                </a:solidFill>
              </a:rPr>
              <a:t>cceleration aspect</a:t>
            </a:r>
          </a:p>
          <a:p>
            <a:pPr marL="800100" lvl="1" indent="-342900">
              <a:buFont typeface="Arial" panose="020B0604020202020204" pitchFamily="34" charset="0"/>
              <a:buChar char="•"/>
            </a:pPr>
            <a:r>
              <a:rPr lang="fr-FR" sz="2000" b="1" dirty="0" smtClean="0">
                <a:solidFill>
                  <a:srgbClr val="FF0000"/>
                </a:solidFill>
              </a:rPr>
              <a:t>STSM </a:t>
            </a:r>
            <a:r>
              <a:rPr lang="fr-FR" sz="2000" b="1" dirty="0" err="1" smtClean="0">
                <a:solidFill>
                  <a:srgbClr val="FF0000"/>
                </a:solidFill>
              </a:rPr>
              <a:t>results</a:t>
            </a:r>
            <a:endParaRPr lang="fr-FR" sz="2000" b="1" dirty="0">
              <a:solidFill>
                <a:srgbClr val="FF0000"/>
              </a:solidFill>
            </a:endParaRPr>
          </a:p>
        </p:txBody>
      </p:sp>
    </p:spTree>
    <p:extLst>
      <p:ext uri="{BB962C8B-B14F-4D97-AF65-F5344CB8AC3E}">
        <p14:creationId xmlns:p14="http://schemas.microsoft.com/office/powerpoint/2010/main" val="831021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Future Labs Live – Basel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22</a:t>
            </a:fld>
            <a:endParaRPr lang="en-US" dirty="0"/>
          </a:p>
        </p:txBody>
      </p:sp>
      <p:sp>
        <p:nvSpPr>
          <p:cNvPr id="8" name="Espace réservé de la date 7"/>
          <p:cNvSpPr>
            <a:spLocks noGrp="1"/>
          </p:cNvSpPr>
          <p:nvPr>
            <p:ph type="dt" sz="half" idx="10"/>
          </p:nvPr>
        </p:nvSpPr>
        <p:spPr/>
        <p:txBody>
          <a:bodyPr/>
          <a:lstStyle/>
          <a:p>
            <a:fld id="{0F447B29-E88B-4152-A211-BF86FDD80693}" type="datetime1">
              <a:rPr lang="en-US" smtClean="0"/>
              <a:t>11/12/2024</a:t>
            </a:fld>
            <a:endParaRPr lang="en-US" dirty="0"/>
          </a:p>
        </p:txBody>
      </p:sp>
      <p:sp>
        <p:nvSpPr>
          <p:cNvPr id="12" name="ZoneTexte 11"/>
          <p:cNvSpPr txBox="1"/>
          <p:nvPr/>
        </p:nvSpPr>
        <p:spPr>
          <a:xfrm>
            <a:off x="688396" y="1533337"/>
            <a:ext cx="10597766" cy="3785652"/>
          </a:xfrm>
          <a:prstGeom prst="rect">
            <a:avLst/>
          </a:prstGeom>
          <a:noFill/>
        </p:spPr>
        <p:txBody>
          <a:bodyPr wrap="square" rtlCol="0">
            <a:spAutoFit/>
          </a:bodyPr>
          <a:lstStyle/>
          <a:p>
            <a:pPr lvl="0"/>
            <a:r>
              <a:rPr lang="en-US" sz="1600" dirty="0" smtClean="0"/>
              <a:t>27-28 May, 2025 (terrapin.com/conference/future-labs-live/</a:t>
            </a:r>
            <a:r>
              <a:rPr lang="en-US" sz="1600" dirty="0" err="1" smtClean="0"/>
              <a:t>index.stm</a:t>
            </a:r>
            <a:r>
              <a:rPr lang="en-US" sz="1600" dirty="0" smtClean="0"/>
              <a:t>) </a:t>
            </a:r>
            <a:endParaRPr lang="en-US" sz="1600" dirty="0"/>
          </a:p>
          <a:p>
            <a:pPr marL="342900" lvl="0" indent="-342900">
              <a:buFont typeface="Arial" panose="020B0604020202020204" pitchFamily="34" charset="0"/>
              <a:buChar char="•"/>
            </a:pPr>
            <a:r>
              <a:rPr lang="fr-FR" sz="1600" u="sng" dirty="0" err="1" smtClean="0"/>
              <a:t>What</a:t>
            </a:r>
            <a:r>
              <a:rPr lang="fr-FR" sz="1600" u="sng" dirty="0" smtClean="0"/>
              <a:t> </a:t>
            </a:r>
            <a:r>
              <a:rPr lang="fr-FR" sz="1600" u="sng" dirty="0" err="1" smtClean="0"/>
              <a:t>is</a:t>
            </a:r>
            <a:r>
              <a:rPr lang="fr-FR" sz="1600" u="sng" dirty="0" smtClean="0"/>
              <a:t> </a:t>
            </a:r>
            <a:r>
              <a:rPr lang="fr-FR" sz="1600" u="sng" dirty="0" err="1" smtClean="0"/>
              <a:t>it</a:t>
            </a:r>
            <a:r>
              <a:rPr lang="fr-FR" sz="1600" u="sng" dirty="0" smtClean="0"/>
              <a:t>: </a:t>
            </a:r>
            <a:r>
              <a:rPr lang="en-US" sz="1600" dirty="0" smtClean="0"/>
              <a:t>Diverse</a:t>
            </a:r>
            <a:r>
              <a:rPr lang="en-US" sz="1600" dirty="0"/>
              <a:t>, stimulating, and exciting event for the future of all labs</a:t>
            </a:r>
            <a:r>
              <a:rPr lang="en-US" sz="1600" dirty="0" smtClean="0"/>
              <a:t>. Areas of technology: </a:t>
            </a:r>
            <a:r>
              <a:rPr lang="en-US" sz="1600" dirty="0"/>
              <a:t>Biotech, Pharma, Chemicals, Food &amp; Beverage, Agricultural, </a:t>
            </a:r>
            <a:r>
              <a:rPr lang="en-US" sz="1600" dirty="0" smtClean="0"/>
              <a:t>Materials… to pave </a:t>
            </a:r>
            <a:r>
              <a:rPr lang="en-US" sz="1600" dirty="0"/>
              <a:t>the way and share their experiences and vision for the lab of the future.</a:t>
            </a:r>
            <a:endParaRPr lang="en-US" sz="1600" dirty="0" smtClean="0"/>
          </a:p>
          <a:p>
            <a:pPr marL="342900" lvl="0" indent="-342900">
              <a:buFont typeface="Arial" panose="020B0604020202020204" pitchFamily="34" charset="0"/>
              <a:buChar char="•"/>
            </a:pPr>
            <a:r>
              <a:rPr lang="en-US" sz="1600" u="sng" dirty="0" smtClean="0"/>
              <a:t>Exhibition Booth &amp; speaker slots</a:t>
            </a:r>
            <a:r>
              <a:rPr lang="en-US" sz="1600" dirty="0" smtClean="0"/>
              <a:t>:</a:t>
            </a:r>
            <a:endParaRPr lang="en-US" sz="1600" dirty="0"/>
          </a:p>
          <a:p>
            <a:pPr marL="800100" lvl="1" indent="-342900">
              <a:buFont typeface="Arial" panose="020B0604020202020204" pitchFamily="34" charset="0"/>
              <a:buChar char="•"/>
            </a:pPr>
            <a:r>
              <a:rPr lang="en-US" sz="1600" dirty="0" smtClean="0"/>
              <a:t>Stake </a:t>
            </a:r>
            <a:r>
              <a:rPr lang="en-US" sz="1600" dirty="0"/>
              <a:t>holders: </a:t>
            </a:r>
            <a:r>
              <a:rPr lang="en-US" sz="1600" dirty="0" smtClean="0"/>
              <a:t>Start-ups</a:t>
            </a:r>
            <a:r>
              <a:rPr lang="en-US" sz="1600" dirty="0"/>
              <a:t>, disruptors and innovators from academia </a:t>
            </a:r>
            <a:r>
              <a:rPr lang="en-US" sz="1600" dirty="0" smtClean="0"/>
              <a:t>in bespoke areas. </a:t>
            </a:r>
          </a:p>
          <a:p>
            <a:pPr marL="800100" lvl="1" indent="-342900">
              <a:buFont typeface="Arial" panose="020B0604020202020204" pitchFamily="34" charset="0"/>
              <a:buChar char="•"/>
            </a:pPr>
            <a:r>
              <a:rPr lang="en-US" sz="1600" dirty="0" smtClean="0"/>
              <a:t>What we present: EU-MACE and our member labs! </a:t>
            </a:r>
            <a:r>
              <a:rPr lang="en-US" sz="1600" dirty="0" smtClean="0"/>
              <a:t>Brochures, Demos, videos, </a:t>
            </a:r>
            <a:endParaRPr lang="en-US" sz="1600" dirty="0" smtClean="0"/>
          </a:p>
          <a:p>
            <a:pPr marL="800100" lvl="1" indent="-342900">
              <a:buFont typeface="Arial" panose="020B0604020202020204" pitchFamily="34" charset="0"/>
              <a:buChar char="•"/>
            </a:pPr>
            <a:r>
              <a:rPr lang="en-US" sz="1600" dirty="0" smtClean="0"/>
              <a:t>Funding:</a:t>
            </a:r>
          </a:p>
          <a:p>
            <a:pPr marL="1257300" lvl="2" indent="-342900">
              <a:buFont typeface="Arial" panose="020B0604020202020204" pitchFamily="34" charset="0"/>
              <a:buChar char="•"/>
            </a:pPr>
            <a:r>
              <a:rPr lang="fr-FR" sz="1600" dirty="0" smtClean="0"/>
              <a:t>Booth </a:t>
            </a:r>
            <a:r>
              <a:rPr lang="fr-FR" sz="1600" dirty="0" err="1" smtClean="0"/>
              <a:t>space</a:t>
            </a:r>
            <a:endParaRPr lang="fr-FR" sz="1600" dirty="0" smtClean="0"/>
          </a:p>
          <a:p>
            <a:pPr marL="1257300" lvl="2" indent="-342900">
              <a:buFont typeface="Arial" panose="020B0604020202020204" pitchFamily="34" charset="0"/>
              <a:buChar char="•"/>
            </a:pPr>
            <a:r>
              <a:rPr lang="fr-FR" sz="1600" dirty="0" err="1" smtClean="0"/>
              <a:t>Travel</a:t>
            </a:r>
            <a:r>
              <a:rPr lang="fr-FR" sz="1600" dirty="0" smtClean="0"/>
              <a:t> &amp; DA via DC </a:t>
            </a:r>
            <a:r>
              <a:rPr lang="fr-FR" sz="1600" dirty="0" err="1" smtClean="0"/>
              <a:t>grants</a:t>
            </a:r>
            <a:endParaRPr lang="en-US" sz="1600" dirty="0"/>
          </a:p>
          <a:p>
            <a:pPr marL="342900" lvl="0" indent="-342900">
              <a:buFont typeface="Arial" panose="020B0604020202020204" pitchFamily="34" charset="0"/>
              <a:buChar char="•"/>
            </a:pPr>
            <a:r>
              <a:rPr lang="en-US" sz="1600" u="sng" dirty="0" smtClean="0"/>
              <a:t>Contents</a:t>
            </a:r>
            <a:r>
              <a:rPr lang="en-US" sz="1600" dirty="0" smtClean="0"/>
              <a:t>:</a:t>
            </a:r>
            <a:endParaRPr lang="en-US" sz="1600" dirty="0"/>
          </a:p>
          <a:p>
            <a:pPr marL="800100" lvl="1" indent="-342900">
              <a:buFont typeface="Arial" panose="020B0604020202020204" pitchFamily="34" charset="0"/>
              <a:buChar char="•"/>
            </a:pPr>
            <a:r>
              <a:rPr lang="en-US" sz="1600" dirty="0" smtClean="0"/>
              <a:t>What: Discussion with the organizer this Friday (Nov. 18</a:t>
            </a:r>
            <a:r>
              <a:rPr lang="en-US" sz="1600" baseline="30000" dirty="0" smtClean="0"/>
              <a:t>th</a:t>
            </a:r>
            <a:r>
              <a:rPr lang="en-US" sz="1600" dirty="0" smtClean="0"/>
              <a:t>)</a:t>
            </a:r>
          </a:p>
          <a:p>
            <a:pPr marL="800100" lvl="1" indent="-342900">
              <a:buFont typeface="Arial" panose="020B0604020202020204" pitchFamily="34" charset="0"/>
              <a:buChar char="•"/>
            </a:pPr>
            <a:r>
              <a:rPr lang="fr-FR" sz="1600" dirty="0" err="1" smtClean="0"/>
              <a:t>Who</a:t>
            </a:r>
            <a:r>
              <a:rPr lang="fr-FR" sz="1600" dirty="0" smtClean="0"/>
              <a:t> </a:t>
            </a:r>
            <a:r>
              <a:rPr lang="fr-FR" sz="1600" dirty="0" err="1" smtClean="0"/>
              <a:t>is</a:t>
            </a:r>
            <a:r>
              <a:rPr lang="fr-FR" sz="1600" dirty="0" smtClean="0"/>
              <a:t> </a:t>
            </a:r>
            <a:r>
              <a:rPr lang="fr-FR" sz="1600" dirty="0" err="1" smtClean="0"/>
              <a:t>interested</a:t>
            </a:r>
            <a:r>
              <a:rPr lang="fr-FR" sz="1600" dirty="0" smtClean="0"/>
              <a:t> in </a:t>
            </a:r>
            <a:r>
              <a:rPr lang="fr-FR" sz="1600" dirty="0" err="1" smtClean="0"/>
              <a:t>showcasing</a:t>
            </a:r>
            <a:r>
              <a:rPr lang="fr-FR" sz="1600" dirty="0" smtClean="0"/>
              <a:t> </a:t>
            </a:r>
            <a:r>
              <a:rPr lang="fr-FR" sz="1600" dirty="0" err="1" smtClean="0"/>
              <a:t>your</a:t>
            </a:r>
            <a:r>
              <a:rPr lang="fr-FR" sz="1600" dirty="0" smtClean="0"/>
              <a:t> </a:t>
            </a:r>
            <a:r>
              <a:rPr lang="fr-FR" sz="1600" dirty="0" err="1" smtClean="0"/>
              <a:t>lab</a:t>
            </a:r>
            <a:r>
              <a:rPr lang="fr-FR" sz="1600" dirty="0" smtClean="0"/>
              <a:t>?</a:t>
            </a:r>
            <a:endParaRPr lang="en-US" sz="1600" dirty="0" smtClean="0"/>
          </a:p>
          <a:p>
            <a:pPr marL="1257300" lvl="2" indent="-342900">
              <a:buFont typeface="Arial" panose="020B0604020202020204" pitchFamily="34" charset="0"/>
              <a:buChar char="•"/>
            </a:pPr>
            <a:r>
              <a:rPr lang="en-US" sz="1600" dirty="0" smtClean="0"/>
              <a:t>1-2 in person attendance (should become a speaker, too)</a:t>
            </a:r>
          </a:p>
          <a:p>
            <a:pPr marL="1257300" lvl="2" indent="-342900">
              <a:buFont typeface="Arial" panose="020B0604020202020204" pitchFamily="34" charset="0"/>
              <a:buChar char="•"/>
            </a:pPr>
            <a:r>
              <a:rPr lang="fr-FR" sz="1600" dirty="0" err="1" smtClean="0"/>
              <a:t>Dissemination</a:t>
            </a:r>
            <a:r>
              <a:rPr lang="fr-FR" sz="1600" dirty="0" smtClean="0"/>
              <a:t> </a:t>
            </a:r>
            <a:r>
              <a:rPr lang="fr-FR" sz="1600" dirty="0" err="1" smtClean="0"/>
              <a:t>material</a:t>
            </a:r>
            <a:r>
              <a:rPr lang="fr-FR" sz="1600" dirty="0" smtClean="0"/>
              <a:t> distribution</a:t>
            </a:r>
            <a:endParaRPr lang="en-US" sz="1600" dirty="0" smtClean="0"/>
          </a:p>
        </p:txBody>
      </p:sp>
      <p:sp>
        <p:nvSpPr>
          <p:cNvPr id="9" name="Rectangle 8"/>
          <p:cNvSpPr/>
          <p:nvPr/>
        </p:nvSpPr>
        <p:spPr>
          <a:xfrm>
            <a:off x="2651589" y="5437559"/>
            <a:ext cx="7032503" cy="400110"/>
          </a:xfrm>
          <a:prstGeom prst="rect">
            <a:avLst/>
          </a:prstGeom>
        </p:spPr>
        <p:txBody>
          <a:bodyPr wrap="none">
            <a:spAutoFit/>
          </a:bodyPr>
          <a:lstStyle/>
          <a:p>
            <a:r>
              <a:rPr lang="fr-FR" sz="2000" b="1" dirty="0" smtClean="0">
                <a:solidFill>
                  <a:srgbClr val="FF0000"/>
                </a:solidFill>
              </a:rPr>
              <a:t>If </a:t>
            </a:r>
            <a:r>
              <a:rPr lang="fr-FR" sz="2000" b="1" dirty="0" err="1" smtClean="0">
                <a:solidFill>
                  <a:srgbClr val="FF0000"/>
                </a:solidFill>
              </a:rPr>
              <a:t>interested</a:t>
            </a:r>
            <a:r>
              <a:rPr lang="fr-FR" sz="2000" b="1" dirty="0" smtClean="0">
                <a:solidFill>
                  <a:srgbClr val="FF0000"/>
                </a:solidFill>
              </a:rPr>
              <a:t>, PLEASE email me </a:t>
            </a:r>
            <a:r>
              <a:rPr lang="fr-FR" sz="2000" b="1" dirty="0" err="1" smtClean="0">
                <a:solidFill>
                  <a:srgbClr val="FF0000"/>
                </a:solidFill>
              </a:rPr>
              <a:t>after</a:t>
            </a:r>
            <a:r>
              <a:rPr lang="fr-FR" sz="2000" b="1" dirty="0" smtClean="0">
                <a:solidFill>
                  <a:srgbClr val="FF0000"/>
                </a:solidFill>
              </a:rPr>
              <a:t> </a:t>
            </a:r>
            <a:r>
              <a:rPr lang="fr-FR" sz="2000" b="1" dirty="0" err="1" smtClean="0">
                <a:solidFill>
                  <a:srgbClr val="FF0000"/>
                </a:solidFill>
              </a:rPr>
              <a:t>Nov</a:t>
            </a:r>
            <a:r>
              <a:rPr lang="fr-FR" sz="2000" b="1" dirty="0" smtClean="0">
                <a:solidFill>
                  <a:srgbClr val="FF0000"/>
                </a:solidFill>
              </a:rPr>
              <a:t> 18th </a:t>
            </a:r>
            <a:r>
              <a:rPr lang="fr-FR" sz="2000" b="1" dirty="0" err="1" smtClean="0">
                <a:solidFill>
                  <a:srgbClr val="FF0000"/>
                </a:solidFill>
              </a:rPr>
              <a:t>before</a:t>
            </a:r>
            <a:r>
              <a:rPr lang="fr-FR" sz="2000" b="1" dirty="0" smtClean="0">
                <a:solidFill>
                  <a:srgbClr val="FF0000"/>
                </a:solidFill>
              </a:rPr>
              <a:t> </a:t>
            </a:r>
            <a:r>
              <a:rPr lang="fr-FR" sz="2000" b="1" dirty="0" err="1" smtClean="0">
                <a:solidFill>
                  <a:srgbClr val="FF0000"/>
                </a:solidFill>
              </a:rPr>
              <a:t>Dec</a:t>
            </a:r>
            <a:r>
              <a:rPr lang="fr-FR" sz="2000" b="1" dirty="0" smtClean="0">
                <a:solidFill>
                  <a:srgbClr val="FF0000"/>
                </a:solidFill>
              </a:rPr>
              <a:t>. 18th!!</a:t>
            </a:r>
            <a:endParaRPr lang="fr-FR" sz="2000" b="1" dirty="0">
              <a:solidFill>
                <a:srgbClr val="FF0000"/>
              </a:solidFill>
            </a:endParaRPr>
          </a:p>
        </p:txBody>
      </p:sp>
    </p:spTree>
    <p:extLst>
      <p:ext uri="{BB962C8B-B14F-4D97-AF65-F5344CB8AC3E}">
        <p14:creationId xmlns:p14="http://schemas.microsoft.com/office/powerpoint/2010/main" val="3628462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sz="2800" dirty="0" err="1" smtClean="0"/>
              <a:t>Next</a:t>
            </a:r>
            <a:r>
              <a:rPr lang="fr-FR" sz="2800" dirty="0" smtClean="0"/>
              <a:t> meetings/discussions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23</a:t>
            </a:fld>
            <a:endParaRPr lang="en-US" dirty="0"/>
          </a:p>
        </p:txBody>
      </p:sp>
      <p:sp>
        <p:nvSpPr>
          <p:cNvPr id="8" name="Espace réservé de la date 7"/>
          <p:cNvSpPr>
            <a:spLocks noGrp="1"/>
          </p:cNvSpPr>
          <p:nvPr>
            <p:ph type="dt" sz="half" idx="10"/>
          </p:nvPr>
        </p:nvSpPr>
        <p:spPr/>
        <p:txBody>
          <a:bodyPr/>
          <a:lstStyle/>
          <a:p>
            <a:fld id="{662E65F8-BA49-4DA5-8334-BC44B580CAAB}" type="datetime1">
              <a:rPr lang="en-US" smtClean="0"/>
              <a:t>11/12/2024</a:t>
            </a:fld>
            <a:endParaRPr lang="en-US" dirty="0"/>
          </a:p>
        </p:txBody>
      </p:sp>
      <p:sp>
        <p:nvSpPr>
          <p:cNvPr id="4" name="ZoneTexte 3"/>
          <p:cNvSpPr txBox="1"/>
          <p:nvPr/>
        </p:nvSpPr>
        <p:spPr>
          <a:xfrm>
            <a:off x="514735" y="1376093"/>
            <a:ext cx="11274368" cy="3785652"/>
          </a:xfrm>
          <a:prstGeom prst="rect">
            <a:avLst/>
          </a:prstGeom>
          <a:noFill/>
        </p:spPr>
        <p:txBody>
          <a:bodyPr wrap="none" rtlCol="0">
            <a:spAutoFit/>
          </a:bodyPr>
          <a:lstStyle/>
          <a:p>
            <a:r>
              <a:rPr lang="fr-FR" sz="2000" b="1" u="sng" dirty="0" smtClean="0"/>
              <a:t>Action </a:t>
            </a:r>
            <a:r>
              <a:rPr lang="fr-FR" sz="2000" b="1" u="sng" dirty="0" err="1" smtClean="0"/>
              <a:t>monthly</a:t>
            </a:r>
            <a:r>
              <a:rPr lang="fr-FR" sz="2000" b="1" u="sng" dirty="0" smtClean="0"/>
              <a:t> meeting</a:t>
            </a:r>
            <a:r>
              <a:rPr lang="fr-FR" sz="2000" b="1" dirty="0" smtClean="0"/>
              <a:t>: </a:t>
            </a:r>
            <a:r>
              <a:rPr lang="fr-FR" sz="2000" b="1" dirty="0">
                <a:solidFill>
                  <a:srgbClr val="FF0000"/>
                </a:solidFill>
                <a:sym typeface="Wingdings" panose="05000000000000000000" pitchFamily="2" charset="2"/>
              </a:rPr>
              <a:t>THURSDAY</a:t>
            </a:r>
            <a:r>
              <a:rPr lang="fr-FR" sz="2000" b="1" dirty="0">
                <a:sym typeface="Wingdings" panose="05000000000000000000" pitchFamily="2" charset="2"/>
              </a:rPr>
              <a:t> </a:t>
            </a:r>
            <a:r>
              <a:rPr lang="fr-FR" sz="2000" b="1" dirty="0" err="1" smtClean="0"/>
              <a:t>December</a:t>
            </a:r>
            <a:r>
              <a:rPr lang="fr-FR" sz="2000" b="1" dirty="0" smtClean="0"/>
              <a:t> 12</a:t>
            </a:r>
            <a:r>
              <a:rPr lang="fr-FR" sz="2000" b="1" dirty="0" smtClean="0"/>
              <a:t>, 2024 </a:t>
            </a:r>
            <a:r>
              <a:rPr lang="fr-FR" sz="2000" b="1" dirty="0">
                <a:sym typeface="Wingdings" panose="05000000000000000000" pitchFamily="2" charset="2"/>
              </a:rPr>
              <a:t>(</a:t>
            </a:r>
            <a:r>
              <a:rPr lang="fr-FR" sz="2000" b="1" dirty="0" smtClean="0">
                <a:sym typeface="Wingdings" panose="05000000000000000000" pitchFamily="2" charset="2"/>
              </a:rPr>
              <a:t>NOT ON Tuesday!)</a:t>
            </a:r>
            <a:endParaRPr lang="fr-FR" sz="2000" b="1" dirty="0" smtClean="0">
              <a:sym typeface="Wingdings" panose="05000000000000000000" pitchFamily="2" charset="2"/>
            </a:endParaRPr>
          </a:p>
          <a:p>
            <a:pPr marL="342900" indent="-342900">
              <a:buFont typeface="Arial" panose="020B0604020202020204" pitchFamily="34" charset="0"/>
              <a:buChar char="•"/>
            </a:pP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If </a:t>
            </a:r>
            <a:r>
              <a:rPr lang="fr-FR" sz="2000" b="1" dirty="0" err="1" smtClean="0">
                <a:sym typeface="Wingdings" panose="05000000000000000000" pitchFamily="2" charset="2"/>
              </a:rPr>
              <a:t>interested</a:t>
            </a:r>
            <a:r>
              <a:rPr lang="fr-FR" sz="2000" b="1" dirty="0" smtClean="0">
                <a:sym typeface="Wingdings" panose="05000000000000000000" pitchFamily="2" charset="2"/>
              </a:rPr>
              <a:t> in the leadership positions, </a:t>
            </a:r>
            <a:r>
              <a:rPr lang="fr-FR" sz="2000" b="1" dirty="0" err="1" smtClean="0">
                <a:sym typeface="Wingdings" panose="05000000000000000000" pitchFamily="2" charset="2"/>
              </a:rPr>
              <a:t>please</a:t>
            </a:r>
            <a:r>
              <a:rPr lang="fr-FR" sz="2000" b="1" dirty="0" smtClean="0">
                <a:sym typeface="Wingdings" panose="05000000000000000000" pitchFamily="2" charset="2"/>
              </a:rPr>
              <a:t> email me and state </a:t>
            </a:r>
            <a:r>
              <a:rPr lang="fr-FR" sz="2000" b="1" dirty="0" err="1" smtClean="0">
                <a:sym typeface="Wingdings" panose="05000000000000000000" pitchFamily="2" charset="2"/>
              </a:rPr>
              <a:t>your</a:t>
            </a:r>
            <a:r>
              <a:rPr lang="fr-FR" sz="2000" b="1" dirty="0" smtClean="0">
                <a:sym typeface="Wingdings" panose="05000000000000000000" pitchFamily="2" charset="2"/>
              </a:rPr>
              <a:t> contribution propositions</a:t>
            </a:r>
          </a:p>
          <a:p>
            <a:pPr marL="800100" lvl="1" indent="-342900">
              <a:buFont typeface="Arial" panose="020B0604020202020204" pitchFamily="34" charset="0"/>
              <a:buChar char="•"/>
            </a:pPr>
            <a:r>
              <a:rPr lang="fr-FR" sz="2000" b="1" dirty="0" smtClean="0">
                <a:sym typeface="Wingdings" panose="05000000000000000000" pitchFamily="2" charset="2"/>
              </a:rPr>
              <a:t>New leadership candidates </a:t>
            </a:r>
            <a:r>
              <a:rPr lang="fr-FR" sz="2000" b="1" dirty="0" err="1" smtClean="0">
                <a:sym typeface="Wingdings" panose="05000000000000000000" pitchFamily="2" charset="2"/>
              </a:rPr>
              <a:t>will</a:t>
            </a:r>
            <a:r>
              <a:rPr lang="fr-FR" sz="2000" b="1" dirty="0" smtClean="0">
                <a:sym typeface="Wingdings" panose="05000000000000000000" pitchFamily="2" charset="2"/>
              </a:rPr>
              <a:t> </a:t>
            </a:r>
            <a:r>
              <a:rPr lang="fr-FR" sz="2000" b="1" dirty="0" err="1" smtClean="0">
                <a:sym typeface="Wingdings" panose="05000000000000000000" pitchFamily="2" charset="2"/>
              </a:rPr>
              <a:t>be</a:t>
            </a:r>
            <a:r>
              <a:rPr lang="fr-FR" sz="2000" b="1" dirty="0" smtClean="0">
                <a:sym typeface="Wingdings" panose="05000000000000000000" pitchFamily="2" charset="2"/>
              </a:rPr>
              <a:t> </a:t>
            </a:r>
            <a:r>
              <a:rPr lang="fr-FR" sz="2000" b="1" dirty="0" err="1" smtClean="0">
                <a:sym typeface="Wingdings" panose="05000000000000000000" pitchFamily="2" charset="2"/>
              </a:rPr>
              <a:t>presented</a:t>
            </a:r>
            <a:endParaRPr lang="fr-FR" sz="2000" b="1" dirty="0">
              <a:sym typeface="Wingdings" panose="05000000000000000000" pitchFamily="2" charset="2"/>
            </a:endParaRPr>
          </a:p>
          <a:p>
            <a:pPr marL="342900" indent="-342900">
              <a:buFont typeface="Arial" panose="020B0604020202020204" pitchFamily="34" charset="0"/>
              <a:buChar char="•"/>
            </a:pPr>
            <a:r>
              <a:rPr lang="fr-FR" sz="2000" b="1" dirty="0" err="1" smtClean="0"/>
              <a:t>Finalized</a:t>
            </a:r>
            <a:r>
              <a:rPr lang="fr-FR" sz="2000" b="1" dirty="0" smtClean="0"/>
              <a:t> </a:t>
            </a:r>
            <a:r>
              <a:rPr lang="fr-FR" sz="2000" b="1" dirty="0" err="1" smtClean="0"/>
              <a:t>work</a:t>
            </a:r>
            <a:r>
              <a:rPr lang="fr-FR" sz="2000" b="1" dirty="0" smtClean="0"/>
              <a:t> and budget </a:t>
            </a:r>
            <a:r>
              <a:rPr lang="fr-FR" sz="2000" b="1" dirty="0" smtClean="0"/>
              <a:t>plan </a:t>
            </a:r>
            <a:r>
              <a:rPr lang="fr-FR" sz="2000" b="1" dirty="0" err="1" smtClean="0"/>
              <a:t>presentation</a:t>
            </a:r>
            <a:endParaRPr lang="fr-FR" sz="2000" b="1" dirty="0" smtClean="0"/>
          </a:p>
          <a:p>
            <a:pPr marL="342900" indent="-342900">
              <a:buFont typeface="Arial" panose="020B0604020202020204" pitchFamily="34" charset="0"/>
              <a:buChar char="•"/>
            </a:pPr>
            <a:endParaRPr lang="fr-FR" sz="2000" dirty="0" smtClean="0"/>
          </a:p>
          <a:p>
            <a:r>
              <a:rPr lang="fr-FR" sz="2000" b="1" u="sng" dirty="0" smtClean="0"/>
              <a:t>MC meeting</a:t>
            </a:r>
            <a:r>
              <a:rPr lang="fr-FR" sz="2000" b="1" dirty="0" smtClean="0"/>
              <a:t>: (</a:t>
            </a:r>
            <a:r>
              <a:rPr lang="fr-FR" sz="2000" b="1" dirty="0" err="1" smtClean="0"/>
              <a:t>late</a:t>
            </a:r>
            <a:r>
              <a:rPr lang="fr-FR" sz="2000" b="1" dirty="0" smtClean="0"/>
              <a:t>) </a:t>
            </a:r>
            <a:r>
              <a:rPr lang="fr-FR" sz="2000" b="1" dirty="0" err="1" smtClean="0"/>
              <a:t>January</a:t>
            </a:r>
            <a:r>
              <a:rPr lang="fr-FR" sz="2000" b="1" dirty="0" smtClean="0"/>
              <a:t> </a:t>
            </a:r>
            <a:r>
              <a:rPr lang="fr-FR" sz="2000" b="1" dirty="0" smtClean="0"/>
              <a:t>or (</a:t>
            </a:r>
            <a:r>
              <a:rPr lang="fr-FR" sz="2000" b="1" dirty="0" err="1" smtClean="0"/>
              <a:t>early</a:t>
            </a:r>
            <a:r>
              <a:rPr lang="fr-FR" sz="2000" b="1" dirty="0" smtClean="0"/>
              <a:t>) </a:t>
            </a:r>
            <a:r>
              <a:rPr lang="fr-FR" sz="2000" b="1" dirty="0" err="1" smtClean="0"/>
              <a:t>February</a:t>
            </a:r>
            <a:r>
              <a:rPr lang="fr-FR" sz="2000" b="1" dirty="0" smtClean="0"/>
              <a:t> </a:t>
            </a:r>
            <a:r>
              <a:rPr lang="fr-FR" sz="2000" b="1" dirty="0" smtClean="0">
                <a:sym typeface="Wingdings" panose="05000000000000000000" pitchFamily="2" charset="2"/>
              </a:rPr>
              <a:t>2025 </a:t>
            </a:r>
            <a:r>
              <a:rPr lang="fr-FR" sz="2000" b="1" dirty="0" smtClean="0">
                <a:sym typeface="Wingdings" panose="05000000000000000000" pitchFamily="2" charset="2"/>
              </a:rPr>
              <a:t>– in </a:t>
            </a:r>
            <a:r>
              <a:rPr lang="fr-FR" sz="2000" b="1" dirty="0" err="1" smtClean="0">
                <a:sym typeface="Wingdings" panose="05000000000000000000" pitchFamily="2" charset="2"/>
              </a:rPr>
              <a:t>person</a:t>
            </a:r>
            <a:r>
              <a:rPr lang="fr-FR" sz="2000" b="1" dirty="0" smtClean="0">
                <a:sym typeface="Wingdings" panose="05000000000000000000" pitchFamily="2" charset="2"/>
              </a:rPr>
              <a:t>, </a:t>
            </a:r>
            <a:r>
              <a:rPr lang="fr-FR" sz="2000" b="1" dirty="0" smtClean="0">
                <a:sym typeface="Wingdings" panose="05000000000000000000" pitchFamily="2" charset="2"/>
              </a:rPr>
              <a:t>1.5 </a:t>
            </a:r>
            <a:r>
              <a:rPr lang="fr-FR" sz="2000" b="1" dirty="0" err="1" smtClean="0">
                <a:sym typeface="Wingdings" panose="05000000000000000000" pitchFamily="2" charset="2"/>
              </a:rPr>
              <a:t>days</a:t>
            </a:r>
            <a:r>
              <a:rPr lang="fr-FR" sz="2000" b="1" dirty="0" smtClean="0">
                <a:sym typeface="Wingdings" panose="05000000000000000000" pitchFamily="2" charset="2"/>
              </a:rPr>
              <a:t> (WG3/</a:t>
            </a:r>
            <a:r>
              <a:rPr lang="fr-FR" sz="2000" b="1" dirty="0" err="1" smtClean="0">
                <a:sym typeface="Wingdings" panose="05000000000000000000" pitchFamily="2" charset="2"/>
              </a:rPr>
              <a:t>Task</a:t>
            </a:r>
            <a:r>
              <a:rPr lang="fr-FR" sz="2000" b="1" dirty="0" smtClean="0">
                <a:sym typeface="Wingdings" panose="05000000000000000000" pitchFamily="2" charset="2"/>
              </a:rPr>
              <a:t> meetings) </a:t>
            </a:r>
            <a:r>
              <a:rPr lang="fr-FR" sz="2000" b="1" dirty="0" smtClean="0">
                <a:solidFill>
                  <a:srgbClr val="FF0000"/>
                </a:solidFill>
                <a:sym typeface="Wingdings" panose="05000000000000000000" pitchFamily="2" charset="2"/>
              </a:rPr>
              <a:t>WHERE?</a:t>
            </a:r>
            <a:endParaRPr lang="fr-FR" sz="2000" b="1" dirty="0">
              <a:solidFill>
                <a:srgbClr val="FF0000"/>
              </a:solidFill>
              <a:sym typeface="Wingdings" panose="05000000000000000000" pitchFamily="2" charset="2"/>
            </a:endParaRPr>
          </a:p>
          <a:p>
            <a:pPr marL="342900" indent="-342900">
              <a:buFont typeface="Arial" panose="020B0604020202020204" pitchFamily="34" charset="0"/>
              <a:buChar char="•"/>
            </a:pP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New leader </a:t>
            </a:r>
            <a:r>
              <a:rPr lang="fr-FR" sz="2000" b="1" dirty="0" err="1" smtClean="0">
                <a:sym typeface="Wingdings" panose="05000000000000000000" pitchFamily="2" charset="2"/>
              </a:rPr>
              <a:t>presentation</a:t>
            </a: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New actions </a:t>
            </a:r>
            <a:r>
              <a:rPr lang="fr-FR" sz="2000" b="1" dirty="0" smtClean="0">
                <a:sym typeface="Wingdings" panose="05000000000000000000" pitchFamily="2" charset="2"/>
              </a:rPr>
              <a:t>(YRI </a:t>
            </a:r>
            <a:r>
              <a:rPr lang="fr-FR" sz="2000" b="1" dirty="0" err="1" smtClean="0">
                <a:sym typeface="Wingdings" panose="05000000000000000000" pitchFamily="2" charset="2"/>
              </a:rPr>
              <a:t>webinar</a:t>
            </a:r>
            <a:r>
              <a:rPr lang="fr-FR" sz="2000" b="1" dirty="0" smtClean="0">
                <a:sym typeface="Wingdings" panose="05000000000000000000" pitchFamily="2" charset="2"/>
              </a:rPr>
              <a:t> plans, Training </a:t>
            </a:r>
            <a:r>
              <a:rPr lang="fr-FR" sz="2000" b="1" dirty="0" err="1" smtClean="0">
                <a:sym typeface="Wingdings" panose="05000000000000000000" pitchFamily="2" charset="2"/>
              </a:rPr>
              <a:t>school</a:t>
            </a:r>
            <a:r>
              <a:rPr lang="fr-FR" sz="2000" b="1" dirty="0" smtClean="0">
                <a:sym typeface="Wingdings" panose="05000000000000000000" pitchFamily="2" charset="2"/>
              </a:rPr>
              <a:t>, EUROMAT, </a:t>
            </a:r>
            <a:r>
              <a:rPr lang="fr-FR" sz="2000" b="1" dirty="0" err="1" smtClean="0">
                <a:sym typeface="Wingdings" panose="05000000000000000000" pitchFamily="2" charset="2"/>
              </a:rPr>
              <a:t>futre</a:t>
            </a:r>
            <a:r>
              <a:rPr lang="fr-FR" sz="2000" b="1" dirty="0" smtClean="0">
                <a:sym typeface="Wingdings" panose="05000000000000000000" pitchFamily="2" charset="2"/>
              </a:rPr>
              <a:t> </a:t>
            </a:r>
            <a:r>
              <a:rPr lang="fr-FR" sz="2000" b="1" dirty="0" err="1" smtClean="0">
                <a:sym typeface="Wingdings" panose="05000000000000000000" pitchFamily="2" charset="2"/>
              </a:rPr>
              <a:t>Lab</a:t>
            </a:r>
            <a:r>
              <a:rPr lang="fr-FR" sz="2000" b="1" dirty="0" smtClean="0">
                <a:sym typeface="Wingdings" panose="05000000000000000000" pitchFamily="2" charset="2"/>
              </a:rPr>
              <a:t> Live</a:t>
            </a:r>
            <a:r>
              <a:rPr lang="fr-FR" sz="2000" b="1" dirty="0" smtClean="0">
                <a:sym typeface="Wingdings" panose="05000000000000000000" pitchFamily="2" charset="2"/>
              </a:rPr>
              <a:t>)</a:t>
            </a: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WG3? </a:t>
            </a:r>
            <a:r>
              <a:rPr lang="fr-FR" sz="2000" b="1" dirty="0" smtClean="0">
                <a:sym typeface="Wingdings" panose="05000000000000000000" pitchFamily="2" charset="2"/>
              </a:rPr>
              <a:t>and </a:t>
            </a:r>
            <a:r>
              <a:rPr lang="fr-FR" sz="2000" b="1" dirty="0" err="1" smtClean="0">
                <a:sym typeface="Wingdings" panose="05000000000000000000" pitchFamily="2" charset="2"/>
              </a:rPr>
              <a:t>Sustainability</a:t>
            </a:r>
            <a:r>
              <a:rPr lang="fr-FR" sz="2000" b="1" dirty="0" smtClean="0">
                <a:sym typeface="Wingdings" panose="05000000000000000000" pitchFamily="2" charset="2"/>
              </a:rPr>
              <a:t>? </a:t>
            </a:r>
            <a:endParaRPr lang="fr-FR" sz="2000" b="1" dirty="0">
              <a:sym typeface="Wingdings" panose="05000000000000000000" pitchFamily="2" charset="2"/>
            </a:endParaRPr>
          </a:p>
          <a:p>
            <a:endParaRPr lang="fr-FR" sz="2000" b="1" u="sng" dirty="0" smtClean="0"/>
          </a:p>
        </p:txBody>
      </p:sp>
      <p:sp>
        <p:nvSpPr>
          <p:cNvPr id="9" name="Rectangle 8"/>
          <p:cNvSpPr/>
          <p:nvPr/>
        </p:nvSpPr>
        <p:spPr>
          <a:xfrm>
            <a:off x="1994627" y="4952123"/>
            <a:ext cx="7687746" cy="1323439"/>
          </a:xfrm>
          <a:prstGeom prst="rect">
            <a:avLst/>
          </a:prstGeom>
        </p:spPr>
        <p:txBody>
          <a:bodyPr wrap="none">
            <a:spAutoFit/>
          </a:bodyPr>
          <a:lstStyle/>
          <a:p>
            <a:r>
              <a:rPr lang="fr-FR" sz="2000" b="1" dirty="0" smtClean="0">
                <a:solidFill>
                  <a:srgbClr val="FF0000"/>
                </a:solidFill>
              </a:rPr>
              <a:t>If no candidate location </a:t>
            </a:r>
            <a:r>
              <a:rPr lang="fr-FR" sz="2000" b="1" dirty="0" err="1" smtClean="0">
                <a:solidFill>
                  <a:srgbClr val="FF0000"/>
                </a:solidFill>
              </a:rPr>
              <a:t>appears</a:t>
            </a:r>
            <a:r>
              <a:rPr lang="fr-FR" sz="2000" b="1" dirty="0" smtClean="0">
                <a:solidFill>
                  <a:srgbClr val="FF0000"/>
                </a:solidFill>
              </a:rPr>
              <a:t>, the meeting </a:t>
            </a:r>
            <a:r>
              <a:rPr lang="fr-FR" sz="2000" b="1" dirty="0" err="1" smtClean="0">
                <a:solidFill>
                  <a:srgbClr val="FF0000"/>
                </a:solidFill>
              </a:rPr>
              <a:t>will</a:t>
            </a:r>
            <a:r>
              <a:rPr lang="fr-FR" sz="2000" b="1" dirty="0" smtClean="0">
                <a:solidFill>
                  <a:srgbClr val="FF0000"/>
                </a:solidFill>
              </a:rPr>
              <a:t> </a:t>
            </a:r>
            <a:r>
              <a:rPr lang="fr-FR" sz="2000" b="1" dirty="0" err="1" smtClean="0">
                <a:solidFill>
                  <a:srgbClr val="FF0000"/>
                </a:solidFill>
              </a:rPr>
              <a:t>take</a:t>
            </a:r>
            <a:r>
              <a:rPr lang="fr-FR" sz="2000" b="1" dirty="0" smtClean="0">
                <a:solidFill>
                  <a:srgbClr val="FF0000"/>
                </a:solidFill>
              </a:rPr>
              <a:t> place in Paris. </a:t>
            </a:r>
          </a:p>
          <a:p>
            <a:r>
              <a:rPr lang="fr-FR" sz="2000" b="1" dirty="0" err="1" smtClean="0">
                <a:solidFill>
                  <a:srgbClr val="FF0000"/>
                </a:solidFill>
              </a:rPr>
              <a:t>Please</a:t>
            </a:r>
            <a:r>
              <a:rPr lang="fr-FR" sz="2000" b="1" dirty="0" smtClean="0">
                <a:solidFill>
                  <a:srgbClr val="FF0000"/>
                </a:solidFill>
              </a:rPr>
              <a:t> contact me </a:t>
            </a:r>
            <a:r>
              <a:rPr lang="fr-FR" sz="2000" b="1" dirty="0" err="1" smtClean="0">
                <a:solidFill>
                  <a:srgbClr val="FF0000"/>
                </a:solidFill>
              </a:rPr>
              <a:t>before</a:t>
            </a:r>
            <a:r>
              <a:rPr lang="fr-FR" sz="2000" b="1" dirty="0" smtClean="0">
                <a:solidFill>
                  <a:srgbClr val="FF0000"/>
                </a:solidFill>
              </a:rPr>
              <a:t> </a:t>
            </a:r>
            <a:r>
              <a:rPr lang="fr-FR" sz="2000" b="1" dirty="0" err="1" smtClean="0">
                <a:solidFill>
                  <a:srgbClr val="FF0000"/>
                </a:solidFill>
              </a:rPr>
              <a:t>Dec</a:t>
            </a:r>
            <a:r>
              <a:rPr lang="fr-FR" sz="2000" b="1" dirty="0" smtClean="0">
                <a:solidFill>
                  <a:srgbClr val="FF0000"/>
                </a:solidFill>
              </a:rPr>
              <a:t>. 1st</a:t>
            </a:r>
          </a:p>
          <a:p>
            <a:r>
              <a:rPr lang="fr-FR" sz="2000" b="1" dirty="0" smtClean="0">
                <a:solidFill>
                  <a:srgbClr val="FF0000"/>
                </a:solidFill>
              </a:rPr>
              <a:t>The dates </a:t>
            </a:r>
            <a:r>
              <a:rPr lang="fr-FR" sz="2000" b="1" dirty="0" err="1" smtClean="0">
                <a:solidFill>
                  <a:srgbClr val="FF0000"/>
                </a:solidFill>
              </a:rPr>
              <a:t>will</a:t>
            </a:r>
            <a:r>
              <a:rPr lang="fr-FR" sz="2000" b="1" dirty="0" smtClean="0">
                <a:solidFill>
                  <a:srgbClr val="FF0000"/>
                </a:solidFill>
              </a:rPr>
              <a:t> </a:t>
            </a:r>
            <a:r>
              <a:rPr lang="fr-FR" sz="2000" b="1" dirty="0" err="1" smtClean="0">
                <a:solidFill>
                  <a:srgbClr val="FF0000"/>
                </a:solidFill>
              </a:rPr>
              <a:t>be</a:t>
            </a:r>
            <a:r>
              <a:rPr lang="fr-FR" sz="2000" b="1" dirty="0" smtClean="0">
                <a:solidFill>
                  <a:srgbClr val="FF0000"/>
                </a:solidFill>
              </a:rPr>
              <a:t> set and </a:t>
            </a:r>
            <a:r>
              <a:rPr lang="fr-FR" sz="2000" b="1" dirty="0" err="1" smtClean="0">
                <a:solidFill>
                  <a:srgbClr val="FF0000"/>
                </a:solidFill>
              </a:rPr>
              <a:t>announced</a:t>
            </a:r>
            <a:r>
              <a:rPr lang="fr-FR" sz="2000" b="1" dirty="0" smtClean="0">
                <a:solidFill>
                  <a:srgbClr val="FF0000"/>
                </a:solidFill>
              </a:rPr>
              <a:t> 2 </a:t>
            </a:r>
            <a:r>
              <a:rPr lang="fr-FR" sz="2000" b="1" dirty="0" err="1" smtClean="0">
                <a:solidFill>
                  <a:srgbClr val="FF0000"/>
                </a:solidFill>
              </a:rPr>
              <a:t>months</a:t>
            </a:r>
            <a:r>
              <a:rPr lang="fr-FR" sz="2000" b="1" dirty="0" smtClean="0">
                <a:solidFill>
                  <a:srgbClr val="FF0000"/>
                </a:solidFill>
              </a:rPr>
              <a:t> in </a:t>
            </a:r>
            <a:r>
              <a:rPr lang="fr-FR" sz="2000" b="1" dirty="0" err="1" smtClean="0">
                <a:solidFill>
                  <a:srgbClr val="FF0000"/>
                </a:solidFill>
              </a:rPr>
              <a:t>advance</a:t>
            </a:r>
            <a:r>
              <a:rPr lang="fr-FR" sz="2000" b="1" dirty="0" smtClean="0">
                <a:solidFill>
                  <a:srgbClr val="FF0000"/>
                </a:solidFill>
              </a:rPr>
              <a:t>.</a:t>
            </a:r>
          </a:p>
          <a:p>
            <a:r>
              <a:rPr lang="fr-FR" sz="2000" b="1" dirty="0" smtClean="0">
                <a:solidFill>
                  <a:srgbClr val="FF0000"/>
                </a:solidFill>
              </a:rPr>
              <a:t>BUT the invitation </a:t>
            </a:r>
            <a:r>
              <a:rPr lang="fr-FR" sz="2000" b="1" dirty="0" err="1" smtClean="0">
                <a:solidFill>
                  <a:srgbClr val="FF0000"/>
                </a:solidFill>
              </a:rPr>
              <a:t>will</a:t>
            </a:r>
            <a:r>
              <a:rPr lang="fr-FR" sz="2000" b="1" dirty="0" smtClean="0">
                <a:solidFill>
                  <a:srgbClr val="FF0000"/>
                </a:solidFill>
              </a:rPr>
              <a:t> not arrive </a:t>
            </a:r>
            <a:r>
              <a:rPr lang="fr-FR" sz="2000" b="1" dirty="0" err="1" smtClean="0">
                <a:solidFill>
                  <a:srgbClr val="FF0000"/>
                </a:solidFill>
              </a:rPr>
              <a:t>until</a:t>
            </a:r>
            <a:r>
              <a:rPr lang="fr-FR" sz="2000" b="1" dirty="0" smtClean="0">
                <a:solidFill>
                  <a:srgbClr val="FF0000"/>
                </a:solidFill>
              </a:rPr>
              <a:t> </a:t>
            </a:r>
            <a:r>
              <a:rPr lang="fr-FR" sz="2000" b="1" dirty="0" err="1" smtClean="0">
                <a:solidFill>
                  <a:srgbClr val="FF0000"/>
                </a:solidFill>
              </a:rPr>
              <a:t>January</a:t>
            </a:r>
            <a:r>
              <a:rPr lang="fr-FR" sz="2000" b="1" dirty="0" smtClean="0">
                <a:solidFill>
                  <a:srgbClr val="FF0000"/>
                </a:solidFill>
              </a:rPr>
              <a:t> (</a:t>
            </a:r>
            <a:r>
              <a:rPr lang="fr-FR" sz="2000" b="1" dirty="0" err="1" smtClean="0">
                <a:solidFill>
                  <a:srgbClr val="FF0000"/>
                </a:solidFill>
              </a:rPr>
              <a:t>after</a:t>
            </a:r>
            <a:r>
              <a:rPr lang="fr-FR" sz="2000" b="1" dirty="0" smtClean="0">
                <a:solidFill>
                  <a:srgbClr val="FF0000"/>
                </a:solidFill>
              </a:rPr>
              <a:t> the GA signature)</a:t>
            </a:r>
            <a:endParaRPr lang="fr-FR" sz="2000" b="1" dirty="0">
              <a:solidFill>
                <a:srgbClr val="FF0000"/>
              </a:solidFill>
            </a:endParaRPr>
          </a:p>
        </p:txBody>
      </p:sp>
    </p:spTree>
    <p:extLst>
      <p:ext uri="{BB962C8B-B14F-4D97-AF65-F5344CB8AC3E}">
        <p14:creationId xmlns:p14="http://schemas.microsoft.com/office/powerpoint/2010/main" val="2731449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Thank</a:t>
            </a:r>
            <a:r>
              <a:rPr lang="fr-FR" b="1" dirty="0" smtClean="0"/>
              <a:t> </a:t>
            </a:r>
            <a:r>
              <a:rPr lang="fr-FR" b="1" dirty="0" err="1" smtClean="0"/>
              <a:t>you</a:t>
            </a:r>
            <a:r>
              <a:rPr lang="fr-FR" b="1" dirty="0" smtClean="0"/>
              <a:t> for </a:t>
            </a:r>
            <a:r>
              <a:rPr lang="fr-FR" b="1" dirty="0" err="1" smtClean="0"/>
              <a:t>your</a:t>
            </a:r>
            <a:r>
              <a:rPr lang="fr-FR" b="1" dirty="0" smtClean="0"/>
              <a:t> attention !!</a:t>
            </a:r>
            <a:endParaRPr lang="en-US" b="1" dirty="0"/>
          </a:p>
        </p:txBody>
      </p:sp>
    </p:spTree>
    <p:extLst>
      <p:ext uri="{BB962C8B-B14F-4D97-AF65-F5344CB8AC3E}">
        <p14:creationId xmlns:p14="http://schemas.microsoft.com/office/powerpoint/2010/main" val="2250789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WG2 (complex alloys) update: </a:t>
            </a:r>
            <a:r>
              <a:rPr lang="en-US" sz="2800" dirty="0" err="1" smtClean="0"/>
              <a:t>Jaroslaw</a:t>
            </a:r>
            <a:r>
              <a:rPr lang="en-US" sz="2800" dirty="0" smtClean="0"/>
              <a:t>/NCBJ (PL)</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25</a:t>
            </a:fld>
            <a:endParaRPr lang="en-US" dirty="0"/>
          </a:p>
        </p:txBody>
      </p:sp>
      <p:sp>
        <p:nvSpPr>
          <p:cNvPr id="8" name="Espace réservé de la date 7"/>
          <p:cNvSpPr>
            <a:spLocks noGrp="1"/>
          </p:cNvSpPr>
          <p:nvPr>
            <p:ph type="dt" sz="half" idx="10"/>
          </p:nvPr>
        </p:nvSpPr>
        <p:spPr/>
        <p:txBody>
          <a:bodyPr/>
          <a:lstStyle/>
          <a:p>
            <a:fld id="{9382A6BA-49FE-43DD-97F9-D4C300B83E45}" type="datetime1">
              <a:rPr lang="en-US" smtClean="0"/>
              <a:t>11/12/2024</a:t>
            </a:fld>
            <a:endParaRPr lang="en-US" dirty="0"/>
          </a:p>
        </p:txBody>
      </p:sp>
      <p:pic>
        <p:nvPicPr>
          <p:cNvPr id="2" name="Image 1"/>
          <p:cNvPicPr>
            <a:picLocks noChangeAspect="1"/>
          </p:cNvPicPr>
          <p:nvPr/>
        </p:nvPicPr>
        <p:blipFill>
          <a:blip r:embed="rId3"/>
          <a:stretch>
            <a:fillRect/>
          </a:stretch>
        </p:blipFill>
        <p:spPr>
          <a:xfrm>
            <a:off x="0" y="0"/>
            <a:ext cx="12181554" cy="6876000"/>
          </a:xfrm>
          <a:prstGeom prst="rect">
            <a:avLst/>
          </a:prstGeom>
        </p:spPr>
      </p:pic>
    </p:spTree>
    <p:extLst>
      <p:ext uri="{BB962C8B-B14F-4D97-AF65-F5344CB8AC3E}">
        <p14:creationId xmlns:p14="http://schemas.microsoft.com/office/powerpoint/2010/main" val="138499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Notes from discussion during the meeting</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26</a:t>
            </a:fld>
            <a:endParaRPr lang="en-US" dirty="0"/>
          </a:p>
        </p:txBody>
      </p:sp>
      <p:sp>
        <p:nvSpPr>
          <p:cNvPr id="8" name="Espace réservé de la date 7"/>
          <p:cNvSpPr>
            <a:spLocks noGrp="1"/>
          </p:cNvSpPr>
          <p:nvPr>
            <p:ph type="dt" sz="half" idx="10"/>
          </p:nvPr>
        </p:nvSpPr>
        <p:spPr/>
        <p:txBody>
          <a:bodyPr/>
          <a:lstStyle/>
          <a:p>
            <a:fld id="{443A7FE9-4F24-4D68-B270-CD0C9296B1DA}" type="datetime1">
              <a:rPr lang="en-US" smtClean="0"/>
              <a:t>11/12/2024</a:t>
            </a:fld>
            <a:endParaRPr lang="en-US" dirty="0"/>
          </a:p>
        </p:txBody>
      </p:sp>
      <p:sp>
        <p:nvSpPr>
          <p:cNvPr id="12" name="ZoneTexte 11"/>
          <p:cNvSpPr txBox="1"/>
          <p:nvPr/>
        </p:nvSpPr>
        <p:spPr>
          <a:xfrm>
            <a:off x="703807" y="1682313"/>
            <a:ext cx="10597766" cy="5016758"/>
          </a:xfrm>
          <a:prstGeom prst="rect">
            <a:avLst/>
          </a:prstGeom>
          <a:noFill/>
        </p:spPr>
        <p:txBody>
          <a:bodyPr wrap="square" rtlCol="0">
            <a:spAutoFit/>
          </a:bodyPr>
          <a:lstStyle/>
          <a:p>
            <a:pPr marL="285750" lvl="0" indent="-285750">
              <a:buFont typeface="Arial" panose="020B0604020202020204" pitchFamily="34" charset="0"/>
              <a:buChar char="•"/>
            </a:pPr>
            <a:r>
              <a:rPr lang="en-US" sz="1600" u="sng" dirty="0" smtClean="0"/>
              <a:t>Increasing the involvement of YRIs</a:t>
            </a:r>
            <a:r>
              <a:rPr lang="en-US" sz="1600" dirty="0" smtClean="0"/>
              <a:t>: Creation of YOUNG EU-MACE task force (sub-group) to encourage YRIs to network, for example through organizing a workshop (could be a session during the MC meeting)</a:t>
            </a:r>
            <a:endParaRPr lang="en-US" sz="1600" dirty="0"/>
          </a:p>
          <a:p>
            <a:pPr marL="285750" lvl="0" indent="-285750">
              <a:buFont typeface="Arial" panose="020B0604020202020204" pitchFamily="34" charset="0"/>
              <a:buChar char="•"/>
            </a:pPr>
            <a:r>
              <a:rPr lang="en-US" sz="1600" u="sng" dirty="0" smtClean="0"/>
              <a:t>Enhancing Industrial involvement:</a:t>
            </a:r>
            <a:r>
              <a:rPr lang="en-US" sz="1600" dirty="0" smtClean="0"/>
              <a:t> </a:t>
            </a:r>
          </a:p>
          <a:p>
            <a:pPr marL="742950" lvl="1" indent="-285750">
              <a:buFont typeface="Arial" panose="020B0604020202020204" pitchFamily="34" charset="0"/>
              <a:buChar char="•"/>
            </a:pPr>
            <a:r>
              <a:rPr lang="en-US" sz="1600" dirty="0" smtClean="0"/>
              <a:t>Prepare </a:t>
            </a:r>
            <a:r>
              <a:rPr lang="en-US" sz="1600" i="1" dirty="0" smtClean="0"/>
              <a:t>a model ‘advert’ to be used for introducing EU-MACE to potential industrial partners</a:t>
            </a:r>
            <a:r>
              <a:rPr lang="en-US" sz="1600" dirty="0" smtClean="0"/>
              <a:t>. (background: some members are contacted by industries for their technical expertise. It would be useful to have a flyer, or even a short example message that they can include in their correspondences for disseminating our Action. The potential industrial members can be solicited to give a talk at one of our meetings/workshops/schools, or sponsor our event)</a:t>
            </a:r>
          </a:p>
          <a:p>
            <a:pPr marL="742950" lvl="1" indent="-285750">
              <a:buFont typeface="Arial" panose="020B0604020202020204" pitchFamily="34" charset="0"/>
              <a:buChar char="•"/>
            </a:pPr>
            <a:r>
              <a:rPr lang="en-US" sz="1600" dirty="0"/>
              <a:t>Create: </a:t>
            </a:r>
            <a:r>
              <a:rPr lang="en-US" sz="1600" i="1" dirty="0" smtClean="0"/>
              <a:t>Network </a:t>
            </a:r>
            <a:r>
              <a:rPr lang="en-US" sz="1600" i="1" dirty="0"/>
              <a:t>for business model for accelerated device development for </a:t>
            </a:r>
            <a:r>
              <a:rPr lang="en-US" sz="1600" i="1" dirty="0" smtClean="0"/>
              <a:t>industries</a:t>
            </a:r>
            <a:r>
              <a:rPr lang="en-US" sz="1600" dirty="0" smtClean="0"/>
              <a:t>. (background: Devices have </a:t>
            </a:r>
            <a:r>
              <a:rPr lang="en-US" sz="1600" dirty="0"/>
              <a:t>many </a:t>
            </a:r>
            <a:r>
              <a:rPr lang="en-US" sz="1600" dirty="0" smtClean="0"/>
              <a:t>complex components that are intricately connected to one another. Developing such structures is beyond the technical capacity of a single industry. Industries can connect with EU-MACE members’ MAPs, labs offering off-line (from MAP) characterizations, and the knowledge on agent creation for setting up new device developments.</a:t>
            </a:r>
          </a:p>
          <a:p>
            <a:pPr marL="285750" indent="-285750">
              <a:buFont typeface="Arial" panose="020B0604020202020204" pitchFamily="34" charset="0"/>
              <a:buChar char="•"/>
            </a:pPr>
            <a:r>
              <a:rPr lang="en-US" sz="1600" u="sng" dirty="0" smtClean="0"/>
              <a:t>Funding opportunities</a:t>
            </a:r>
            <a:r>
              <a:rPr lang="en-US" sz="1600" dirty="0" smtClean="0"/>
              <a:t>:</a:t>
            </a:r>
          </a:p>
          <a:p>
            <a:pPr marL="742950" lvl="1" indent="-285750">
              <a:buFont typeface="Arial" panose="020B0604020202020204" pitchFamily="34" charset="0"/>
              <a:buChar char="•"/>
            </a:pPr>
            <a:r>
              <a:rPr lang="en-US" sz="1600" dirty="0" smtClean="0"/>
              <a:t>Bespoke ‘network creation’ with orchestrating agent is constitutes a new project requiring funding (cannot fund within EU-MACE). But our Action can act as an incubator</a:t>
            </a:r>
            <a:endParaRPr lang="en-US" sz="1600" dirty="0"/>
          </a:p>
          <a:p>
            <a:pPr marL="742950" lvl="1" indent="-285750">
              <a:buFont typeface="Arial" panose="020B0604020202020204" pitchFamily="34" charset="0"/>
              <a:buChar char="•"/>
            </a:pPr>
            <a:r>
              <a:rPr lang="en-US" sz="1600" dirty="0" smtClean="0"/>
              <a:t>EU program </a:t>
            </a:r>
            <a:r>
              <a:rPr lang="en-US" sz="1600" dirty="0"/>
              <a:t>s</a:t>
            </a:r>
            <a:r>
              <a:rPr lang="en-US" sz="1600" dirty="0" smtClean="0"/>
              <a:t>couting for suitable calls: business model network for industries; legacy labs; infrastructure project, etc. This may be done within each WG.  </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3201622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Additional details on presentation items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27</a:t>
            </a:fld>
            <a:endParaRPr lang="en-US" dirty="0"/>
          </a:p>
        </p:txBody>
      </p:sp>
      <p:sp>
        <p:nvSpPr>
          <p:cNvPr id="8" name="Espace réservé de la date 7"/>
          <p:cNvSpPr>
            <a:spLocks noGrp="1"/>
          </p:cNvSpPr>
          <p:nvPr>
            <p:ph type="dt" sz="half" idx="10"/>
          </p:nvPr>
        </p:nvSpPr>
        <p:spPr/>
        <p:txBody>
          <a:bodyPr/>
          <a:lstStyle/>
          <a:p>
            <a:fld id="{215375F5-98FF-40E6-A31C-DAB0BA359E76}" type="datetime1">
              <a:rPr lang="en-US" smtClean="0"/>
              <a:t>11/12/2024</a:t>
            </a:fld>
            <a:endParaRPr lang="en-US" dirty="0"/>
          </a:p>
        </p:txBody>
      </p:sp>
      <p:sp>
        <p:nvSpPr>
          <p:cNvPr id="12" name="ZoneTexte 11"/>
          <p:cNvSpPr txBox="1"/>
          <p:nvPr/>
        </p:nvSpPr>
        <p:spPr>
          <a:xfrm>
            <a:off x="703807" y="1682313"/>
            <a:ext cx="10597766" cy="4031873"/>
          </a:xfrm>
          <a:prstGeom prst="rect">
            <a:avLst/>
          </a:prstGeom>
          <a:noFill/>
        </p:spPr>
        <p:txBody>
          <a:bodyPr wrap="square" rtlCol="0">
            <a:spAutoFit/>
          </a:bodyPr>
          <a:lstStyle/>
          <a:p>
            <a:pPr marL="342900" lvl="0" indent="-342900">
              <a:buFont typeface="+mj-lt"/>
              <a:buAutoNum type="arabicPeriod"/>
            </a:pPr>
            <a:r>
              <a:rPr lang="en-US" sz="1600" dirty="0" smtClean="0"/>
              <a:t>About the online, bi-monthly webinar (Each WG is represented every 6 months)</a:t>
            </a:r>
          </a:p>
          <a:p>
            <a:pPr marL="742950" lvl="1" indent="-285750">
              <a:buFont typeface="Arial" panose="020B0604020202020204" pitchFamily="34" charset="0"/>
              <a:buChar char="•"/>
            </a:pPr>
            <a:r>
              <a:rPr lang="en-US" sz="1600" dirty="0" smtClean="0"/>
              <a:t>The webinar should be </a:t>
            </a:r>
            <a:r>
              <a:rPr lang="en-US" sz="1600" i="1" dirty="0" smtClean="0"/>
              <a:t>scientific</a:t>
            </a:r>
            <a:r>
              <a:rPr lang="en-US" sz="1600" dirty="0" smtClean="0"/>
              <a:t> </a:t>
            </a:r>
            <a:r>
              <a:rPr lang="en-US" sz="1600" dirty="0"/>
              <a:t>and rotate among </a:t>
            </a:r>
            <a:r>
              <a:rPr lang="en-US" sz="1600" dirty="0" smtClean="0"/>
              <a:t>WGs</a:t>
            </a:r>
            <a:r>
              <a:rPr lang="en-US" sz="1600" dirty="0"/>
              <a:t> </a:t>
            </a:r>
            <a:r>
              <a:rPr lang="en-US" sz="1600" dirty="0" smtClean="0">
                <a:sym typeface="Wingdings" panose="05000000000000000000" pitchFamily="2" charset="2"/>
              </a:rPr>
              <a:t> to be named “coffee with EU-MACE” </a:t>
            </a:r>
            <a:endParaRPr lang="en-US" sz="1600" dirty="0"/>
          </a:p>
          <a:p>
            <a:pPr marL="742950" lvl="1" indent="-285750">
              <a:buFont typeface="Arial" panose="020B0604020202020204" pitchFamily="34" charset="0"/>
              <a:buChar char="•"/>
            </a:pPr>
            <a:r>
              <a:rPr lang="en-US" sz="1600" dirty="0" smtClean="0"/>
              <a:t>YRIs </a:t>
            </a:r>
            <a:r>
              <a:rPr lang="en-US" sz="1600" dirty="0"/>
              <a:t>within or outside of </a:t>
            </a:r>
            <a:r>
              <a:rPr lang="en-US" sz="1600" dirty="0" smtClean="0"/>
              <a:t>Action can be invited</a:t>
            </a:r>
            <a:endParaRPr lang="en-US" sz="1600" dirty="0"/>
          </a:p>
          <a:p>
            <a:pPr marL="742950" lvl="1" indent="-285750">
              <a:buFont typeface="Arial" panose="020B0604020202020204" pitchFamily="34" charset="0"/>
              <a:buChar char="•"/>
            </a:pPr>
            <a:r>
              <a:rPr lang="en-US" sz="1600" dirty="0" smtClean="0"/>
              <a:t>Should further discuss</a:t>
            </a:r>
          </a:p>
          <a:p>
            <a:pPr marL="1200150" lvl="2" indent="-285750">
              <a:buFont typeface="Arial" panose="020B0604020202020204" pitchFamily="34" charset="0"/>
              <a:buChar char="•"/>
            </a:pPr>
            <a:r>
              <a:rPr lang="en-US" sz="1600" dirty="0" smtClean="0"/>
              <a:t>Who invites </a:t>
            </a:r>
            <a:r>
              <a:rPr lang="en-US" sz="1600" dirty="0"/>
              <a:t>and </a:t>
            </a:r>
            <a:r>
              <a:rPr lang="en-US" sz="1600" dirty="0" smtClean="0"/>
              <a:t>how to choose </a:t>
            </a:r>
            <a:r>
              <a:rPr lang="en-US" sz="1600" dirty="0"/>
              <a:t>topics? </a:t>
            </a:r>
          </a:p>
          <a:p>
            <a:pPr marL="1200150" lvl="2" indent="-285750">
              <a:buFont typeface="Arial" panose="020B0604020202020204" pitchFamily="34" charset="0"/>
              <a:buChar char="•"/>
            </a:pPr>
            <a:r>
              <a:rPr lang="en-US" sz="1600" dirty="0" smtClean="0"/>
              <a:t>Format example: 1 </a:t>
            </a:r>
            <a:r>
              <a:rPr lang="en-US" sz="1600" dirty="0"/>
              <a:t>presentation (45”) + discussion (15</a:t>
            </a:r>
            <a:r>
              <a:rPr lang="en-US" sz="1600" dirty="0" smtClean="0"/>
              <a:t>”)</a:t>
            </a:r>
            <a:endParaRPr lang="en-US" sz="1600" dirty="0"/>
          </a:p>
          <a:p>
            <a:pPr marL="742950" lvl="1" indent="-285750">
              <a:buFont typeface="Arial" panose="020B0604020202020204" pitchFamily="34" charset="0"/>
              <a:buChar char="•"/>
            </a:pPr>
            <a:r>
              <a:rPr lang="en-US" sz="1600" dirty="0" smtClean="0"/>
              <a:t>Industries can also be invited</a:t>
            </a:r>
            <a:endParaRPr lang="en-US" sz="1600" dirty="0"/>
          </a:p>
          <a:p>
            <a:pPr marL="742950" lvl="1" indent="-285750">
              <a:buFont typeface="Arial" panose="020B0604020202020204" pitchFamily="34" charset="0"/>
              <a:buChar char="•"/>
            </a:pPr>
            <a:r>
              <a:rPr lang="fr-FR" sz="1600" dirty="0" smtClean="0"/>
              <a:t>Topic </a:t>
            </a:r>
            <a:r>
              <a:rPr lang="fr-FR" sz="1600" dirty="0" err="1" smtClean="0"/>
              <a:t>ideas</a:t>
            </a:r>
            <a:r>
              <a:rPr lang="fr-FR" sz="1600" dirty="0" smtClean="0"/>
              <a:t> (</a:t>
            </a:r>
            <a:r>
              <a:rPr lang="fr-FR" sz="1600" dirty="0" err="1" smtClean="0"/>
              <a:t>should</a:t>
            </a:r>
            <a:r>
              <a:rPr lang="fr-FR" sz="1600" dirty="0" smtClean="0"/>
              <a:t> correspond to Action objective: </a:t>
            </a:r>
            <a:r>
              <a:rPr lang="en-US" sz="1600" dirty="0" smtClean="0"/>
              <a:t>building </a:t>
            </a:r>
            <a:r>
              <a:rPr lang="en-US" sz="1600" dirty="0"/>
              <a:t>materials ecosystem/entire value </a:t>
            </a:r>
            <a:r>
              <a:rPr lang="en-US" sz="1600" dirty="0" smtClean="0"/>
              <a:t>chain) </a:t>
            </a:r>
            <a:endParaRPr lang="fr-FR" sz="1600" dirty="0" smtClean="0"/>
          </a:p>
          <a:p>
            <a:pPr marL="1200150" lvl="2" indent="-285750">
              <a:buFont typeface="Arial" panose="020B0604020202020204" pitchFamily="34" charset="0"/>
              <a:buChar char="•"/>
            </a:pPr>
            <a:r>
              <a:rPr lang="en-US" sz="1600" dirty="0" smtClean="0"/>
              <a:t>Science</a:t>
            </a:r>
            <a:r>
              <a:rPr lang="en-US" sz="1600" dirty="0"/>
              <a:t>: technical &amp; research challenges in alloys, perovskites … new materials </a:t>
            </a:r>
          </a:p>
          <a:p>
            <a:pPr marL="1200150" lvl="2" indent="-285750">
              <a:buFont typeface="Arial" panose="020B0604020202020204" pitchFamily="34" charset="0"/>
              <a:buChar char="•"/>
            </a:pPr>
            <a:r>
              <a:rPr lang="en-US" sz="1600" dirty="0" smtClean="0"/>
              <a:t>Gaps</a:t>
            </a:r>
            <a:r>
              <a:rPr lang="en-US" sz="1600" dirty="0"/>
              <a:t>: between </a:t>
            </a:r>
            <a:r>
              <a:rPr lang="en-US" sz="1600" dirty="0" smtClean="0"/>
              <a:t>different stages </a:t>
            </a:r>
            <a:r>
              <a:rPr lang="en-US" sz="1600" dirty="0"/>
              <a:t>of </a:t>
            </a:r>
            <a:r>
              <a:rPr lang="en-US" sz="1600" dirty="0" smtClean="0"/>
              <a:t>value chains</a:t>
            </a:r>
            <a:endParaRPr lang="en-US" sz="1600" dirty="0"/>
          </a:p>
          <a:p>
            <a:pPr marL="1200150" lvl="2" indent="-285750">
              <a:buFont typeface="Arial" panose="020B0604020202020204" pitchFamily="34" charset="0"/>
              <a:buChar char="•"/>
            </a:pPr>
            <a:r>
              <a:rPr lang="en-US" sz="1600" dirty="0"/>
              <a:t>How to accelerate materials research on alloys, perovskites, new </a:t>
            </a:r>
            <a:r>
              <a:rPr lang="en-US" sz="1600" dirty="0" smtClean="0"/>
              <a:t>materials; e.g., How </a:t>
            </a:r>
            <a:r>
              <a:rPr lang="en-US" sz="1600" dirty="0"/>
              <a:t>to incorporate ML into traditional research, step-by-step guide toward automated and autonomous research design. </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1265839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033520" y="3443967"/>
            <a:ext cx="8169649" cy="1224000"/>
          </a:xfrm>
        </p:spPr>
        <p:txBody>
          <a:bodyPr/>
          <a:lstStyle/>
          <a:p>
            <a:r>
              <a:rPr lang="fr-FR" b="1" dirty="0" smtClean="0"/>
              <a:t>1st AAC </a:t>
            </a:r>
            <a:r>
              <a:rPr lang="fr-FR" b="1" dirty="0" err="1" smtClean="0"/>
              <a:t>summary</a:t>
            </a:r>
            <a:endParaRPr lang="en-US" b="1" dirty="0"/>
          </a:p>
        </p:txBody>
      </p:sp>
    </p:spTree>
    <p:extLst>
      <p:ext uri="{BB962C8B-B14F-4D97-AF65-F5344CB8AC3E}">
        <p14:creationId xmlns:p14="http://schemas.microsoft.com/office/powerpoint/2010/main" val="1867770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lvl="0">
              <a:lnSpc>
                <a:spcPct val="114000"/>
              </a:lnSpc>
            </a:pPr>
            <a:endParaRPr lang="fr-FR" b="1" dirty="0" smtClean="0">
              <a:solidFill>
                <a:schemeClr val="tx1"/>
              </a:solidFill>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September</a:t>
            </a:r>
            <a:r>
              <a:rPr lang="fr-FR" b="1" dirty="0" smtClean="0">
                <a:solidFill>
                  <a:schemeClr val="tx1"/>
                </a:solidFill>
                <a:sym typeface="Wingdings" panose="05000000000000000000" pitchFamily="2" charset="2"/>
              </a:rPr>
              <a:t> 4-6, 2024 @Uni. </a:t>
            </a:r>
            <a:r>
              <a:rPr lang="fr-FR" b="1" dirty="0" err="1" smtClean="0">
                <a:solidFill>
                  <a:schemeClr val="tx1"/>
                </a:solidFill>
                <a:sym typeface="Wingdings" panose="05000000000000000000" pitchFamily="2" charset="2"/>
              </a:rPr>
              <a:t>Cyprus</a:t>
            </a:r>
            <a:r>
              <a:rPr lang="fr-FR" b="1" dirty="0" smtClean="0">
                <a:solidFill>
                  <a:schemeClr val="tx1"/>
                </a:solidFill>
                <a:sym typeface="Wingdings" panose="05000000000000000000" pitchFamily="2" charset="2"/>
              </a:rPr>
              <a:t> (L.O. = Theodora Kyratsi)</a:t>
            </a:r>
          </a:p>
          <a:p>
            <a:pPr marL="342900" lvl="0" indent="-342900">
              <a:lnSpc>
                <a:spcPct val="114000"/>
              </a:lnSpc>
              <a:buFont typeface="Arial" panose="020B0604020202020204" pitchFamily="34" charset="0"/>
              <a:buChar char="•"/>
            </a:pPr>
            <a:endParaRPr lang="fr-FR"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Day 1: CG/MC meeting (16/29 countries) + WG3 workshop (17 in-</a:t>
            </a:r>
            <a:r>
              <a:rPr lang="fr-FR" b="1" dirty="0" err="1" smtClean="0">
                <a:solidFill>
                  <a:schemeClr val="tx1"/>
                </a:solidFill>
                <a:sym typeface="Wingdings" panose="05000000000000000000" pitchFamily="2" charset="2"/>
              </a:rPr>
              <a:t>person</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attendees</a:t>
            </a:r>
            <a:r>
              <a:rPr lang="fr-FR" b="1" dirty="0">
                <a:solidFill>
                  <a:schemeClr val="tx1"/>
                </a:solidFill>
                <a:sym typeface="Wingdings" panose="05000000000000000000" pitchFamily="2" charset="2"/>
              </a:rPr>
              <a:t>)</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Day 2: WG1 MAP </a:t>
            </a: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 International networking (21 in-</a:t>
            </a:r>
            <a:r>
              <a:rPr lang="fr-FR" b="1" dirty="0" err="1" smtClean="0">
                <a:solidFill>
                  <a:schemeClr val="tx1"/>
                </a:solidFill>
                <a:sym typeface="Wingdings" panose="05000000000000000000" pitchFamily="2" charset="2"/>
              </a:rPr>
              <a:t>person</a:t>
            </a:r>
            <a:r>
              <a:rPr lang="fr-FR" b="1" dirty="0" smtClean="0">
                <a:solidFill>
                  <a:schemeClr val="tx1"/>
                </a:solidFill>
                <a:sym typeface="Wingdings" panose="05000000000000000000" pitchFamily="2" charset="2"/>
              </a:rPr>
              <a:t> &amp; +100 online)</a:t>
            </a: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Day 3: WG2 MAP </a:t>
            </a: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 round-table discussion (17 in-</a:t>
            </a:r>
            <a:r>
              <a:rPr lang="fr-FR" b="1" dirty="0" err="1" smtClean="0">
                <a:solidFill>
                  <a:schemeClr val="tx1"/>
                </a:solidFill>
                <a:sym typeface="Wingdings" panose="05000000000000000000" pitchFamily="2" charset="2"/>
              </a:rPr>
              <a:t>person</a:t>
            </a:r>
            <a:r>
              <a:rPr lang="fr-FR" b="1" dirty="0" smtClean="0">
                <a:solidFill>
                  <a:schemeClr val="tx1"/>
                </a:solidFill>
                <a:sym typeface="Wingdings" panose="05000000000000000000" pitchFamily="2" charset="2"/>
              </a:rPr>
              <a:t> &amp; +40 online)</a:t>
            </a: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MC meeting minutes </a:t>
            </a:r>
            <a:r>
              <a:rPr lang="fr-FR" b="1" dirty="0" err="1" smtClean="0">
                <a:solidFill>
                  <a:schemeClr val="tx1"/>
                </a:solidFill>
                <a:sym typeface="Wingdings" panose="05000000000000000000" pitchFamily="2" charset="2"/>
              </a:rPr>
              <a:t>distributed</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among</a:t>
            </a:r>
            <a:r>
              <a:rPr lang="fr-FR" b="1" dirty="0" smtClean="0">
                <a:solidFill>
                  <a:schemeClr val="tx1"/>
                </a:solidFill>
                <a:sym typeface="Wingdings" panose="05000000000000000000" pitchFamily="2" charset="2"/>
              </a:rPr>
              <a:t> MC </a:t>
            </a:r>
            <a:r>
              <a:rPr lang="fr-FR" b="1" dirty="0" err="1" smtClean="0">
                <a:solidFill>
                  <a:schemeClr val="tx1"/>
                </a:solidFill>
                <a:sym typeface="Wingdings" panose="05000000000000000000" pitchFamily="2" charset="2"/>
              </a:rPr>
              <a:t>members</a:t>
            </a:r>
            <a:r>
              <a:rPr lang="fr-FR" b="1" dirty="0" smtClean="0">
                <a:solidFill>
                  <a:schemeClr val="tx1"/>
                </a:solidFill>
                <a:sym typeface="Wingdings" panose="05000000000000000000" pitchFamily="2" charset="2"/>
              </a:rPr>
              <a:t> </a:t>
            </a:r>
          </a:p>
          <a:p>
            <a:pPr lvl="0">
              <a:lnSpc>
                <a:spcPct val="114000"/>
              </a:lnSpc>
            </a:pPr>
            <a:r>
              <a:rPr lang="fr-FR" b="1" dirty="0" smtClean="0">
                <a:solidFill>
                  <a:schemeClr val="tx1"/>
                </a:solidFill>
                <a:sym typeface="Wingdings" panose="05000000000000000000" pitchFamily="2" charset="2"/>
                <a:hlinkClick r:id="rId2"/>
              </a:rPr>
              <a:t> https</a:t>
            </a:r>
            <a:r>
              <a:rPr lang="fr-FR" b="1" dirty="0">
                <a:solidFill>
                  <a:schemeClr val="tx1"/>
                </a:solidFill>
                <a:sym typeface="Wingdings" panose="05000000000000000000" pitchFamily="2" charset="2"/>
                <a:hlinkClick r:id="rId2"/>
              </a:rPr>
              <a:t>://filesender.renater.fr/?</a:t>
            </a:r>
            <a:r>
              <a:rPr lang="fr-FR" b="1" dirty="0" smtClean="0">
                <a:solidFill>
                  <a:schemeClr val="tx1"/>
                </a:solidFill>
                <a:sym typeface="Wingdings" panose="05000000000000000000" pitchFamily="2" charset="2"/>
                <a:hlinkClick r:id="rId2"/>
              </a:rPr>
              <a:t>s=download&amp;token=203c0cc7-ba2a-4244-a0cc-1a6a8761349e</a:t>
            </a:r>
            <a:r>
              <a:rPr lang="fr-FR" b="1" dirty="0" smtClean="0">
                <a:solidFill>
                  <a:schemeClr val="tx1"/>
                </a:solidFill>
                <a:sym typeface="Wingdings" panose="05000000000000000000" pitchFamily="2" charset="2"/>
              </a:rPr>
              <a:t> </a:t>
            </a:r>
          </a:p>
          <a:p>
            <a:pPr lvl="0">
              <a:lnSpc>
                <a:spcPct val="114000"/>
              </a:lnSpc>
            </a:pPr>
            <a:r>
              <a:rPr lang="fr-FR" b="1" dirty="0" smtClean="0">
                <a:solidFill>
                  <a:schemeClr val="tx1"/>
                </a:solidFill>
                <a:sym typeface="Wingdings" panose="05000000000000000000" pitchFamily="2" charset="2"/>
              </a:rPr>
              <a:t> </a:t>
            </a:r>
            <a:endParaRPr lang="fr-FR"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29</a:t>
            </a:fld>
            <a:endParaRPr lang="en-US" dirty="0"/>
          </a:p>
        </p:txBody>
      </p:sp>
      <p:sp>
        <p:nvSpPr>
          <p:cNvPr id="10" name="Espace réservé de la date 9"/>
          <p:cNvSpPr>
            <a:spLocks noGrp="1"/>
          </p:cNvSpPr>
          <p:nvPr>
            <p:ph type="dt" sz="half" idx="10"/>
          </p:nvPr>
        </p:nvSpPr>
        <p:spPr/>
        <p:txBody>
          <a:bodyPr/>
          <a:lstStyle/>
          <a:p>
            <a:fld id="{C53233DA-AF7B-468E-ADCB-12274B1C6E28}" type="datetime1">
              <a:rPr lang="en-US" smtClean="0"/>
              <a:t>11/12/2024</a:t>
            </a:fld>
            <a:endParaRPr lang="en-US" dirty="0"/>
          </a:p>
        </p:txBody>
      </p:sp>
    </p:spTree>
    <p:extLst>
      <p:ext uri="{BB962C8B-B14F-4D97-AF65-F5344CB8AC3E}">
        <p14:creationId xmlns:p14="http://schemas.microsoft.com/office/powerpoint/2010/main" val="2323345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a:t>
            </a:fld>
            <a:endParaRPr lang="en-US" dirty="0"/>
          </a:p>
        </p:txBody>
      </p:sp>
      <p:sp>
        <p:nvSpPr>
          <p:cNvPr id="10" name="Espace réservé de la date 9"/>
          <p:cNvSpPr>
            <a:spLocks noGrp="1"/>
          </p:cNvSpPr>
          <p:nvPr>
            <p:ph type="dt" sz="half" idx="10"/>
          </p:nvPr>
        </p:nvSpPr>
        <p:spPr/>
        <p:txBody>
          <a:bodyPr/>
          <a:lstStyle/>
          <a:p>
            <a:fld id="{93AC4F2A-1D50-48CF-A8D1-D89838CE378D}" type="datetime1">
              <a:rPr lang="en-US" smtClean="0"/>
              <a:t>11/12/2024</a:t>
            </a:fld>
            <a:endParaRPr lang="en-US" dirty="0"/>
          </a:p>
        </p:txBody>
      </p:sp>
      <p:sp>
        <p:nvSpPr>
          <p:cNvPr id="2" name="Rectangle 1"/>
          <p:cNvSpPr/>
          <p:nvPr/>
        </p:nvSpPr>
        <p:spPr>
          <a:xfrm>
            <a:off x="1125238" y="178241"/>
            <a:ext cx="10171611" cy="5909310"/>
          </a:xfrm>
          <a:prstGeom prst="rect">
            <a:avLst/>
          </a:prstGeom>
        </p:spPr>
        <p:txBody>
          <a:bodyPr wrap="square">
            <a:spAutoFit/>
          </a:bodyPr>
          <a:lstStyle/>
          <a:p>
            <a:r>
              <a:rPr lang="en-US" dirty="0" smtClean="0"/>
              <a:t>0.   Ice breaker</a:t>
            </a:r>
          </a:p>
          <a:p>
            <a:endParaRPr lang="en-US" dirty="0" smtClean="0"/>
          </a:p>
          <a:p>
            <a:pPr marL="342900" indent="-342900">
              <a:buFont typeface="+mj-lt"/>
              <a:buAutoNum type="arabicPeriod"/>
            </a:pPr>
            <a:r>
              <a:rPr lang="en-US" dirty="0" smtClean="0"/>
              <a:t>GP1</a:t>
            </a:r>
            <a:endParaRPr lang="en-US" dirty="0" smtClean="0"/>
          </a:p>
          <a:p>
            <a:pPr marL="800100" lvl="1" indent="-342900">
              <a:buFont typeface="+mj-lt"/>
              <a:buAutoNum type="alphaLcParenR"/>
            </a:pPr>
            <a:r>
              <a:rPr lang="en-US" dirty="0" smtClean="0"/>
              <a:t>PR1 report</a:t>
            </a:r>
          </a:p>
          <a:p>
            <a:pPr marL="800100" lvl="1" indent="-342900">
              <a:buFont typeface="+mj-lt"/>
              <a:buAutoNum type="alphaLcParenR"/>
            </a:pPr>
            <a:r>
              <a:rPr lang="fr-FR" dirty="0" err="1" smtClean="0"/>
              <a:t>Recent</a:t>
            </a:r>
            <a:r>
              <a:rPr lang="fr-FR" dirty="0" smtClean="0"/>
              <a:t> Actions</a:t>
            </a:r>
            <a:endParaRPr lang="en-US" dirty="0"/>
          </a:p>
          <a:p>
            <a:pPr marL="800100" lvl="1" indent="-342900">
              <a:buFont typeface="+mj-lt"/>
              <a:buAutoNum type="alphaLcParenR"/>
            </a:pPr>
            <a:r>
              <a:rPr lang="fr-FR" dirty="0" smtClean="0"/>
              <a:t>Financial report and budget</a:t>
            </a:r>
          </a:p>
          <a:p>
            <a:pPr marL="800100" lvl="1" indent="-342900">
              <a:buFont typeface="+mj-lt"/>
              <a:buAutoNum type="alphaLcParenR"/>
            </a:pPr>
            <a:endParaRPr lang="en-US" dirty="0" smtClean="0"/>
          </a:p>
          <a:p>
            <a:pPr marL="342900" indent="-342900">
              <a:buFont typeface="+mj-lt"/>
              <a:buAutoNum type="arabicPeriod"/>
            </a:pPr>
            <a:r>
              <a:rPr lang="en-US" dirty="0" smtClean="0"/>
              <a:t>GP2</a:t>
            </a:r>
            <a:endParaRPr lang="en-US" dirty="0" smtClean="0"/>
          </a:p>
          <a:p>
            <a:pPr marL="800100" lvl="1" indent="-342900">
              <a:buFont typeface="+mj-lt"/>
              <a:buAutoNum type="alphaLcParenR"/>
            </a:pPr>
            <a:r>
              <a:rPr lang="fr-FR" dirty="0" err="1" smtClean="0"/>
              <a:t>Work</a:t>
            </a:r>
            <a:r>
              <a:rPr lang="fr-FR" dirty="0" smtClean="0"/>
              <a:t> and budget plan </a:t>
            </a:r>
          </a:p>
          <a:p>
            <a:pPr marL="800100" lvl="1" indent="-342900">
              <a:buFont typeface="+mj-lt"/>
              <a:buAutoNum type="alphaLcParenR"/>
            </a:pPr>
            <a:r>
              <a:rPr lang="fr-FR" dirty="0" smtClean="0"/>
              <a:t>WG </a:t>
            </a:r>
            <a:r>
              <a:rPr lang="fr-FR" dirty="0" smtClean="0"/>
              <a:t>leader and </a:t>
            </a:r>
            <a:r>
              <a:rPr lang="fr-FR" dirty="0" err="1" smtClean="0"/>
              <a:t>task</a:t>
            </a:r>
            <a:r>
              <a:rPr lang="fr-FR" dirty="0" smtClean="0"/>
              <a:t> leader position mandate</a:t>
            </a:r>
          </a:p>
          <a:p>
            <a:pPr marL="800100" lvl="1" indent="-342900">
              <a:buFont typeface="+mj-lt"/>
              <a:buAutoNum type="alphaLcParenR"/>
            </a:pPr>
            <a:r>
              <a:rPr lang="fr-FR" dirty="0" smtClean="0"/>
              <a:t>MC </a:t>
            </a:r>
            <a:r>
              <a:rPr lang="fr-FR" dirty="0" err="1" smtClean="0"/>
              <a:t>approval</a:t>
            </a:r>
            <a:r>
              <a:rPr lang="fr-FR" dirty="0" smtClean="0"/>
              <a:t> </a:t>
            </a:r>
            <a:r>
              <a:rPr lang="fr-FR" dirty="0" err="1" smtClean="0"/>
              <a:t>steps</a:t>
            </a:r>
            <a:endParaRPr lang="fr-FR" dirty="0" smtClean="0"/>
          </a:p>
          <a:p>
            <a:pPr marL="800100" lvl="1" indent="-342900">
              <a:buFont typeface="+mj-lt"/>
              <a:buAutoNum type="alphaLcParenR"/>
            </a:pPr>
            <a:r>
              <a:rPr lang="fr-FR" dirty="0" smtClean="0"/>
              <a:t>MC1 meeting in </a:t>
            </a:r>
            <a:r>
              <a:rPr lang="fr-FR" dirty="0" err="1" smtClean="0"/>
              <a:t>Feb</a:t>
            </a:r>
            <a:r>
              <a:rPr lang="fr-FR" dirty="0" smtClean="0"/>
              <a:t> 2025</a:t>
            </a:r>
            <a:endParaRPr lang="fr-FR" dirty="0" smtClean="0"/>
          </a:p>
          <a:p>
            <a:pPr marL="800100" lvl="1" indent="-342900">
              <a:buFont typeface="+mj-lt"/>
              <a:buAutoNum type="alphaLcParenR"/>
            </a:pPr>
            <a:endParaRPr lang="fr-FR" dirty="0" smtClean="0"/>
          </a:p>
          <a:p>
            <a:pPr marL="342900" indent="-342900">
              <a:buFont typeface="+mj-lt"/>
              <a:buAutoNum type="arabicPeriod"/>
            </a:pPr>
            <a:r>
              <a:rPr lang="fr-FR" dirty="0" err="1" smtClean="0"/>
              <a:t>Tasks</a:t>
            </a:r>
            <a:endParaRPr lang="fr-FR" dirty="0" smtClean="0"/>
          </a:p>
          <a:p>
            <a:pPr marL="800100" lvl="1" indent="-342900">
              <a:buFont typeface="+mj-lt"/>
              <a:buAutoNum type="alphaLcParenR"/>
            </a:pPr>
            <a:r>
              <a:rPr lang="fr-FR" dirty="0" smtClean="0"/>
              <a:t>MAP and Expert </a:t>
            </a:r>
            <a:r>
              <a:rPr lang="fr-FR" dirty="0" err="1" smtClean="0"/>
              <a:t>list</a:t>
            </a:r>
            <a:r>
              <a:rPr lang="fr-FR" dirty="0" smtClean="0"/>
              <a:t> update</a:t>
            </a:r>
            <a:endParaRPr lang="fr-FR" dirty="0" smtClean="0"/>
          </a:p>
          <a:p>
            <a:pPr marL="800100" lvl="1" indent="-342900">
              <a:buFont typeface="+mj-lt"/>
              <a:buAutoNum type="alphaLcParenR"/>
            </a:pPr>
            <a:r>
              <a:rPr lang="fr-FR" dirty="0" smtClean="0"/>
              <a:t>Extra </a:t>
            </a:r>
            <a:r>
              <a:rPr lang="fr-FR" dirty="0" err="1" smtClean="0"/>
              <a:t>details</a:t>
            </a:r>
            <a:r>
              <a:rPr lang="fr-FR" dirty="0" smtClean="0"/>
              <a:t> to </a:t>
            </a:r>
            <a:r>
              <a:rPr lang="fr-FR" dirty="0" err="1" smtClean="0"/>
              <a:t>accompany</a:t>
            </a:r>
            <a:r>
              <a:rPr lang="fr-FR" dirty="0" smtClean="0"/>
              <a:t> the </a:t>
            </a:r>
            <a:r>
              <a:rPr lang="fr-FR" dirty="0" err="1" smtClean="0"/>
              <a:t>presentation</a:t>
            </a:r>
            <a:endParaRPr lang="fr-FR" dirty="0" smtClean="0"/>
          </a:p>
          <a:p>
            <a:pPr marL="800100" lvl="1" indent="-342900">
              <a:buFont typeface="+mj-lt"/>
              <a:buAutoNum type="alphaLcParenR"/>
            </a:pPr>
            <a:r>
              <a:rPr lang="fr-FR" dirty="0" err="1"/>
              <a:t>Next</a:t>
            </a:r>
            <a:r>
              <a:rPr lang="fr-FR" dirty="0"/>
              <a:t> Action </a:t>
            </a:r>
            <a:r>
              <a:rPr lang="fr-FR" dirty="0" err="1"/>
              <a:t>monthly</a:t>
            </a:r>
            <a:r>
              <a:rPr lang="fr-FR" dirty="0"/>
              <a:t> update </a:t>
            </a:r>
            <a:r>
              <a:rPr lang="fr-FR" dirty="0" smtClean="0"/>
              <a:t>meetings</a:t>
            </a:r>
          </a:p>
          <a:p>
            <a:pPr marL="342900" indent="-342900">
              <a:buFont typeface="+mj-lt"/>
              <a:buAutoNum type="arabicPeriod"/>
            </a:pPr>
            <a:endParaRPr lang="fr-FR" dirty="0"/>
          </a:p>
          <a:p>
            <a:pPr marL="342900" indent="-342900">
              <a:buFont typeface="+mj-lt"/>
              <a:buAutoNum type="arabicPeriod"/>
            </a:pPr>
            <a:r>
              <a:rPr lang="fr-FR" dirty="0" smtClean="0"/>
              <a:t>AOB</a:t>
            </a:r>
          </a:p>
          <a:p>
            <a:pPr marL="800100" lvl="1" indent="-342900">
              <a:buFont typeface="+mj-lt"/>
              <a:buAutoNum type="alphaLcParenR"/>
            </a:pPr>
            <a:r>
              <a:rPr lang="fr-FR" dirty="0" smtClean="0"/>
              <a:t>1AAC </a:t>
            </a:r>
            <a:r>
              <a:rPr lang="fr-FR" dirty="0" err="1" smtClean="0"/>
              <a:t>presentations</a:t>
            </a:r>
            <a:endParaRPr lang="en-US" dirty="0"/>
          </a:p>
          <a:p>
            <a:pPr marL="800100" lvl="1" indent="-342900">
              <a:buFont typeface="+mj-lt"/>
              <a:buAutoNum type="alphaLcParenR"/>
            </a:pPr>
            <a:endParaRPr lang="en-US" dirty="0"/>
          </a:p>
        </p:txBody>
      </p:sp>
    </p:spTree>
    <p:extLst>
      <p:ext uri="{BB962C8B-B14F-4D97-AF65-F5344CB8AC3E}">
        <p14:creationId xmlns:p14="http://schemas.microsoft.com/office/powerpoint/2010/main" val="2060042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WG3 workshop</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TDM workshop (K. Malek) on </a:t>
            </a:r>
            <a:r>
              <a:rPr lang="fr-FR" sz="1800" b="1" dirty="0" smtClean="0">
                <a:solidFill>
                  <a:schemeClr val="tx1"/>
                </a:solidFill>
                <a:sym typeface="Wingdings" panose="05000000000000000000" pitchFamily="2" charset="2"/>
              </a:rPr>
              <a:t>3 </a:t>
            </a:r>
            <a:r>
              <a:rPr lang="fr-FR" sz="1800" b="1" dirty="0" err="1" smtClean="0">
                <a:solidFill>
                  <a:schemeClr val="tx1"/>
                </a:solidFill>
                <a:sym typeface="Wingdings" panose="05000000000000000000" pitchFamily="2" charset="2"/>
              </a:rPr>
              <a:t>materials</a:t>
            </a:r>
            <a:r>
              <a:rPr lang="fr-FR" sz="1800" b="1" dirty="0" smtClean="0">
                <a:solidFill>
                  <a:schemeClr val="tx1"/>
                </a:solidFill>
                <a:sym typeface="Wingdings" panose="05000000000000000000" pitchFamily="2" charset="2"/>
              </a:rPr>
              <a:t> </a:t>
            </a:r>
            <a:r>
              <a:rPr lang="fr-FR" sz="1800" b="1" dirty="0" err="1" smtClean="0">
                <a:solidFill>
                  <a:schemeClr val="tx1"/>
                </a:solidFill>
                <a:sym typeface="Wingdings" panose="05000000000000000000" pitchFamily="2" charset="2"/>
              </a:rPr>
              <a:t>selected</a:t>
            </a:r>
            <a:r>
              <a:rPr lang="fr-FR" sz="1800" b="1" dirty="0" smtClean="0">
                <a:solidFill>
                  <a:schemeClr val="tx1"/>
                </a:solidFill>
                <a:sym typeface="Wingdings" panose="05000000000000000000" pitchFamily="2" charset="2"/>
              </a:rPr>
              <a:t> via online meetings and suggestions by </a:t>
            </a:r>
            <a:r>
              <a:rPr lang="fr-FR" sz="1800" b="1" dirty="0" err="1" smtClean="0">
                <a:solidFill>
                  <a:schemeClr val="tx1"/>
                </a:solidFill>
                <a:sym typeface="Wingdings" panose="05000000000000000000" pitchFamily="2" charset="2"/>
              </a:rPr>
              <a:t>members</a:t>
            </a:r>
            <a:endParaRPr lang="fr-FR" sz="1800" b="1" dirty="0">
              <a:solidFill>
                <a:schemeClr val="tx1"/>
              </a:solidFill>
              <a:sym typeface="Wingdings" panose="05000000000000000000" pitchFamily="2" charset="2"/>
            </a:endParaRPr>
          </a:p>
          <a:p>
            <a:pPr marL="1028700" lvl="1" indent="-342900">
              <a:lnSpc>
                <a:spcPct val="114000"/>
              </a:lnSpc>
            </a:pPr>
            <a:r>
              <a:rPr lang="fr-FR" sz="1800" b="1" dirty="0" smtClean="0">
                <a:solidFill>
                  <a:schemeClr val="tx1"/>
                </a:solidFill>
                <a:sym typeface="Wingdings" panose="05000000000000000000" pitchFamily="2" charset="2"/>
              </a:rPr>
              <a:t>Solid </a:t>
            </a:r>
            <a:r>
              <a:rPr lang="fr-FR" sz="1800" b="1" dirty="0" err="1" smtClean="0">
                <a:solidFill>
                  <a:schemeClr val="tx1"/>
                </a:solidFill>
                <a:sym typeface="Wingdings" panose="05000000000000000000" pitchFamily="2" charset="2"/>
              </a:rPr>
              <a:t>electrolyte</a:t>
            </a:r>
            <a:r>
              <a:rPr lang="fr-FR" sz="1800" b="1" dirty="0" smtClean="0">
                <a:solidFill>
                  <a:schemeClr val="tx1"/>
                </a:solidFill>
                <a:sym typeface="Wingdings" panose="05000000000000000000" pitchFamily="2" charset="2"/>
              </a:rPr>
              <a:t> </a:t>
            </a:r>
            <a:r>
              <a:rPr lang="fr-FR" sz="1800" b="1" dirty="0" err="1" smtClean="0">
                <a:solidFill>
                  <a:schemeClr val="tx1"/>
                </a:solidFill>
                <a:sym typeface="Wingdings" panose="05000000000000000000" pitchFamily="2" charset="2"/>
              </a:rPr>
              <a:t>polymers</a:t>
            </a:r>
            <a:r>
              <a:rPr lang="fr-FR" sz="1800" b="1" dirty="0" smtClean="0">
                <a:solidFill>
                  <a:schemeClr val="tx1"/>
                </a:solidFill>
                <a:sym typeface="Wingdings" panose="05000000000000000000" pitchFamily="2" charset="2"/>
              </a:rPr>
              <a:t> (A. Szawiola) </a:t>
            </a:r>
          </a:p>
          <a:p>
            <a:pPr marL="1028700" lvl="1" indent="-342900">
              <a:lnSpc>
                <a:spcPct val="114000"/>
              </a:lnSpc>
            </a:pPr>
            <a:r>
              <a:rPr lang="fr-FR" sz="1800" b="1" dirty="0" err="1" smtClean="0">
                <a:solidFill>
                  <a:schemeClr val="tx1"/>
                </a:solidFill>
                <a:sym typeface="Wingdings" panose="05000000000000000000" pitchFamily="2" charset="2"/>
              </a:rPr>
              <a:t>MOFs</a:t>
            </a:r>
            <a:r>
              <a:rPr lang="fr-FR" sz="1800" b="1" dirty="0">
                <a:solidFill>
                  <a:schemeClr val="tx1"/>
                </a:solidFill>
                <a:sym typeface="Wingdings" panose="05000000000000000000" pitchFamily="2" charset="2"/>
              </a:rPr>
              <a:t> (D. </a:t>
            </a:r>
            <a:r>
              <a:rPr lang="fr-FR" sz="1800" b="1" dirty="0" smtClean="0">
                <a:solidFill>
                  <a:schemeClr val="tx1"/>
                </a:solidFill>
                <a:sym typeface="Wingdings" panose="05000000000000000000" pitchFamily="2" charset="2"/>
              </a:rPr>
              <a:t>Kriechbaumer)</a:t>
            </a:r>
          </a:p>
          <a:p>
            <a:pPr marL="1028700" lvl="1" indent="-342900">
              <a:lnSpc>
                <a:spcPct val="114000"/>
              </a:lnSpc>
            </a:pPr>
            <a:r>
              <a:rPr lang="fr-FR" sz="1800" b="1" dirty="0" smtClean="0">
                <a:solidFill>
                  <a:schemeClr val="tx1"/>
                </a:solidFill>
                <a:sym typeface="Wingdings" panose="05000000000000000000" pitchFamily="2" charset="2"/>
              </a:rPr>
              <a:t>No-PFAS (K. Malek)</a:t>
            </a: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TDM </a:t>
            </a:r>
            <a:r>
              <a:rPr lang="fr-FR" b="1" dirty="0" err="1" smtClean="0">
                <a:solidFill>
                  <a:schemeClr val="tx1"/>
                </a:solidFill>
                <a:sym typeface="Wingdings" panose="05000000000000000000" pitchFamily="2" charset="2"/>
              </a:rPr>
              <a:t>template</a:t>
            </a:r>
            <a:r>
              <a:rPr lang="fr-FR" b="1" dirty="0" smtClean="0">
                <a:solidFill>
                  <a:schemeClr val="tx1"/>
                </a:solidFill>
                <a:sym typeface="Wingdings" panose="05000000000000000000" pitchFamily="2" charset="2"/>
              </a:rPr>
              <a:t> per </a:t>
            </a:r>
            <a:r>
              <a:rPr lang="fr-FR" b="1" dirty="0" err="1" smtClean="0">
                <a:solidFill>
                  <a:schemeClr val="tx1"/>
                </a:solidFill>
                <a:sym typeface="Wingdings" panose="05000000000000000000" pitchFamily="2" charset="2"/>
              </a:rPr>
              <a:t>material</a:t>
            </a:r>
            <a:r>
              <a:rPr lang="fr-FR" b="1" dirty="0" smtClean="0">
                <a:solidFill>
                  <a:schemeClr val="tx1"/>
                </a:solidFill>
                <a:sym typeface="Wingdings" panose="05000000000000000000" pitchFamily="2" charset="2"/>
              </a:rPr>
              <a:t> class </a:t>
            </a:r>
            <a:r>
              <a:rPr lang="fr-FR" b="1" dirty="0" err="1" smtClean="0">
                <a:solidFill>
                  <a:schemeClr val="tx1"/>
                </a:solidFill>
                <a:sym typeface="Wingdings" panose="05000000000000000000" pitchFamily="2" charset="2"/>
              </a:rPr>
              <a:t>containing</a:t>
            </a:r>
            <a:r>
              <a:rPr lang="fr-FR" b="1" dirty="0" smtClean="0">
                <a:solidFill>
                  <a:schemeClr val="tx1"/>
                </a:solidFill>
                <a:sym typeface="Wingdings" panose="05000000000000000000" pitchFamily="2" charset="2"/>
              </a:rPr>
              <a:t> – </a:t>
            </a:r>
            <a:r>
              <a:rPr lang="fr-FR" b="1" dirty="0" err="1" smtClean="0">
                <a:solidFill>
                  <a:schemeClr val="tx1"/>
                </a:solidFill>
                <a:sym typeface="Wingdings" panose="05000000000000000000" pitchFamily="2" charset="2"/>
              </a:rPr>
              <a:t>Technology</a:t>
            </a:r>
            <a:r>
              <a:rPr lang="fr-FR" b="1" dirty="0" smtClean="0">
                <a:solidFill>
                  <a:schemeClr val="tx1"/>
                </a:solidFill>
                <a:sym typeface="Wingdings" panose="05000000000000000000" pitchFamily="2" charset="2"/>
              </a:rPr>
              <a:t> description/</a:t>
            </a:r>
            <a:r>
              <a:rPr lang="fr-FR" b="1" dirty="0" err="1" smtClean="0">
                <a:solidFill>
                  <a:schemeClr val="tx1"/>
                </a:solidFill>
                <a:sym typeface="Wingdings" panose="05000000000000000000" pitchFamily="2" charset="2"/>
              </a:rPr>
              <a:t>technical</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targets</a:t>
            </a:r>
            <a:r>
              <a:rPr lang="fr-FR" b="1" dirty="0" smtClean="0">
                <a:solidFill>
                  <a:schemeClr val="tx1"/>
                </a:solidFill>
                <a:sym typeface="Wingdings" panose="05000000000000000000" pitchFamily="2" charset="2"/>
              </a:rPr>
              <a:t>  </a:t>
            </a:r>
            <a:r>
              <a:rPr lang="fr-FR" b="1" dirty="0">
                <a:solidFill>
                  <a:schemeClr val="tx1"/>
                </a:solidFill>
                <a:sym typeface="Wingdings" panose="05000000000000000000" pitchFamily="2" charset="2"/>
              </a:rPr>
              <a:t>@</a:t>
            </a:r>
            <a:r>
              <a:rPr lang="fr-FR" b="1" dirty="0" err="1" smtClean="0">
                <a:solidFill>
                  <a:schemeClr val="tx1"/>
                </a:solidFill>
                <a:sym typeface="Wingdings" panose="05000000000000000000" pitchFamily="2" charset="2"/>
              </a:rPr>
              <a:t>material</a:t>
            </a:r>
            <a:r>
              <a:rPr lang="fr-FR" b="1" dirty="0" smtClean="0">
                <a:solidFill>
                  <a:schemeClr val="tx1"/>
                </a:solidFill>
                <a:sym typeface="Wingdings" panose="05000000000000000000" pitchFamily="2" charset="2"/>
              </a:rPr>
              <a:t>, components, unit and system </a:t>
            </a:r>
            <a:r>
              <a:rPr lang="fr-FR" b="1" dirty="0" err="1" smtClean="0">
                <a:solidFill>
                  <a:schemeClr val="tx1"/>
                </a:solidFill>
                <a:sym typeface="Wingdings" panose="05000000000000000000" pitchFamily="2" charset="2"/>
              </a:rPr>
              <a:t>levels</a:t>
            </a:r>
            <a:r>
              <a:rPr lang="fr-FR" b="1" dirty="0" smtClean="0">
                <a:solidFill>
                  <a:schemeClr val="tx1"/>
                </a:solidFill>
                <a:sym typeface="Wingdings" panose="05000000000000000000" pitchFamily="2" charset="2"/>
              </a:rPr>
              <a:t>)</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Worked</a:t>
            </a:r>
            <a:r>
              <a:rPr lang="fr-FR" b="1" dirty="0" smtClean="0">
                <a:solidFill>
                  <a:schemeClr val="tx1"/>
                </a:solidFill>
                <a:sym typeface="Wingdings" panose="05000000000000000000" pitchFamily="2" charset="2"/>
              </a:rPr>
              <a:t> on « </a:t>
            </a:r>
            <a:r>
              <a:rPr lang="fr-FR" b="1" dirty="0" err="1" smtClean="0">
                <a:solidFill>
                  <a:schemeClr val="tx1"/>
                </a:solidFill>
                <a:sym typeface="Wingdings" panose="05000000000000000000" pitchFamily="2" charset="2"/>
              </a:rPr>
              <a:t>Technology</a:t>
            </a:r>
            <a:r>
              <a:rPr lang="fr-FR" b="1" dirty="0" smtClean="0">
                <a:solidFill>
                  <a:schemeClr val="tx1"/>
                </a:solidFill>
                <a:sym typeface="Wingdings" panose="05000000000000000000" pitchFamily="2" charset="2"/>
              </a:rPr>
              <a:t> description » in groups to </a:t>
            </a:r>
            <a:r>
              <a:rPr lang="fr-FR" b="1" dirty="0" err="1" smtClean="0">
                <a:solidFill>
                  <a:schemeClr val="tx1"/>
                </a:solidFill>
                <a:sym typeface="Wingdings" panose="05000000000000000000" pitchFamily="2" charset="2"/>
              </a:rPr>
              <a:t>define</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promising</a:t>
            </a:r>
            <a:r>
              <a:rPr lang="fr-FR" b="1" dirty="0" smtClean="0">
                <a:solidFill>
                  <a:schemeClr val="tx1"/>
                </a:solidFill>
                <a:sym typeface="Wingdings" panose="05000000000000000000" pitchFamily="2" charset="2"/>
              </a:rPr>
              <a:t> applications</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Core</a:t>
            </a:r>
            <a:r>
              <a:rPr lang="fr-FR" b="1" dirty="0" smtClean="0">
                <a:solidFill>
                  <a:schemeClr val="tx1"/>
                </a:solidFill>
                <a:sym typeface="Wingdings" panose="05000000000000000000" pitchFamily="2" charset="2"/>
              </a:rPr>
              <a:t> groups </a:t>
            </a:r>
            <a:r>
              <a:rPr lang="fr-FR" b="1" dirty="0" err="1" smtClean="0">
                <a:solidFill>
                  <a:schemeClr val="tx1"/>
                </a:solidFill>
                <a:sym typeface="Wingdings" panose="05000000000000000000" pitchFamily="2" charset="2"/>
              </a:rPr>
              <a:t>formed</a:t>
            </a:r>
            <a:r>
              <a:rPr lang="fr-FR" b="1" dirty="0" smtClean="0">
                <a:solidFill>
                  <a:schemeClr val="tx1"/>
                </a:solidFill>
                <a:sym typeface="Wingdings" panose="05000000000000000000" pitchFamily="2" charset="2"/>
              </a:rPr>
              <a:t> to </a:t>
            </a:r>
            <a:r>
              <a:rPr lang="fr-FR" b="1" dirty="0" err="1" smtClean="0">
                <a:solidFill>
                  <a:schemeClr val="tx1"/>
                </a:solidFill>
                <a:sym typeface="Wingdings" panose="05000000000000000000" pitchFamily="2" charset="2"/>
              </a:rPr>
              <a:t>fill</a:t>
            </a:r>
            <a:r>
              <a:rPr lang="fr-FR" b="1" dirty="0" smtClean="0">
                <a:solidFill>
                  <a:schemeClr val="tx1"/>
                </a:solidFill>
                <a:sym typeface="Wingdings" panose="05000000000000000000" pitchFamily="2" charset="2"/>
              </a:rPr>
              <a:t> in the TDM </a:t>
            </a:r>
            <a:r>
              <a:rPr lang="fr-FR" b="1" dirty="0" err="1" smtClean="0">
                <a:solidFill>
                  <a:schemeClr val="tx1"/>
                </a:solidFill>
                <a:sym typeface="Wingdings" panose="05000000000000000000" pitchFamily="2" charset="2"/>
              </a:rPr>
              <a:t>template</a:t>
            </a:r>
            <a:r>
              <a:rPr lang="fr-FR" b="1" dirty="0" smtClean="0">
                <a:solidFill>
                  <a:schemeClr val="tx1"/>
                </a:solidFill>
                <a:sym typeface="Wingdings" panose="05000000000000000000" pitchFamily="2" charset="2"/>
              </a:rPr>
              <a:t> </a:t>
            </a:r>
          </a:p>
          <a:p>
            <a:pPr marL="1028700" lvl="1" indent="-342900">
              <a:lnSpc>
                <a:spcPct val="114000"/>
              </a:lnSpc>
            </a:pPr>
            <a:r>
              <a:rPr lang="fr-FR" sz="1800" b="1" dirty="0" smtClean="0">
                <a:sym typeface="Wingdings" panose="05000000000000000000" pitchFamily="2" charset="2"/>
              </a:rPr>
              <a:t>Solid </a:t>
            </a:r>
            <a:r>
              <a:rPr lang="fr-FR" sz="1800" b="1" dirty="0" err="1">
                <a:sym typeface="Wingdings" panose="05000000000000000000" pitchFamily="2" charset="2"/>
              </a:rPr>
              <a:t>electrolyte</a:t>
            </a:r>
            <a:r>
              <a:rPr lang="fr-FR" sz="1800" b="1" dirty="0">
                <a:sym typeface="Wingdings" panose="05000000000000000000" pitchFamily="2" charset="2"/>
              </a:rPr>
              <a:t> </a:t>
            </a:r>
            <a:r>
              <a:rPr lang="fr-FR" sz="1800" b="1" dirty="0" err="1">
                <a:sym typeface="Wingdings" panose="05000000000000000000" pitchFamily="2" charset="2"/>
              </a:rPr>
              <a:t>polymers</a:t>
            </a:r>
            <a:r>
              <a:rPr lang="fr-FR" sz="1800" b="1" dirty="0">
                <a:sym typeface="Wingdings" panose="05000000000000000000" pitchFamily="2" charset="2"/>
              </a:rPr>
              <a:t> (A. </a:t>
            </a:r>
            <a:r>
              <a:rPr lang="fr-FR" sz="1800" b="1" dirty="0" smtClean="0">
                <a:sym typeface="Wingdings" panose="05000000000000000000" pitchFamily="2" charset="2"/>
              </a:rPr>
              <a:t>Szawiola + A. P. Sanjuan + S. Nakamae) </a:t>
            </a:r>
            <a:endParaRPr lang="fr-FR" sz="1800" b="1" dirty="0">
              <a:sym typeface="Wingdings" panose="05000000000000000000" pitchFamily="2" charset="2"/>
            </a:endParaRPr>
          </a:p>
          <a:p>
            <a:pPr marL="1028700" lvl="1" indent="-342900">
              <a:lnSpc>
                <a:spcPct val="114000"/>
              </a:lnSpc>
            </a:pPr>
            <a:r>
              <a:rPr lang="fr-FR" sz="1800" b="1" dirty="0" err="1">
                <a:sym typeface="Wingdings" panose="05000000000000000000" pitchFamily="2" charset="2"/>
              </a:rPr>
              <a:t>MOFs</a:t>
            </a:r>
            <a:r>
              <a:rPr lang="fr-FR" sz="1800" b="1" dirty="0">
                <a:sym typeface="Wingdings" panose="05000000000000000000" pitchFamily="2" charset="2"/>
              </a:rPr>
              <a:t> (D. </a:t>
            </a:r>
            <a:r>
              <a:rPr lang="fr-FR" sz="1800" b="1" dirty="0" smtClean="0">
                <a:sym typeface="Wingdings" panose="05000000000000000000" pitchFamily="2" charset="2"/>
              </a:rPr>
              <a:t>Kriechbaumer + O. Ozcan + A. Occhicone)</a:t>
            </a:r>
            <a:endParaRPr lang="fr-FR" sz="1800" b="1" dirty="0">
              <a:sym typeface="Wingdings" panose="05000000000000000000" pitchFamily="2" charset="2"/>
            </a:endParaRPr>
          </a:p>
          <a:p>
            <a:pPr marL="1028700" lvl="1" indent="-342900">
              <a:lnSpc>
                <a:spcPct val="114000"/>
              </a:lnSpc>
            </a:pPr>
            <a:r>
              <a:rPr lang="fr-FR" sz="1800" b="1" dirty="0">
                <a:sym typeface="Wingdings" panose="05000000000000000000" pitchFamily="2" charset="2"/>
              </a:rPr>
              <a:t>No-PFAS (K. </a:t>
            </a:r>
            <a:r>
              <a:rPr lang="fr-FR" sz="1800" b="1" dirty="0" smtClean="0">
                <a:sym typeface="Wingdings" panose="05000000000000000000" pitchFamily="2" charset="2"/>
              </a:rPr>
              <a:t>Malek + M. Fabrizio + T. Inan)</a:t>
            </a:r>
            <a:endParaRPr lang="fr-FR" sz="1400" b="1" dirty="0">
              <a:sym typeface="Wingdings" panose="05000000000000000000" pitchFamily="2" charset="2"/>
            </a:endParaRPr>
          </a:p>
          <a:p>
            <a:pPr lvl="0">
              <a:lnSpc>
                <a:spcPct val="114000"/>
              </a:lnSpc>
            </a:pPr>
            <a:endParaRPr lang="fr-FR"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30</a:t>
            </a:fld>
            <a:endParaRPr lang="en-US" dirty="0"/>
          </a:p>
        </p:txBody>
      </p:sp>
      <p:sp>
        <p:nvSpPr>
          <p:cNvPr id="10" name="Espace réservé de la date 9"/>
          <p:cNvSpPr>
            <a:spLocks noGrp="1"/>
          </p:cNvSpPr>
          <p:nvPr>
            <p:ph type="dt" sz="half" idx="10"/>
          </p:nvPr>
        </p:nvSpPr>
        <p:spPr/>
        <p:txBody>
          <a:bodyPr/>
          <a:lstStyle/>
          <a:p>
            <a:fld id="{007E9635-1556-4031-BD5F-82A50B45FC83}" type="datetime1">
              <a:rPr lang="en-US" smtClean="0"/>
              <a:t>11/12/2024</a:t>
            </a:fld>
            <a:endParaRPr lang="en-US" dirty="0"/>
          </a:p>
        </p:txBody>
      </p:sp>
    </p:spTree>
    <p:extLst>
      <p:ext uri="{BB962C8B-B14F-4D97-AF65-F5344CB8AC3E}">
        <p14:creationId xmlns:p14="http://schemas.microsoft.com/office/powerpoint/2010/main" val="3121094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WG3 workshop</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Next steps</a:t>
            </a:r>
          </a:p>
          <a:p>
            <a:pPr marL="1028700" lvl="1" indent="-342900">
              <a:lnSpc>
                <a:spcPct val="114000"/>
              </a:lnSpc>
            </a:pPr>
            <a:r>
              <a:rPr lang="en-US" sz="2000" b="1" dirty="0">
                <a:sym typeface="Wingdings" panose="05000000000000000000" pitchFamily="2" charset="2"/>
              </a:rPr>
              <a:t>S</a:t>
            </a:r>
            <a:r>
              <a:rPr lang="en-US" sz="2000" b="1" dirty="0" smtClean="0">
                <a:solidFill>
                  <a:schemeClr val="tx1"/>
                </a:solidFill>
                <a:sym typeface="Wingdings" panose="05000000000000000000" pitchFamily="2" charset="2"/>
              </a:rPr>
              <a:t>election </a:t>
            </a:r>
            <a:r>
              <a:rPr lang="en-US" sz="2000" b="1" dirty="0">
                <a:solidFill>
                  <a:schemeClr val="tx1"/>
                </a:solidFill>
                <a:sym typeface="Wingdings" panose="05000000000000000000" pitchFamily="2" charset="2"/>
              </a:rPr>
              <a:t>of applications (2 app’s/material class) </a:t>
            </a:r>
            <a:endParaRPr lang="en-US" sz="2000" b="1" dirty="0" smtClean="0">
              <a:solidFill>
                <a:schemeClr val="tx1"/>
              </a:solidFill>
              <a:sym typeface="Wingdings" panose="05000000000000000000" pitchFamily="2" charset="2"/>
            </a:endParaRPr>
          </a:p>
          <a:p>
            <a:pPr marL="1028700" lvl="1" indent="-342900">
              <a:lnSpc>
                <a:spcPct val="114000"/>
              </a:lnSpc>
            </a:pPr>
            <a:r>
              <a:rPr lang="en-US" sz="2000" b="1" dirty="0" smtClean="0">
                <a:solidFill>
                  <a:schemeClr val="tx1"/>
                </a:solidFill>
                <a:sym typeface="Wingdings" panose="05000000000000000000" pitchFamily="2" charset="2"/>
              </a:rPr>
              <a:t>another </a:t>
            </a:r>
            <a:r>
              <a:rPr lang="en-US" sz="2000" b="1" dirty="0">
                <a:solidFill>
                  <a:schemeClr val="tx1"/>
                </a:solidFill>
                <a:sym typeface="Wingdings" panose="05000000000000000000" pitchFamily="2" charset="2"/>
              </a:rPr>
              <a:t>round of online session with core </a:t>
            </a:r>
            <a:r>
              <a:rPr lang="en-US" sz="2000" b="1" dirty="0" smtClean="0">
                <a:solidFill>
                  <a:schemeClr val="tx1"/>
                </a:solidFill>
                <a:sym typeface="Wingdings" panose="05000000000000000000" pitchFamily="2" charset="2"/>
              </a:rPr>
              <a:t>group</a:t>
            </a:r>
          </a:p>
          <a:p>
            <a:pPr marL="1028700" lvl="1" indent="-342900">
              <a:lnSpc>
                <a:spcPct val="114000"/>
              </a:lnSpc>
            </a:pPr>
            <a:r>
              <a:rPr lang="en-US" sz="2000" b="1" dirty="0" smtClean="0">
                <a:solidFill>
                  <a:schemeClr val="tx1"/>
                </a:solidFill>
                <a:sym typeface="Wingdings" panose="05000000000000000000" pitchFamily="2" charset="2"/>
              </a:rPr>
              <a:t>Distribution </a:t>
            </a:r>
            <a:r>
              <a:rPr lang="en-US" sz="2000" b="1" dirty="0">
                <a:solidFill>
                  <a:schemeClr val="tx1"/>
                </a:solidFill>
                <a:sym typeface="Wingdings" panose="05000000000000000000" pitchFamily="2" charset="2"/>
              </a:rPr>
              <a:t>to WG3 and Action with an explanatory message, </a:t>
            </a:r>
            <a:r>
              <a:rPr lang="en-US" sz="2000" b="1" dirty="0" smtClean="0">
                <a:solidFill>
                  <a:schemeClr val="tx1"/>
                </a:solidFill>
                <a:sym typeface="Wingdings" panose="05000000000000000000" pitchFamily="2" charset="2"/>
              </a:rPr>
              <a:t>include:</a:t>
            </a:r>
          </a:p>
          <a:p>
            <a:pPr marL="1485900" lvl="2" indent="-342900">
              <a:lnSpc>
                <a:spcPct val="114000"/>
              </a:lnSpc>
            </a:pPr>
            <a:r>
              <a:rPr lang="en-US" b="1" dirty="0" smtClean="0">
                <a:sym typeface="Wingdings" panose="05000000000000000000" pitchFamily="2" charset="2"/>
              </a:rPr>
              <a:t>C</a:t>
            </a:r>
            <a:r>
              <a:rPr lang="en-US" b="1" dirty="0" smtClean="0">
                <a:solidFill>
                  <a:schemeClr val="tx1"/>
                </a:solidFill>
                <a:sym typeface="Wingdings" panose="05000000000000000000" pitchFamily="2" charset="2"/>
              </a:rPr>
              <a:t>onstruct </a:t>
            </a:r>
            <a:r>
              <a:rPr lang="en-US" b="1" dirty="0">
                <a:solidFill>
                  <a:schemeClr val="tx1"/>
                </a:solidFill>
                <a:sym typeface="Wingdings" panose="05000000000000000000" pitchFamily="2" charset="2"/>
              </a:rPr>
              <a:t>core WG </a:t>
            </a:r>
            <a:r>
              <a:rPr lang="en-US" b="1" dirty="0" smtClean="0">
                <a:solidFill>
                  <a:schemeClr val="tx1"/>
                </a:solidFill>
                <a:sym typeface="Wingdings" panose="05000000000000000000" pitchFamily="2" charset="2"/>
              </a:rPr>
              <a:t>members </a:t>
            </a:r>
          </a:p>
          <a:p>
            <a:pPr marL="1485900" lvl="2" indent="-342900">
              <a:lnSpc>
                <a:spcPct val="114000"/>
              </a:lnSpc>
            </a:pPr>
            <a:r>
              <a:rPr lang="en-US" b="1" dirty="0" smtClean="0">
                <a:solidFill>
                  <a:schemeClr val="tx1"/>
                </a:solidFill>
                <a:sym typeface="Wingdings" panose="05000000000000000000" pitchFamily="2" charset="2"/>
              </a:rPr>
              <a:t>Set </a:t>
            </a:r>
            <a:r>
              <a:rPr lang="en-US" b="1" dirty="0">
                <a:solidFill>
                  <a:schemeClr val="tx1"/>
                </a:solidFill>
                <a:sym typeface="Wingdings" panose="05000000000000000000" pitchFamily="2" charset="2"/>
              </a:rPr>
              <a:t>timeline</a:t>
            </a: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Complete the TDM </a:t>
            </a:r>
            <a:r>
              <a:rPr lang="fr-FR" b="1" dirty="0" err="1" smtClean="0">
                <a:solidFill>
                  <a:schemeClr val="tx1"/>
                </a:solidFill>
                <a:sym typeface="Wingdings" panose="05000000000000000000" pitchFamily="2" charset="2"/>
              </a:rPr>
              <a:t>analysis</a:t>
            </a:r>
            <a:r>
              <a:rPr lang="fr-FR" b="1" dirty="0" smtClean="0">
                <a:solidFill>
                  <a:schemeClr val="tx1"/>
                </a:solidFill>
                <a:sym typeface="Wingdings" panose="05000000000000000000" pitchFamily="2" charset="2"/>
              </a:rPr>
              <a:t> in GP2</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Produce</a:t>
            </a:r>
            <a:r>
              <a:rPr lang="fr-FR" b="1" dirty="0">
                <a:solidFill>
                  <a:schemeClr val="tx1"/>
                </a:solidFill>
                <a:sym typeface="Wingdings" panose="05000000000000000000" pitchFamily="2" charset="2"/>
              </a:rPr>
              <a:t> </a:t>
            </a:r>
            <a:r>
              <a:rPr lang="fr-FR" b="1" dirty="0" smtClean="0">
                <a:solidFill>
                  <a:schemeClr val="tx1"/>
                </a:solidFill>
                <a:sym typeface="Wingdings" panose="05000000000000000000" pitchFamily="2" charset="2"/>
              </a:rPr>
              <a:t>« position </a:t>
            </a:r>
            <a:r>
              <a:rPr lang="fr-FR" b="1" dirty="0" err="1" smtClean="0">
                <a:solidFill>
                  <a:schemeClr val="tx1"/>
                </a:solidFill>
                <a:sym typeface="Wingdings" panose="05000000000000000000" pitchFamily="2" charset="2"/>
              </a:rPr>
              <a:t>paper</a:t>
            </a:r>
            <a:r>
              <a:rPr lang="fr-FR" b="1" dirty="0" smtClean="0">
                <a:solidFill>
                  <a:schemeClr val="tx1"/>
                </a:solidFill>
                <a:sym typeface="Wingdings" panose="05000000000000000000" pitchFamily="2" charset="2"/>
              </a:rPr>
              <a:t> » for building </a:t>
            </a:r>
            <a:r>
              <a:rPr lang="fr-FR" b="1" dirty="0" err="1" smtClean="0">
                <a:solidFill>
                  <a:schemeClr val="tx1"/>
                </a:solidFill>
                <a:sym typeface="Wingdings" panose="05000000000000000000" pitchFamily="2" charset="2"/>
              </a:rPr>
              <a:t>MAPs</a:t>
            </a:r>
            <a:r>
              <a:rPr lang="fr-FR" b="1" dirty="0" smtClean="0">
                <a:solidFill>
                  <a:schemeClr val="tx1"/>
                </a:solidFill>
                <a:sym typeface="Wingdings" panose="05000000000000000000" pitchFamily="2" charset="2"/>
              </a:rPr>
              <a:t> for the </a:t>
            </a:r>
            <a:r>
              <a:rPr lang="fr-FR" b="1" dirty="0" err="1" smtClean="0">
                <a:solidFill>
                  <a:schemeClr val="tx1"/>
                </a:solidFill>
                <a:sym typeface="Wingdings" panose="05000000000000000000" pitchFamily="2" charset="2"/>
              </a:rPr>
              <a:t>selected</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material</a:t>
            </a:r>
            <a:r>
              <a:rPr lang="fr-FR" b="1" dirty="0" smtClean="0">
                <a:solidFill>
                  <a:schemeClr val="tx1"/>
                </a:solidFill>
                <a:sym typeface="Wingdings" panose="05000000000000000000" pitchFamily="2" charset="2"/>
              </a:rPr>
              <a:t> class (for </a:t>
            </a:r>
            <a:r>
              <a:rPr lang="fr-FR" b="1" dirty="0" err="1" smtClean="0">
                <a:solidFill>
                  <a:schemeClr val="tx1"/>
                </a:solidFill>
                <a:sym typeface="Wingdings" panose="05000000000000000000" pitchFamily="2" charset="2"/>
              </a:rPr>
              <a:t>specific</a:t>
            </a:r>
            <a:r>
              <a:rPr lang="fr-FR" b="1" dirty="0" smtClean="0">
                <a:solidFill>
                  <a:schemeClr val="tx1"/>
                </a:solidFill>
                <a:sym typeface="Wingdings" panose="05000000000000000000" pitchFamily="2" charset="2"/>
              </a:rPr>
              <a:t> applications in </a:t>
            </a:r>
            <a:r>
              <a:rPr lang="fr-FR" b="1" dirty="0" err="1" smtClean="0">
                <a:solidFill>
                  <a:schemeClr val="tx1"/>
                </a:solidFill>
                <a:sym typeface="Wingdings" panose="05000000000000000000" pitchFamily="2" charset="2"/>
              </a:rPr>
              <a:t>mind</a:t>
            </a:r>
            <a:r>
              <a:rPr lang="fr-FR" b="1" dirty="0" smtClean="0">
                <a:solidFill>
                  <a:schemeClr val="tx1"/>
                </a:solidFill>
                <a:sym typeface="Wingdings" panose="05000000000000000000" pitchFamily="2" charset="2"/>
              </a:rPr>
              <a:t>)</a:t>
            </a: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Interested</a:t>
            </a:r>
            <a:r>
              <a:rPr lang="fr-FR" b="1" dirty="0" smtClean="0">
                <a:solidFill>
                  <a:schemeClr val="tx1"/>
                </a:solidFill>
                <a:sym typeface="Wingdings" panose="05000000000000000000" pitchFamily="2" charset="2"/>
              </a:rPr>
              <a:t>? Contact: Saco, Kourosh, Anjuli and Dorottya</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Some</a:t>
            </a:r>
            <a:r>
              <a:rPr lang="fr-FR" b="1" dirty="0" smtClean="0">
                <a:solidFill>
                  <a:schemeClr val="tx1"/>
                </a:solidFill>
                <a:sym typeface="Wingdings" panose="05000000000000000000" pitchFamily="2" charset="2"/>
              </a:rPr>
              <a:t> of </a:t>
            </a:r>
            <a:r>
              <a:rPr lang="fr-FR" b="1" dirty="0" err="1" smtClean="0">
                <a:solidFill>
                  <a:schemeClr val="tx1"/>
                </a:solidFill>
                <a:sym typeface="Wingdings" panose="05000000000000000000" pitchFamily="2" charset="2"/>
              </a:rPr>
              <a:t>you</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will</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be</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contacted</a:t>
            </a:r>
            <a:r>
              <a:rPr lang="fr-FR" b="1" dirty="0" smtClean="0">
                <a:solidFill>
                  <a:schemeClr val="tx1"/>
                </a:solidFill>
                <a:sym typeface="Wingdings" panose="05000000000000000000" pitchFamily="2" charset="2"/>
              </a:rPr>
              <a:t> by us.</a:t>
            </a: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31</a:t>
            </a:fld>
            <a:endParaRPr lang="en-US" dirty="0"/>
          </a:p>
        </p:txBody>
      </p:sp>
      <p:sp>
        <p:nvSpPr>
          <p:cNvPr id="10" name="Espace réservé de la date 9"/>
          <p:cNvSpPr>
            <a:spLocks noGrp="1"/>
          </p:cNvSpPr>
          <p:nvPr>
            <p:ph type="dt" sz="half" idx="10"/>
          </p:nvPr>
        </p:nvSpPr>
        <p:spPr/>
        <p:txBody>
          <a:bodyPr/>
          <a:lstStyle/>
          <a:p>
            <a:fld id="{993E0D6C-74E8-4CBF-BC7D-10557A5E8752}" type="datetime1">
              <a:rPr lang="en-US" smtClean="0"/>
              <a:t>11/12/2024</a:t>
            </a:fld>
            <a:endParaRPr lang="en-US" dirty="0"/>
          </a:p>
        </p:txBody>
      </p:sp>
    </p:spTree>
    <p:extLst>
      <p:ext uri="{BB962C8B-B14F-4D97-AF65-F5344CB8AC3E}">
        <p14:creationId xmlns:p14="http://schemas.microsoft.com/office/powerpoint/2010/main" val="1054465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WG1 session</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MAP presentations</a:t>
            </a:r>
          </a:p>
          <a:p>
            <a:pPr marL="1143000" lvl="1" indent="-457200">
              <a:lnSpc>
                <a:spcPct val="114000"/>
              </a:lnSpc>
              <a:buFont typeface="+mj-lt"/>
              <a:buAutoNum type="arabicPeriod"/>
            </a:pPr>
            <a:r>
              <a:rPr lang="en-US" sz="2000" b="1" dirty="0" smtClean="0">
                <a:sym typeface="Wingdings" panose="05000000000000000000" pitchFamily="2" charset="2"/>
              </a:rPr>
              <a:t>Leah </a:t>
            </a:r>
            <a:r>
              <a:rPr lang="en-US" sz="2000" b="1" dirty="0">
                <a:sym typeface="Wingdings" panose="05000000000000000000" pitchFamily="2" charset="2"/>
              </a:rPr>
              <a:t>Nuss, TUM (in person)</a:t>
            </a:r>
          </a:p>
          <a:p>
            <a:pPr marL="1143000" lvl="1" indent="-457200">
              <a:lnSpc>
                <a:spcPct val="114000"/>
              </a:lnSpc>
              <a:buFont typeface="+mj-lt"/>
              <a:buAutoNum type="arabicPeriod"/>
            </a:pPr>
            <a:r>
              <a:rPr lang="en-US" sz="2000" b="1" dirty="0" smtClean="0">
                <a:sym typeface="Wingdings" panose="05000000000000000000" pitchFamily="2" charset="2"/>
              </a:rPr>
              <a:t>Stefan </a:t>
            </a:r>
            <a:r>
              <a:rPr lang="en-US" sz="2000" b="1" dirty="0">
                <a:sym typeface="Wingdings" panose="05000000000000000000" pitchFamily="2" charset="2"/>
              </a:rPr>
              <a:t>Edinger, AIT (online)</a:t>
            </a:r>
          </a:p>
          <a:p>
            <a:pPr marL="1143000" lvl="1" indent="-457200">
              <a:lnSpc>
                <a:spcPct val="114000"/>
              </a:lnSpc>
              <a:buFont typeface="+mj-lt"/>
              <a:buAutoNum type="arabicPeriod"/>
            </a:pPr>
            <a:r>
              <a:rPr lang="en-US" sz="2000" b="1" dirty="0" smtClean="0">
                <a:sym typeface="Wingdings" panose="05000000000000000000" pitchFamily="2" charset="2"/>
              </a:rPr>
              <a:t>Alexander </a:t>
            </a:r>
            <a:r>
              <a:rPr lang="en-US" sz="2000" b="1" dirty="0">
                <a:sym typeface="Wingdings" panose="05000000000000000000" pitchFamily="2" charset="2"/>
              </a:rPr>
              <a:t>Colsmann, KIT  (online)	</a:t>
            </a:r>
          </a:p>
          <a:p>
            <a:pPr marL="1143000" lvl="1" indent="-457200">
              <a:lnSpc>
                <a:spcPct val="114000"/>
              </a:lnSpc>
              <a:buFont typeface="+mj-lt"/>
              <a:buAutoNum type="arabicPeriod"/>
            </a:pPr>
            <a:r>
              <a:rPr lang="en-US" sz="2000" b="1" dirty="0" smtClean="0">
                <a:sym typeface="Wingdings" panose="05000000000000000000" pitchFamily="2" charset="2"/>
              </a:rPr>
              <a:t>Gun </a:t>
            </a:r>
            <a:r>
              <a:rPr lang="en-US" sz="2000" b="1" dirty="0">
                <a:sym typeface="Wingdings" panose="05000000000000000000" pitchFamily="2" charset="2"/>
              </a:rPr>
              <a:t>Deniz Akkoc, FZJ (online) </a:t>
            </a:r>
          </a:p>
          <a:p>
            <a:pPr marL="1143000" lvl="1" indent="-457200">
              <a:lnSpc>
                <a:spcPct val="114000"/>
              </a:lnSpc>
              <a:buFont typeface="+mj-lt"/>
              <a:buAutoNum type="arabicPeriod"/>
            </a:pPr>
            <a:r>
              <a:rPr lang="en-US" sz="2000" b="1" dirty="0" smtClean="0">
                <a:sym typeface="Wingdings" panose="05000000000000000000" pitchFamily="2" charset="2"/>
              </a:rPr>
              <a:t>Simon </a:t>
            </a:r>
            <a:r>
              <a:rPr lang="en-US" sz="2000" b="1" dirty="0">
                <a:sym typeface="Wingdings" panose="05000000000000000000" pitchFamily="2" charset="2"/>
              </a:rPr>
              <a:t>Stier, </a:t>
            </a:r>
            <a:r>
              <a:rPr lang="en-US" sz="2000" b="1" dirty="0" err="1">
                <a:sym typeface="Wingdings" panose="05000000000000000000" pitchFamily="2" charset="2"/>
              </a:rPr>
              <a:t>Fraunhofer</a:t>
            </a:r>
            <a:r>
              <a:rPr lang="en-US" sz="2000" b="1" dirty="0">
                <a:sym typeface="Wingdings" panose="05000000000000000000" pitchFamily="2" charset="2"/>
              </a:rPr>
              <a:t> Society  (online)</a:t>
            </a:r>
          </a:p>
          <a:p>
            <a:pPr marL="1143000" lvl="1" indent="-457200">
              <a:lnSpc>
                <a:spcPct val="114000"/>
              </a:lnSpc>
              <a:buFont typeface="+mj-lt"/>
              <a:buAutoNum type="arabicPeriod"/>
            </a:pPr>
            <a:r>
              <a:rPr lang="en-US" sz="2000" b="1" dirty="0" smtClean="0">
                <a:sym typeface="Wingdings" panose="05000000000000000000" pitchFamily="2" charset="2"/>
              </a:rPr>
              <a:t>Sebastian </a:t>
            </a:r>
            <a:r>
              <a:rPr lang="en-US" sz="2000" b="1" dirty="0">
                <a:sym typeface="Wingdings" panose="05000000000000000000" pitchFamily="2" charset="2"/>
              </a:rPr>
              <a:t>Siol, EMPA (online)</a:t>
            </a: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rPr>
              <a:t>Presentations</a:t>
            </a:r>
            <a:r>
              <a:rPr lang="fr-FR" b="1" dirty="0" smtClean="0">
                <a:solidFill>
                  <a:schemeClr val="tx1"/>
                </a:solidFill>
              </a:rPr>
              <a:t> 3 </a:t>
            </a:r>
            <a:r>
              <a:rPr lang="fr-FR" b="1" dirty="0" err="1" smtClean="0">
                <a:solidFill>
                  <a:schemeClr val="tx1"/>
                </a:solidFill>
              </a:rPr>
              <a:t>through</a:t>
            </a:r>
            <a:r>
              <a:rPr lang="fr-FR" b="1" dirty="0" smtClean="0">
                <a:solidFill>
                  <a:schemeClr val="tx1"/>
                </a:solidFill>
              </a:rPr>
              <a:t> 6 are </a:t>
            </a:r>
            <a:r>
              <a:rPr lang="fr-FR" b="1" dirty="0" err="1" smtClean="0">
                <a:solidFill>
                  <a:schemeClr val="tx1"/>
                </a:solidFill>
              </a:rPr>
              <a:t>recorded</a:t>
            </a:r>
            <a:r>
              <a:rPr lang="fr-FR" b="1" dirty="0" smtClean="0">
                <a:solidFill>
                  <a:schemeClr val="tx1"/>
                </a:solidFill>
              </a:rPr>
              <a:t> </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being</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cleaned</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1 : file </a:t>
            </a:r>
            <a:r>
              <a:rPr lang="fr-FR" b="1" dirty="0" err="1" smtClean="0">
                <a:solidFill>
                  <a:schemeClr val="tx1"/>
                </a:solidFill>
                <a:sym typeface="Wingdings" panose="05000000000000000000" pitchFamily="2" charset="2"/>
              </a:rPr>
              <a:t>provided</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2 : file to </a:t>
            </a:r>
            <a:r>
              <a:rPr lang="fr-FR" b="1" dirty="0" err="1" smtClean="0">
                <a:solidFill>
                  <a:schemeClr val="tx1"/>
                </a:solidFill>
                <a:sym typeface="Wingdings" panose="05000000000000000000" pitchFamily="2" charset="2"/>
              </a:rPr>
              <a:t>be</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provided</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need</a:t>
            </a:r>
            <a:r>
              <a:rPr lang="fr-FR" b="1" dirty="0" smtClean="0">
                <a:solidFill>
                  <a:schemeClr val="tx1"/>
                </a:solidFill>
                <a:sym typeface="Wingdings" panose="05000000000000000000" pitchFamily="2" charset="2"/>
              </a:rPr>
              <a:t> to </a:t>
            </a:r>
            <a:r>
              <a:rPr lang="fr-FR" b="1" dirty="0" err="1" smtClean="0">
                <a:solidFill>
                  <a:schemeClr val="tx1"/>
                </a:solidFill>
                <a:sym typeface="Wingdings" panose="05000000000000000000" pitchFamily="2" charset="2"/>
              </a:rPr>
              <a:t>ask</a:t>
            </a:r>
            <a:r>
              <a:rPr lang="fr-FR" b="1" dirty="0" smtClean="0">
                <a:solidFill>
                  <a:schemeClr val="tx1"/>
                </a:solidFill>
                <a:sym typeface="Wingdings" panose="05000000000000000000" pitchFamily="2" charset="2"/>
              </a:rPr>
              <a:t>)</a:t>
            </a:r>
            <a:endParaRPr lang="fr-FR" b="1" dirty="0" smtClean="0">
              <a:solidFill>
                <a:schemeClr val="tx1"/>
              </a:solidFill>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32</a:t>
            </a:fld>
            <a:endParaRPr lang="en-US" dirty="0"/>
          </a:p>
        </p:txBody>
      </p:sp>
      <p:sp>
        <p:nvSpPr>
          <p:cNvPr id="10" name="Espace réservé de la date 9"/>
          <p:cNvSpPr>
            <a:spLocks noGrp="1"/>
          </p:cNvSpPr>
          <p:nvPr>
            <p:ph type="dt" sz="half" idx="10"/>
          </p:nvPr>
        </p:nvSpPr>
        <p:spPr/>
        <p:txBody>
          <a:bodyPr/>
          <a:lstStyle/>
          <a:p>
            <a:fld id="{15852E24-0DF0-4C12-AF06-8D7F6A497398}" type="datetime1">
              <a:rPr lang="en-US" smtClean="0"/>
              <a:t>11/12/2024</a:t>
            </a:fld>
            <a:endParaRPr lang="en-US" dirty="0"/>
          </a:p>
        </p:txBody>
      </p:sp>
    </p:spTree>
    <p:extLst>
      <p:ext uri="{BB962C8B-B14F-4D97-AF65-F5344CB8AC3E}">
        <p14:creationId xmlns:p14="http://schemas.microsoft.com/office/powerpoint/2010/main" val="2924914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 Act. </a:t>
            </a:r>
            <a:r>
              <a:rPr lang="en-US" dirty="0" err="1" smtClean="0"/>
              <a:t>conf</a:t>
            </a:r>
            <a:r>
              <a:rPr lang="en-US" dirty="0" smtClean="0"/>
              <a:t>: International networking</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Organization/program/network presented</a:t>
            </a:r>
          </a:p>
          <a:p>
            <a:pPr marL="1143000" lvl="1" indent="-457200">
              <a:lnSpc>
                <a:spcPct val="114000"/>
              </a:lnSpc>
              <a:buFont typeface="+mj-lt"/>
              <a:buAutoNum type="arabicPeriod"/>
            </a:pPr>
            <a:r>
              <a:rPr lang="en-US" sz="2000" b="1" dirty="0">
                <a:sym typeface="Wingdings" panose="05000000000000000000" pitchFamily="2" charset="2"/>
              </a:rPr>
              <a:t>Sawako NAKAMAE, COST Action EU-MACE (in person)</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Kevin Rossi, </a:t>
            </a:r>
            <a:r>
              <a:rPr lang="en-US" sz="2000" b="1" dirty="0">
                <a:solidFill>
                  <a:srgbClr val="7030A0"/>
                </a:solidFill>
                <a:sym typeface="Wingdings" panose="05000000000000000000" pitchFamily="2" charset="2"/>
              </a:rPr>
              <a:t>COST Action: DAEMON</a:t>
            </a:r>
            <a:r>
              <a:rPr lang="en-US" sz="2000" b="1" dirty="0">
                <a:sym typeface="Wingdings" panose="05000000000000000000" pitchFamily="2" charset="2"/>
              </a:rPr>
              <a:t> (in person)</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Roberto Iglesias, </a:t>
            </a:r>
            <a:r>
              <a:rPr lang="en-US" sz="2000" b="1" dirty="0">
                <a:solidFill>
                  <a:srgbClr val="7030A0"/>
                </a:solidFill>
                <a:sym typeface="Wingdings" panose="05000000000000000000" pitchFamily="2" charset="2"/>
              </a:rPr>
              <a:t>COST Action: EU-MINE </a:t>
            </a:r>
            <a:r>
              <a:rPr lang="en-US" sz="2000" b="1" dirty="0">
                <a:sym typeface="Wingdings" panose="05000000000000000000" pitchFamily="2" charset="2"/>
              </a:rPr>
              <a:t>(online)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Anna Maria Christoforou, Cyprus/EU representative (in person)</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Jasna </a:t>
            </a:r>
            <a:r>
              <a:rPr lang="en-US" sz="2000" b="1" dirty="0" err="1">
                <a:sym typeface="Wingdings" panose="05000000000000000000" pitchFamily="2" charset="2"/>
              </a:rPr>
              <a:t>Jankovich</a:t>
            </a:r>
            <a:r>
              <a:rPr lang="en-US" sz="2000" b="1" dirty="0">
                <a:sym typeface="Wingdings" panose="05000000000000000000" pitchFamily="2" charset="2"/>
              </a:rPr>
              <a:t>, </a:t>
            </a:r>
            <a:r>
              <a:rPr lang="en-US" sz="2000" b="1" dirty="0">
                <a:solidFill>
                  <a:srgbClr val="7030A0"/>
                </a:solidFill>
                <a:sym typeface="Wingdings" panose="05000000000000000000" pitchFamily="2" charset="2"/>
              </a:rPr>
              <a:t>REACH2 : H2 MAP </a:t>
            </a:r>
            <a:r>
              <a:rPr lang="en-US" sz="2000" b="1" dirty="0" smtClean="0">
                <a:solidFill>
                  <a:srgbClr val="7030A0"/>
                </a:solidFill>
                <a:sym typeface="Wingdings" panose="05000000000000000000" pitchFamily="2" charset="2"/>
              </a:rPr>
              <a:t>network,</a:t>
            </a:r>
            <a:r>
              <a:rPr lang="en-US" sz="2000" b="1" dirty="0" smtClean="0">
                <a:sym typeface="Wingdings" panose="05000000000000000000" pitchFamily="2" charset="2"/>
              </a:rPr>
              <a:t> USA </a:t>
            </a:r>
            <a:r>
              <a:rPr lang="en-US" sz="2000" b="1" dirty="0">
                <a:sym typeface="Wingdings" panose="05000000000000000000" pitchFamily="2" charset="2"/>
              </a:rPr>
              <a:t>(online)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Fanny </a:t>
            </a:r>
            <a:r>
              <a:rPr lang="en-US" sz="2000" b="1" dirty="0" err="1">
                <a:sym typeface="Wingdings" panose="05000000000000000000" pitchFamily="2" charset="2"/>
              </a:rPr>
              <a:t>Balbaud</a:t>
            </a:r>
            <a:r>
              <a:rPr lang="en-US" sz="2000" b="1" dirty="0">
                <a:sym typeface="Wingdings" panose="05000000000000000000" pitchFamily="2" charset="2"/>
              </a:rPr>
              <a:t> – </a:t>
            </a:r>
            <a:r>
              <a:rPr lang="en-US" sz="2000" b="1" dirty="0">
                <a:solidFill>
                  <a:srgbClr val="7030A0"/>
                </a:solidFill>
                <a:sym typeface="Wingdings" panose="05000000000000000000" pitchFamily="2" charset="2"/>
              </a:rPr>
              <a:t>DIADEM, France </a:t>
            </a:r>
            <a:r>
              <a:rPr lang="en-US" sz="2000" b="1" dirty="0">
                <a:sym typeface="Wingdings" panose="05000000000000000000" pitchFamily="2" charset="2"/>
              </a:rPr>
              <a:t>(online)</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Venizelos Efthymiou, EU RI project: </a:t>
            </a:r>
            <a:r>
              <a:rPr lang="en-US" sz="2000" b="1" dirty="0" err="1">
                <a:sym typeface="Wingdings" panose="05000000000000000000" pitchFamily="2" charset="2"/>
              </a:rPr>
              <a:t>RISEnergy</a:t>
            </a:r>
            <a:r>
              <a:rPr lang="en-US" sz="2000" b="1" dirty="0">
                <a:sym typeface="Wingdings" panose="05000000000000000000" pitchFamily="2" charset="2"/>
              </a:rPr>
              <a:t> (in person)</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Massimo Celino, IEMAP, Italy (online)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Lorenzo Malerba – </a:t>
            </a:r>
            <a:r>
              <a:rPr lang="en-US" sz="2000" b="1" dirty="0">
                <a:solidFill>
                  <a:srgbClr val="7030A0"/>
                </a:solidFill>
                <a:sym typeface="Wingdings" panose="05000000000000000000" pitchFamily="2" charset="2"/>
              </a:rPr>
              <a:t>CONNECT-NM</a:t>
            </a:r>
            <a:r>
              <a:rPr lang="en-US" sz="2000" b="1" dirty="0">
                <a:sym typeface="Wingdings" panose="05000000000000000000" pitchFamily="2" charset="2"/>
              </a:rPr>
              <a:t> (online)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Francesco Matteucci - </a:t>
            </a:r>
            <a:r>
              <a:rPr lang="en-US" sz="2000" b="1" dirty="0">
                <a:solidFill>
                  <a:srgbClr val="7030A0"/>
                </a:solidFill>
                <a:sym typeface="Wingdings" panose="05000000000000000000" pitchFamily="2" charset="2"/>
              </a:rPr>
              <a:t>EIC &amp; IAM4EU </a:t>
            </a:r>
            <a:r>
              <a:rPr lang="en-US" sz="2000" b="1" dirty="0">
                <a:sym typeface="Wingdings" panose="05000000000000000000" pitchFamily="2" charset="2"/>
              </a:rPr>
              <a:t>co-</a:t>
            </a:r>
            <a:r>
              <a:rPr lang="en-US" sz="2000" b="1" dirty="0" err="1">
                <a:sym typeface="Wingdings" panose="05000000000000000000" pitchFamily="2" charset="2"/>
              </a:rPr>
              <a:t>programme</a:t>
            </a:r>
            <a:r>
              <a:rPr lang="en-US" sz="2000" b="1" dirty="0">
                <a:sym typeface="Wingdings" panose="05000000000000000000" pitchFamily="2" charset="2"/>
              </a:rPr>
              <a:t> </a:t>
            </a:r>
          </a:p>
          <a:p>
            <a:pPr lvl="0">
              <a:lnSpc>
                <a:spcPct val="114000"/>
              </a:lnSpc>
            </a:pPr>
            <a:r>
              <a:rPr lang="fr-FR" b="1" dirty="0" smtClean="0">
                <a:solidFill>
                  <a:schemeClr val="tx1"/>
                </a:solidFill>
                <a:sym typeface="Wingdings" panose="05000000000000000000" pitchFamily="2" charset="2"/>
              </a:rPr>
              <a:t>All </a:t>
            </a:r>
            <a:r>
              <a:rPr lang="fr-FR" b="1" dirty="0" err="1" smtClean="0">
                <a:solidFill>
                  <a:schemeClr val="tx1"/>
                </a:solidFill>
                <a:sym typeface="Wingdings" panose="05000000000000000000" pitchFamily="2" charset="2"/>
              </a:rPr>
              <a:t>presentations</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recorded</a:t>
            </a:r>
            <a:r>
              <a:rPr lang="fr-FR" b="1" dirty="0">
                <a:solidFill>
                  <a:schemeClr val="tx1"/>
                </a:solidFill>
                <a:sym typeface="Wingdings" panose="05000000000000000000" pitchFamily="2" charset="2"/>
              </a:rPr>
              <a:t> </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under</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cleaning</a:t>
            </a:r>
            <a:endParaRPr lang="fr-FR" b="1" dirty="0" smtClean="0">
              <a:solidFill>
                <a:schemeClr val="tx1"/>
              </a:solidFill>
              <a:sym typeface="Wingdings" panose="05000000000000000000" pitchFamily="2" charset="2"/>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33</a:t>
            </a:fld>
            <a:endParaRPr lang="en-US" dirty="0"/>
          </a:p>
        </p:txBody>
      </p:sp>
      <p:sp>
        <p:nvSpPr>
          <p:cNvPr id="10" name="Espace réservé de la date 9"/>
          <p:cNvSpPr>
            <a:spLocks noGrp="1"/>
          </p:cNvSpPr>
          <p:nvPr>
            <p:ph type="dt" sz="half" idx="10"/>
          </p:nvPr>
        </p:nvSpPr>
        <p:spPr/>
        <p:txBody>
          <a:bodyPr/>
          <a:lstStyle/>
          <a:p>
            <a:fld id="{BE64F8D5-85A9-4002-A8A5-64EA6529D0C9}" type="datetime1">
              <a:rPr lang="en-US" smtClean="0"/>
              <a:t>11/12/2024</a:t>
            </a:fld>
            <a:endParaRPr lang="en-US" dirty="0"/>
          </a:p>
        </p:txBody>
      </p:sp>
    </p:spTree>
    <p:extLst>
      <p:ext uri="{BB962C8B-B14F-4D97-AF65-F5344CB8AC3E}">
        <p14:creationId xmlns:p14="http://schemas.microsoft.com/office/powerpoint/2010/main" val="2713464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WG2 session</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MAP presentations</a:t>
            </a:r>
          </a:p>
          <a:p>
            <a:pPr marL="1143000" lvl="1" indent="-457200">
              <a:lnSpc>
                <a:spcPct val="114000"/>
              </a:lnSpc>
              <a:buFont typeface="+mj-lt"/>
              <a:buAutoNum type="arabicPeriod"/>
            </a:pPr>
            <a:r>
              <a:rPr lang="en-US" sz="2000" b="1" dirty="0">
                <a:sym typeface="Wingdings" panose="05000000000000000000" pitchFamily="2" charset="2"/>
              </a:rPr>
              <a:t>Dr. Fanny </a:t>
            </a:r>
            <a:r>
              <a:rPr lang="en-US" sz="2000" b="1" dirty="0" err="1">
                <a:sym typeface="Wingdings" panose="05000000000000000000" pitchFamily="2" charset="2"/>
              </a:rPr>
              <a:t>Balbaud</a:t>
            </a:r>
            <a:r>
              <a:rPr lang="en-US" sz="2000" b="1" dirty="0">
                <a:sym typeface="Wingdings" panose="05000000000000000000" pitchFamily="2" charset="2"/>
              </a:rPr>
              <a:t> – A-DREAM/DIAMS, CEA (online)</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Katerina Christofidou – </a:t>
            </a:r>
            <a:r>
              <a:rPr lang="en-US" sz="2000" b="1" dirty="0">
                <a:solidFill>
                  <a:srgbClr val="7030A0"/>
                </a:solidFill>
                <a:sym typeface="Wingdings" panose="05000000000000000000" pitchFamily="2" charset="2"/>
              </a:rPr>
              <a:t>Henry Royce Institute</a:t>
            </a:r>
            <a:r>
              <a:rPr lang="en-US" sz="2000" b="1" dirty="0">
                <a:sym typeface="Wingdings" panose="05000000000000000000" pitchFamily="2" charset="2"/>
              </a:rPr>
              <a:t> (recording) + Dr. Richard </a:t>
            </a:r>
            <a:r>
              <a:rPr lang="en-US" sz="2000" b="1" dirty="0" smtClean="0">
                <a:sym typeface="Wingdings" panose="05000000000000000000" pitchFamily="2" charset="2"/>
              </a:rPr>
              <a:t>Dawidek</a:t>
            </a:r>
            <a:endParaRPr lang="en-US" sz="2000" b="1" dirty="0">
              <a:sym typeface="Wingdings" panose="05000000000000000000" pitchFamily="2" charset="2"/>
            </a:endParaRP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Janne Pakarinen - VTT (online) </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Özlem Özcan Sandikcioglu - </a:t>
            </a:r>
            <a:r>
              <a:rPr lang="en-US" sz="2000" b="1" dirty="0">
                <a:solidFill>
                  <a:srgbClr val="7030A0"/>
                </a:solidFill>
                <a:sym typeface="Wingdings" panose="05000000000000000000" pitchFamily="2" charset="2"/>
              </a:rPr>
              <a:t>BAM</a:t>
            </a:r>
            <a:r>
              <a:rPr lang="en-US" sz="2000" b="1" dirty="0">
                <a:sym typeface="Wingdings" panose="05000000000000000000" pitchFamily="2" charset="2"/>
              </a:rPr>
              <a:t>  (online) </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a:t>
            </a:r>
            <a:r>
              <a:rPr lang="en-US" sz="2000" b="1" dirty="0" err="1">
                <a:sym typeface="Wingdings" panose="05000000000000000000" pitchFamily="2" charset="2"/>
              </a:rPr>
              <a:t>Jaroslaw</a:t>
            </a:r>
            <a:r>
              <a:rPr lang="en-US" sz="2000" b="1" dirty="0">
                <a:sym typeface="Wingdings" panose="05000000000000000000" pitchFamily="2" charset="2"/>
              </a:rPr>
              <a:t> </a:t>
            </a:r>
            <a:r>
              <a:rPr lang="en-US" sz="2000" b="1" dirty="0" err="1">
                <a:sym typeface="Wingdings" panose="05000000000000000000" pitchFamily="2" charset="2"/>
              </a:rPr>
              <a:t>Jasinski</a:t>
            </a:r>
            <a:r>
              <a:rPr lang="en-US" sz="2000" b="1" dirty="0">
                <a:sym typeface="Wingdings" panose="05000000000000000000" pitchFamily="2" charset="2"/>
              </a:rPr>
              <a:t> – NOMATEN, NCBJ (in person)</a:t>
            </a: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rPr>
              <a:t>All </a:t>
            </a:r>
            <a:r>
              <a:rPr lang="fr-FR" b="1" dirty="0" err="1" smtClean="0">
                <a:solidFill>
                  <a:schemeClr val="tx1"/>
                </a:solidFill>
              </a:rPr>
              <a:t>presentations</a:t>
            </a:r>
            <a:r>
              <a:rPr lang="fr-FR" b="1" dirty="0" smtClean="0">
                <a:solidFill>
                  <a:schemeClr val="tx1"/>
                </a:solidFill>
              </a:rPr>
              <a:t> </a:t>
            </a:r>
            <a:r>
              <a:rPr lang="fr-FR" b="1" dirty="0" err="1" smtClean="0">
                <a:solidFill>
                  <a:schemeClr val="tx1"/>
                </a:solidFill>
              </a:rPr>
              <a:t>recorded</a:t>
            </a:r>
            <a:r>
              <a:rPr lang="fr-FR" b="1" dirty="0" smtClean="0">
                <a:solidFill>
                  <a:schemeClr val="tx1"/>
                </a:solidFill>
              </a:rPr>
              <a:t> </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being</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cleaned</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rgbClr val="7030A0"/>
                </a:solidFill>
                <a:sym typeface="Wingdings" panose="05000000000000000000" pitchFamily="2" charset="2"/>
              </a:rPr>
              <a:t>MAPs</a:t>
            </a:r>
            <a:r>
              <a:rPr lang="fr-FR" b="1" dirty="0" smtClean="0">
                <a:solidFill>
                  <a:srgbClr val="7030A0"/>
                </a:solidFill>
                <a:sym typeface="Wingdings" panose="05000000000000000000" pitchFamily="2" charset="2"/>
              </a:rPr>
              <a:t> </a:t>
            </a:r>
            <a:r>
              <a:rPr lang="fr-FR" b="1" dirty="0" err="1" smtClean="0">
                <a:solidFill>
                  <a:srgbClr val="7030A0"/>
                </a:solidFill>
                <a:sym typeface="Wingdings" panose="05000000000000000000" pitchFamily="2" charset="2"/>
              </a:rPr>
              <a:t>accepting</a:t>
            </a:r>
            <a:r>
              <a:rPr lang="fr-FR" b="1" dirty="0" smtClean="0">
                <a:solidFill>
                  <a:srgbClr val="7030A0"/>
                </a:solidFill>
                <a:sym typeface="Wingdings" panose="05000000000000000000" pitchFamily="2" charset="2"/>
              </a:rPr>
              <a:t> </a:t>
            </a:r>
            <a:r>
              <a:rPr lang="fr-FR" b="1" dirty="0" err="1" smtClean="0">
                <a:solidFill>
                  <a:srgbClr val="7030A0"/>
                </a:solidFill>
                <a:sym typeface="Wingdings" panose="05000000000000000000" pitchFamily="2" charset="2"/>
              </a:rPr>
              <a:t>STSMs</a:t>
            </a:r>
            <a:endParaRPr lang="fr-FR" b="1" dirty="0">
              <a:solidFill>
                <a:srgbClr val="7030A0"/>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34</a:t>
            </a:fld>
            <a:endParaRPr lang="en-US" dirty="0"/>
          </a:p>
        </p:txBody>
      </p:sp>
      <p:sp>
        <p:nvSpPr>
          <p:cNvPr id="10" name="Espace réservé de la date 9"/>
          <p:cNvSpPr>
            <a:spLocks noGrp="1"/>
          </p:cNvSpPr>
          <p:nvPr>
            <p:ph type="dt" sz="half" idx="10"/>
          </p:nvPr>
        </p:nvSpPr>
        <p:spPr/>
        <p:txBody>
          <a:bodyPr/>
          <a:lstStyle/>
          <a:p>
            <a:fld id="{C3E6B51B-2F33-4D04-A5A9-06F8B32E9E6F}" type="datetime1">
              <a:rPr lang="en-US" smtClean="0"/>
              <a:t>11/12/2024</a:t>
            </a:fld>
            <a:endParaRPr lang="en-US" dirty="0"/>
          </a:p>
        </p:txBody>
      </p:sp>
    </p:spTree>
    <p:extLst>
      <p:ext uri="{BB962C8B-B14F-4D97-AF65-F5344CB8AC3E}">
        <p14:creationId xmlns:p14="http://schemas.microsoft.com/office/powerpoint/2010/main" val="224866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round table</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lvl="0">
              <a:lnSpc>
                <a:spcPct val="114000"/>
              </a:lnSpc>
            </a:pPr>
            <a:r>
              <a:rPr lang="fr-FR" b="1" dirty="0" err="1" smtClean="0">
                <a:solidFill>
                  <a:schemeClr val="tx1"/>
                </a:solidFill>
                <a:sym typeface="Wingdings" panose="05000000000000000000" pitchFamily="2" charset="2"/>
              </a:rPr>
              <a:t>What</a:t>
            </a:r>
            <a:r>
              <a:rPr lang="fr-FR" b="1" dirty="0" smtClean="0">
                <a:solidFill>
                  <a:schemeClr val="tx1"/>
                </a:solidFill>
                <a:sym typeface="Wingdings" panose="05000000000000000000" pitchFamily="2" charset="2"/>
              </a:rPr>
              <a:t> actions for EU-MACE in GP 2?</a:t>
            </a:r>
            <a:endParaRPr lang="en-US"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Online </a:t>
            </a:r>
            <a:r>
              <a:rPr lang="en-US" b="1" dirty="0">
                <a:solidFill>
                  <a:schemeClr val="tx1"/>
                </a:solidFill>
                <a:sym typeface="Wingdings" panose="05000000000000000000" pitchFamily="2" charset="2"/>
              </a:rPr>
              <a:t>webinars combined with monthly </a:t>
            </a:r>
            <a:r>
              <a:rPr lang="en-US" b="1" dirty="0" smtClean="0">
                <a:solidFill>
                  <a:schemeClr val="tx1"/>
                </a:solidFill>
                <a:sym typeface="Wingdings" panose="05000000000000000000" pitchFamily="2" charset="2"/>
              </a:rPr>
              <a:t>update meeting (every other month)  see p. 28 for more details </a:t>
            </a:r>
          </a:p>
          <a:p>
            <a:pPr marL="34290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More technic-focused </a:t>
            </a:r>
            <a:r>
              <a:rPr lang="en-US" b="1" dirty="0">
                <a:solidFill>
                  <a:schemeClr val="tx1"/>
                </a:solidFill>
                <a:sym typeface="Wingdings" panose="05000000000000000000" pitchFamily="2" charset="2"/>
              </a:rPr>
              <a:t>online </a:t>
            </a:r>
            <a:r>
              <a:rPr lang="en-US" b="1" dirty="0" smtClean="0">
                <a:solidFill>
                  <a:schemeClr val="tx1"/>
                </a:solidFill>
                <a:sym typeface="Wingdings" panose="05000000000000000000" pitchFamily="2" charset="2"/>
              </a:rPr>
              <a:t>workshop</a:t>
            </a:r>
            <a:endParaRPr lang="en-US"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Improve - Industrial </a:t>
            </a:r>
            <a:r>
              <a:rPr lang="en-US" b="1" dirty="0">
                <a:solidFill>
                  <a:schemeClr val="tx1"/>
                </a:solidFill>
                <a:sym typeface="Wingdings" panose="05000000000000000000" pitchFamily="2" charset="2"/>
              </a:rPr>
              <a:t>involvement (will require the </a:t>
            </a:r>
            <a:r>
              <a:rPr lang="en-US" b="1" dirty="0" smtClean="0">
                <a:solidFill>
                  <a:schemeClr val="tx1"/>
                </a:solidFill>
                <a:sym typeface="Wingdings" panose="05000000000000000000" pitchFamily="2" charset="2"/>
              </a:rPr>
              <a:t>members’ contribution)  survey on </a:t>
            </a:r>
            <a:r>
              <a:rPr lang="en-US" b="1" dirty="0">
                <a:solidFill>
                  <a:schemeClr val="tx1"/>
                </a:solidFill>
                <a:sym typeface="Wingdings" panose="05000000000000000000" pitchFamily="2" charset="2"/>
              </a:rPr>
              <a:t>who has contacts with which industries? </a:t>
            </a: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Proposition </a:t>
            </a:r>
            <a:r>
              <a:rPr lang="en-US" b="1" dirty="0">
                <a:solidFill>
                  <a:schemeClr val="tx1"/>
                </a:solidFill>
                <a:sym typeface="Wingdings" panose="05000000000000000000" pitchFamily="2" charset="2"/>
              </a:rPr>
              <a:t>for training school co-organization (with CONNECT-NM, for example 2026) </a:t>
            </a:r>
            <a:endParaRPr lang="en-US"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Other </a:t>
            </a:r>
            <a:r>
              <a:rPr lang="en-US" b="1" dirty="0">
                <a:solidFill>
                  <a:schemeClr val="tx1"/>
                </a:solidFill>
                <a:sym typeface="Wingdings" panose="05000000000000000000" pitchFamily="2" charset="2"/>
              </a:rPr>
              <a:t>networking </a:t>
            </a:r>
            <a:r>
              <a:rPr lang="en-US" b="1" dirty="0" smtClean="0">
                <a:solidFill>
                  <a:schemeClr val="tx1"/>
                </a:solidFill>
                <a:sym typeface="Wingdings" panose="05000000000000000000" pitchFamily="2" charset="2"/>
              </a:rPr>
              <a:t>models, e.g., organization </a:t>
            </a:r>
            <a:r>
              <a:rPr lang="en-US" b="1" dirty="0">
                <a:solidFill>
                  <a:schemeClr val="tx1"/>
                </a:solidFill>
                <a:sym typeface="Wingdings" panose="05000000000000000000" pitchFamily="2" charset="2"/>
              </a:rPr>
              <a:t>of online workshop for students </a:t>
            </a: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Add Equipment </a:t>
            </a:r>
            <a:r>
              <a:rPr lang="en-US" b="1" dirty="0">
                <a:solidFill>
                  <a:schemeClr val="tx1"/>
                </a:solidFill>
                <a:sym typeface="Wingdings" panose="05000000000000000000" pitchFamily="2" charset="2"/>
              </a:rPr>
              <a:t>mapping </a:t>
            </a:r>
            <a:r>
              <a:rPr lang="en-US" b="1" dirty="0" smtClean="0">
                <a:solidFill>
                  <a:schemeClr val="tx1"/>
                </a:solidFill>
                <a:sym typeface="Wingdings" panose="05000000000000000000" pitchFamily="2" charset="2"/>
              </a:rPr>
              <a:t>to the MAP/Expert list</a:t>
            </a:r>
            <a:endParaRPr lang="en-US"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Future </a:t>
            </a:r>
            <a:r>
              <a:rPr lang="en-US" b="1" dirty="0" err="1" smtClean="0">
                <a:solidFill>
                  <a:schemeClr val="tx1"/>
                </a:solidFill>
                <a:sym typeface="Wingdings" panose="05000000000000000000" pitchFamily="2" charset="2"/>
              </a:rPr>
              <a:t>LabLive</a:t>
            </a:r>
            <a:r>
              <a:rPr lang="en-US" b="1" dirty="0" smtClean="0">
                <a:solidFill>
                  <a:schemeClr val="tx1"/>
                </a:solidFill>
                <a:sym typeface="Wingdings" panose="05000000000000000000" pitchFamily="2" charset="2"/>
              </a:rPr>
              <a:t> participation (member MAP/Lab/project promotion)  MC e-vote validated</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Promotional</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video</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making</a:t>
            </a:r>
            <a:r>
              <a:rPr lang="fr-FR" b="1" dirty="0" smtClean="0">
                <a:solidFill>
                  <a:schemeClr val="tx1"/>
                </a:solidFill>
                <a:sym typeface="Wingdings" panose="05000000000000000000" pitchFamily="2" charset="2"/>
              </a:rPr>
              <a:t> </a:t>
            </a:r>
            <a:r>
              <a:rPr lang="en-US" b="1" dirty="0">
                <a:solidFill>
                  <a:schemeClr val="tx1"/>
                </a:solidFill>
                <a:sym typeface="Wingdings" panose="05000000000000000000" pitchFamily="2" charset="2"/>
              </a:rPr>
              <a:t>(member MAP/Lab/project promotion) </a:t>
            </a: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Future projects</a:t>
            </a:r>
            <a:r>
              <a:rPr lang="fr-FR" b="1" dirty="0" smtClean="0">
                <a:solidFill>
                  <a:schemeClr val="tx1"/>
                </a:solidFill>
                <a:sym typeface="Wingdings" panose="05000000000000000000" pitchFamily="2" charset="2"/>
              </a:rPr>
              <a:t> (</a:t>
            </a:r>
            <a:r>
              <a:rPr lang="en-US" b="1" dirty="0" smtClean="0">
                <a:solidFill>
                  <a:schemeClr val="tx1"/>
                </a:solidFill>
                <a:sym typeface="Wingdings" panose="05000000000000000000" pitchFamily="2" charset="2"/>
              </a:rPr>
              <a:t>infrastructure, legacy labs, etc.) </a:t>
            </a:r>
            <a:r>
              <a:rPr lang="fr-FR" b="1" dirty="0" smtClean="0">
                <a:solidFill>
                  <a:schemeClr val="tx1"/>
                </a:solidFill>
                <a:sym typeface="Wingdings" panose="05000000000000000000" pitchFamily="2" charset="2"/>
              </a:rPr>
              <a:t>discussion</a:t>
            </a:r>
          </a:p>
          <a:p>
            <a:pPr marL="342900" indent="-342900">
              <a:lnSpc>
                <a:spcPct val="114000"/>
              </a:lnSpc>
              <a:buFont typeface="Arial" panose="020B0604020202020204" pitchFamily="34" charset="0"/>
              <a:buChar char="•"/>
            </a:pPr>
            <a:r>
              <a:rPr lang="en-US" b="1" dirty="0">
                <a:solidFill>
                  <a:srgbClr val="FF0000"/>
                </a:solidFill>
                <a:sym typeface="Wingdings" panose="05000000000000000000" pitchFamily="2" charset="2"/>
              </a:rPr>
              <a:t>How to spend more money quickly</a:t>
            </a:r>
            <a:r>
              <a:rPr lang="en-US" b="1" dirty="0" smtClean="0">
                <a:solidFill>
                  <a:srgbClr val="FF0000"/>
                </a:solidFill>
                <a:sym typeface="Wingdings" panose="05000000000000000000" pitchFamily="2" charset="2"/>
              </a:rPr>
              <a:t>?</a:t>
            </a:r>
            <a:endParaRPr lang="fr-FR" b="1" dirty="0" smtClean="0">
              <a:solidFill>
                <a:srgbClr val="FF0000"/>
              </a:solidFill>
              <a:sym typeface="Wingdings" panose="05000000000000000000" pitchFamily="2" charset="2"/>
            </a:endParaRP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35</a:t>
            </a:fld>
            <a:endParaRPr lang="en-US" dirty="0"/>
          </a:p>
        </p:txBody>
      </p:sp>
      <p:sp>
        <p:nvSpPr>
          <p:cNvPr id="10" name="Espace réservé de la date 9"/>
          <p:cNvSpPr>
            <a:spLocks noGrp="1"/>
          </p:cNvSpPr>
          <p:nvPr>
            <p:ph type="dt" sz="half" idx="10"/>
          </p:nvPr>
        </p:nvSpPr>
        <p:spPr/>
        <p:txBody>
          <a:bodyPr/>
          <a:lstStyle/>
          <a:p>
            <a:fld id="{DBA5DDCD-FB12-4371-BD23-47558DFDA9B3}" type="datetime1">
              <a:rPr lang="en-US" smtClean="0"/>
              <a:t>11/12/2024</a:t>
            </a:fld>
            <a:endParaRPr lang="en-US" dirty="0"/>
          </a:p>
        </p:txBody>
      </p:sp>
    </p:spTree>
    <p:extLst>
      <p:ext uri="{BB962C8B-B14F-4D97-AF65-F5344CB8AC3E}">
        <p14:creationId xmlns:p14="http://schemas.microsoft.com/office/powerpoint/2010/main" val="3371737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To new members: at the monthly update meeting …</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32458" y="1532184"/>
            <a:ext cx="11340982" cy="4416373"/>
          </a:xfrm>
        </p:spPr>
        <p:txBody>
          <a:bodyPr/>
          <a:lstStyle/>
          <a:p>
            <a:pPr marL="342900" lvl="0" indent="-342900">
              <a:lnSpc>
                <a:spcPct val="114000"/>
              </a:lnSpc>
              <a:buFont typeface="Arial" panose="020B0604020202020204" pitchFamily="34" charset="0"/>
              <a:buChar char="•"/>
            </a:pPr>
            <a:r>
              <a:rPr lang="fr-FR" b="1" dirty="0" err="1" smtClean="0">
                <a:solidFill>
                  <a:schemeClr val="tx1"/>
                </a:solidFill>
              </a:rPr>
              <a:t>Overview</a:t>
            </a:r>
            <a:r>
              <a:rPr lang="fr-FR" b="1" dirty="0" smtClean="0">
                <a:solidFill>
                  <a:schemeClr val="tx1"/>
                </a:solidFill>
              </a:rPr>
              <a:t> of the </a:t>
            </a:r>
            <a:r>
              <a:rPr lang="fr-FR" b="1" dirty="0" err="1" smtClean="0">
                <a:solidFill>
                  <a:schemeClr val="tx1"/>
                </a:solidFill>
              </a:rPr>
              <a:t>current</a:t>
            </a:r>
            <a:r>
              <a:rPr lang="fr-FR" b="1" dirty="0" smtClean="0">
                <a:solidFill>
                  <a:schemeClr val="tx1"/>
                </a:solidFill>
              </a:rPr>
              <a:t> </a:t>
            </a:r>
            <a:r>
              <a:rPr lang="fr-FR" b="1" dirty="0" err="1" smtClean="0">
                <a:solidFill>
                  <a:schemeClr val="tx1"/>
                </a:solidFill>
              </a:rPr>
              <a:t>status</a:t>
            </a:r>
            <a:r>
              <a:rPr lang="fr-FR" b="1" dirty="0" smtClean="0">
                <a:solidFill>
                  <a:schemeClr val="tx1"/>
                </a:solidFill>
              </a:rPr>
              <a:t> of EU-MACE </a:t>
            </a:r>
          </a:p>
          <a:p>
            <a:pPr lvl="0">
              <a:lnSpc>
                <a:spcPct val="114000"/>
              </a:lnSpc>
            </a:pPr>
            <a:endParaRPr lang="fr-FR" b="1" dirty="0" smtClean="0">
              <a:solidFill>
                <a:schemeClr val="tx1"/>
              </a:solidFill>
            </a:endParaRPr>
          </a:p>
          <a:p>
            <a:pPr marL="1028700" lvl="1" indent="-342900">
              <a:lnSpc>
                <a:spcPct val="114000"/>
              </a:lnSpc>
            </a:pPr>
            <a:r>
              <a:rPr lang="fr-FR" sz="2000" b="1" dirty="0" err="1" smtClean="0">
                <a:solidFill>
                  <a:schemeClr val="tx1"/>
                </a:solidFill>
              </a:rPr>
              <a:t>Different</a:t>
            </a:r>
            <a:r>
              <a:rPr lang="fr-FR" sz="2000" b="1" dirty="0" smtClean="0">
                <a:solidFill>
                  <a:schemeClr val="tx1"/>
                </a:solidFill>
              </a:rPr>
              <a:t> </a:t>
            </a:r>
            <a:r>
              <a:rPr lang="fr-FR" sz="2000" b="1" dirty="0" err="1" smtClean="0">
                <a:solidFill>
                  <a:schemeClr val="tx1"/>
                </a:solidFill>
              </a:rPr>
              <a:t>Tasks</a:t>
            </a:r>
            <a:r>
              <a:rPr lang="fr-FR" sz="2000" b="1" dirty="0" smtClean="0">
                <a:solidFill>
                  <a:schemeClr val="tx1"/>
                </a:solidFill>
              </a:rPr>
              <a:t> in </a:t>
            </a:r>
            <a:r>
              <a:rPr lang="fr-FR" sz="2000" b="1" dirty="0" err="1" smtClean="0">
                <a:solidFill>
                  <a:schemeClr val="tx1"/>
                </a:solidFill>
              </a:rPr>
              <a:t>progress</a:t>
            </a:r>
            <a:endParaRPr lang="fr-FR" sz="2000" b="1" dirty="0" smtClean="0">
              <a:solidFill>
                <a:schemeClr val="tx1"/>
              </a:solidFill>
            </a:endParaRPr>
          </a:p>
          <a:p>
            <a:pPr marL="342900" lvl="0" indent="-342900">
              <a:lnSpc>
                <a:spcPct val="114000"/>
              </a:lnSpc>
              <a:buFont typeface="Arial" panose="020B0604020202020204" pitchFamily="34" charset="0"/>
              <a:buChar char="•"/>
            </a:pPr>
            <a:endParaRPr lang="fr-FR" b="1" dirty="0">
              <a:solidFill>
                <a:schemeClr val="tx1"/>
              </a:solidFill>
            </a:endParaRPr>
          </a:p>
          <a:p>
            <a:pPr marL="1028700" lvl="1" indent="-342900">
              <a:lnSpc>
                <a:spcPct val="114000"/>
              </a:lnSpc>
            </a:pPr>
            <a:r>
              <a:rPr lang="fr-FR" sz="2000" b="1" dirty="0" smtClean="0">
                <a:solidFill>
                  <a:schemeClr val="tx1"/>
                </a:solidFill>
              </a:rPr>
              <a:t>Action </a:t>
            </a:r>
            <a:r>
              <a:rPr lang="fr-FR" sz="2000" b="1" dirty="0" err="1" smtClean="0">
                <a:solidFill>
                  <a:schemeClr val="tx1"/>
                </a:solidFill>
              </a:rPr>
              <a:t>immediate</a:t>
            </a:r>
            <a:r>
              <a:rPr lang="fr-FR" sz="2000" b="1" dirty="0" smtClean="0">
                <a:solidFill>
                  <a:schemeClr val="tx1"/>
                </a:solidFill>
              </a:rPr>
              <a:t> </a:t>
            </a:r>
            <a:r>
              <a:rPr lang="fr-FR" sz="2000" b="1" dirty="0" err="1" smtClean="0">
                <a:solidFill>
                  <a:schemeClr val="tx1"/>
                </a:solidFill>
              </a:rPr>
              <a:t>needs</a:t>
            </a:r>
            <a:r>
              <a:rPr lang="fr-FR" sz="2000" b="1" dirty="0" smtClean="0">
                <a:solidFill>
                  <a:schemeClr val="tx1"/>
                </a:solidFill>
              </a:rPr>
              <a:t> and how </a:t>
            </a:r>
            <a:r>
              <a:rPr lang="fr-FR" sz="2000" b="1" dirty="0" err="1" smtClean="0">
                <a:solidFill>
                  <a:schemeClr val="tx1"/>
                </a:solidFill>
              </a:rPr>
              <a:t>you</a:t>
            </a:r>
            <a:r>
              <a:rPr lang="fr-FR" sz="2000" b="1" dirty="0" smtClean="0">
                <a:solidFill>
                  <a:schemeClr val="tx1"/>
                </a:solidFill>
              </a:rPr>
              <a:t> </a:t>
            </a:r>
            <a:r>
              <a:rPr lang="fr-FR" sz="2000" b="1" dirty="0" err="1" smtClean="0">
                <a:solidFill>
                  <a:schemeClr val="tx1"/>
                </a:solidFill>
              </a:rPr>
              <a:t>can</a:t>
            </a:r>
            <a:r>
              <a:rPr lang="fr-FR" sz="2000" b="1" dirty="0" smtClean="0">
                <a:solidFill>
                  <a:schemeClr val="tx1"/>
                </a:solidFill>
              </a:rPr>
              <a:t> </a:t>
            </a:r>
            <a:r>
              <a:rPr lang="fr-FR" sz="2000" b="1" dirty="0" err="1" smtClean="0">
                <a:solidFill>
                  <a:schemeClr val="tx1"/>
                </a:solidFill>
              </a:rPr>
              <a:t>contribute</a:t>
            </a:r>
            <a:r>
              <a:rPr lang="fr-FR" sz="2000" b="1" dirty="0" smtClean="0">
                <a:solidFill>
                  <a:schemeClr val="tx1"/>
                </a:solidFill>
              </a:rPr>
              <a:t>!</a:t>
            </a:r>
          </a:p>
          <a:p>
            <a:pPr marL="1028700" lvl="1" indent="-342900">
              <a:lnSpc>
                <a:spcPct val="114000"/>
              </a:lnSpc>
            </a:pPr>
            <a:endParaRPr lang="fr-FR" sz="2000" b="1" dirty="0"/>
          </a:p>
          <a:p>
            <a:pPr marL="1028700" lvl="1" indent="-342900">
              <a:lnSpc>
                <a:spcPct val="114000"/>
              </a:lnSpc>
            </a:pPr>
            <a:r>
              <a:rPr lang="fr-FR" sz="2000" b="1" dirty="0" err="1">
                <a:sym typeface="Wingdings" panose="05000000000000000000" pitchFamily="2" charset="2"/>
              </a:rPr>
              <a:t>Upcoming</a:t>
            </a:r>
            <a:r>
              <a:rPr lang="fr-FR" sz="2000" b="1" dirty="0">
                <a:sym typeface="Wingdings" panose="05000000000000000000" pitchFamily="2" charset="2"/>
              </a:rPr>
              <a:t> actions </a:t>
            </a:r>
            <a:endParaRPr lang="fr-FR" sz="2000" b="1" dirty="0" smtClean="0">
              <a:sym typeface="Wingdings" panose="05000000000000000000" pitchFamily="2" charset="2"/>
            </a:endParaRPr>
          </a:p>
          <a:p>
            <a:pPr marL="1028700" lvl="1" indent="-342900">
              <a:lnSpc>
                <a:spcPct val="114000"/>
              </a:lnSpc>
            </a:pPr>
            <a:endParaRPr lang="fr-FR" sz="2000" b="1" dirty="0">
              <a:solidFill>
                <a:schemeClr val="tx1"/>
              </a:solidFill>
              <a:sym typeface="Wingdings" panose="05000000000000000000" pitchFamily="2" charset="2"/>
            </a:endParaRPr>
          </a:p>
          <a:p>
            <a:pPr marL="1028700" lvl="1" indent="-342900">
              <a:lnSpc>
                <a:spcPct val="114000"/>
              </a:lnSpc>
            </a:pPr>
            <a:r>
              <a:rPr lang="fr-FR" sz="2000" b="1" dirty="0" smtClean="0">
                <a:solidFill>
                  <a:schemeClr val="tx1"/>
                </a:solidFill>
              </a:rPr>
              <a:t>How </a:t>
            </a:r>
            <a:r>
              <a:rPr lang="fr-FR" sz="2000" b="1" dirty="0" err="1" smtClean="0">
                <a:solidFill>
                  <a:schemeClr val="tx1"/>
                </a:solidFill>
              </a:rPr>
              <a:t>you</a:t>
            </a:r>
            <a:r>
              <a:rPr lang="fr-FR" sz="2000" b="1" dirty="0" smtClean="0">
                <a:solidFill>
                  <a:schemeClr val="tx1"/>
                </a:solidFill>
              </a:rPr>
              <a:t> </a:t>
            </a:r>
            <a:r>
              <a:rPr lang="fr-FR" sz="2000" b="1" dirty="0" err="1" smtClean="0">
                <a:solidFill>
                  <a:schemeClr val="tx1"/>
                </a:solidFill>
              </a:rPr>
              <a:t>can</a:t>
            </a:r>
            <a:r>
              <a:rPr lang="fr-FR" sz="2000" b="1" dirty="0" smtClean="0">
                <a:solidFill>
                  <a:schemeClr val="tx1"/>
                </a:solidFill>
              </a:rPr>
              <a:t> </a:t>
            </a:r>
            <a:r>
              <a:rPr lang="fr-FR" sz="2000" b="1" dirty="0" err="1" smtClean="0">
                <a:solidFill>
                  <a:schemeClr val="tx1"/>
                </a:solidFill>
              </a:rPr>
              <a:t>contribute</a:t>
            </a:r>
            <a:r>
              <a:rPr lang="fr-FR" sz="2000" b="1" dirty="0" smtClean="0">
                <a:solidFill>
                  <a:schemeClr val="tx1"/>
                </a:solidFill>
              </a:rPr>
              <a:t> and </a:t>
            </a:r>
            <a:r>
              <a:rPr lang="fr-FR" sz="2000" b="1" dirty="0" err="1" smtClean="0">
                <a:solidFill>
                  <a:schemeClr val="tx1"/>
                </a:solidFill>
              </a:rPr>
              <a:t>whom</a:t>
            </a:r>
            <a:r>
              <a:rPr lang="fr-FR" sz="2000" b="1" dirty="0" smtClean="0">
                <a:solidFill>
                  <a:schemeClr val="tx1"/>
                </a:solidFill>
              </a:rPr>
              <a:t> to contact</a:t>
            </a:r>
          </a:p>
          <a:p>
            <a:pPr marL="1028700" lvl="1" indent="-342900">
              <a:lnSpc>
                <a:spcPct val="114000"/>
              </a:lnSpc>
            </a:pPr>
            <a:endParaRPr lang="fr-FR" sz="2000" b="1" dirty="0"/>
          </a:p>
          <a:p>
            <a:pPr marL="1028700" lvl="1" indent="-342900">
              <a:lnSpc>
                <a:spcPct val="114000"/>
              </a:lnSpc>
            </a:pPr>
            <a:r>
              <a:rPr lang="fr-FR" sz="2000" b="1" dirty="0" smtClean="0"/>
              <a:t>AOB of relevance</a:t>
            </a:r>
            <a:endParaRPr lang="fr-FR" b="1" dirty="0" smtClean="0">
              <a:solidFill>
                <a:schemeClr val="tx1"/>
              </a:solidFill>
            </a:endParaRPr>
          </a:p>
          <a:p>
            <a:pPr lvl="0">
              <a:lnSpc>
                <a:spcPct val="114000"/>
              </a:lnSpc>
            </a:pPr>
            <a:endParaRPr lang="fr-FR" b="1" dirty="0">
              <a:solidFill>
                <a:schemeClr val="tx1"/>
              </a:solidFill>
              <a:sym typeface="Wingdings" panose="05000000000000000000" pitchFamily="2" charset="2"/>
            </a:endParaRPr>
          </a:p>
          <a:p>
            <a:pPr marL="1028700" lvl="1" indent="-342900">
              <a:lnSpc>
                <a:spcPct val="114000"/>
              </a:lnSpc>
            </a:pPr>
            <a:endParaRPr lang="fr-FR" b="1" dirty="0">
              <a:solidFill>
                <a:schemeClr val="tx1"/>
              </a:solidFill>
              <a:sym typeface="Wingdings" panose="05000000000000000000" pitchFamily="2" charset="2"/>
            </a:endParaRPr>
          </a:p>
        </p:txBody>
      </p:sp>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36</a:t>
            </a:fld>
            <a:endParaRPr lang="en-US" dirty="0"/>
          </a:p>
        </p:txBody>
      </p:sp>
      <p:sp>
        <p:nvSpPr>
          <p:cNvPr id="10" name="Espace réservé de la date 9"/>
          <p:cNvSpPr>
            <a:spLocks noGrp="1"/>
          </p:cNvSpPr>
          <p:nvPr>
            <p:ph type="dt" sz="half" idx="10"/>
          </p:nvPr>
        </p:nvSpPr>
        <p:spPr/>
        <p:txBody>
          <a:bodyPr/>
          <a:lstStyle/>
          <a:p>
            <a:fld id="{2D3781B7-1A09-42F9-AB87-C6A1DC140F61}" type="datetime1">
              <a:rPr lang="en-US" smtClean="0"/>
              <a:t>11/12/2024</a:t>
            </a:fld>
            <a:endParaRPr lang="en-US" dirty="0"/>
          </a:p>
        </p:txBody>
      </p:sp>
    </p:spTree>
    <p:extLst>
      <p:ext uri="{BB962C8B-B14F-4D97-AF65-F5344CB8AC3E}">
        <p14:creationId xmlns:p14="http://schemas.microsoft.com/office/powerpoint/2010/main" val="1809232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smtClean="0"/>
              <a:t>GP1 </a:t>
            </a:r>
            <a:r>
              <a:rPr lang="fr-FR" b="1" dirty="0" err="1" smtClean="0"/>
              <a:t>summary</a:t>
            </a:r>
            <a:endParaRPr lang="en-US" b="1" dirty="0"/>
          </a:p>
        </p:txBody>
      </p:sp>
    </p:spTree>
    <p:extLst>
      <p:ext uri="{BB962C8B-B14F-4D97-AF65-F5344CB8AC3E}">
        <p14:creationId xmlns:p14="http://schemas.microsoft.com/office/powerpoint/2010/main" val="505993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6" y="649956"/>
            <a:ext cx="10900954" cy="726137"/>
          </a:xfrm>
        </p:spPr>
        <p:txBody>
          <a:bodyPr/>
          <a:lstStyle/>
          <a:p>
            <a:r>
              <a:rPr lang="en-US" sz="2800" dirty="0" smtClean="0"/>
              <a:t>PR1 report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5</a:t>
            </a:fld>
            <a:endParaRPr lang="en-US" dirty="0"/>
          </a:p>
        </p:txBody>
      </p:sp>
      <p:sp>
        <p:nvSpPr>
          <p:cNvPr id="8" name="Espace réservé de la date 7"/>
          <p:cNvSpPr>
            <a:spLocks noGrp="1"/>
          </p:cNvSpPr>
          <p:nvPr>
            <p:ph type="dt" sz="half" idx="10"/>
          </p:nvPr>
        </p:nvSpPr>
        <p:spPr/>
        <p:txBody>
          <a:bodyPr/>
          <a:lstStyle/>
          <a:p>
            <a:fld id="{B118C936-9EC9-47BC-8263-78DA2DDFB847}" type="datetime1">
              <a:rPr lang="en-US" smtClean="0"/>
              <a:t>11/12/2024</a:t>
            </a:fld>
            <a:endParaRPr lang="en-US" dirty="0"/>
          </a:p>
        </p:txBody>
      </p:sp>
      <p:sp>
        <p:nvSpPr>
          <p:cNvPr id="9" name="ZoneTexte 8">
            <a:extLst>
              <a:ext uri="{FF2B5EF4-FFF2-40B4-BE49-F238E27FC236}">
                <a16:creationId xmlns:a16="http://schemas.microsoft.com/office/drawing/2014/main" id="{239DA75B-A103-204F-8679-A6E95AC03EB1}"/>
              </a:ext>
            </a:extLst>
          </p:cNvPr>
          <p:cNvSpPr txBox="1"/>
          <p:nvPr/>
        </p:nvSpPr>
        <p:spPr>
          <a:xfrm>
            <a:off x="337457" y="1366163"/>
            <a:ext cx="11517085" cy="508281"/>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sz="2400" b="1" dirty="0" smtClean="0"/>
              <a:t>Progress report for GP1: state of play in 2022 (proposal submission)</a:t>
            </a:r>
            <a:endParaRPr lang="en-US" sz="2400" b="1" dirty="0"/>
          </a:p>
        </p:txBody>
      </p:sp>
      <p:pic>
        <p:nvPicPr>
          <p:cNvPr id="2" name="Image 1"/>
          <p:cNvPicPr>
            <a:picLocks noChangeAspect="1"/>
          </p:cNvPicPr>
          <p:nvPr/>
        </p:nvPicPr>
        <p:blipFill>
          <a:blip r:embed="rId3"/>
          <a:stretch>
            <a:fillRect/>
          </a:stretch>
        </p:blipFill>
        <p:spPr>
          <a:xfrm>
            <a:off x="838200" y="2241365"/>
            <a:ext cx="10080000" cy="2470117"/>
          </a:xfrm>
          <a:prstGeom prst="rect">
            <a:avLst/>
          </a:prstGeom>
        </p:spPr>
      </p:pic>
      <p:cxnSp>
        <p:nvCxnSpPr>
          <p:cNvPr id="4" name="Connecteur droit 3"/>
          <p:cNvCxnSpPr/>
          <p:nvPr/>
        </p:nvCxnSpPr>
        <p:spPr>
          <a:xfrm flipV="1">
            <a:off x="2830530" y="3976099"/>
            <a:ext cx="7920000" cy="5137"/>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0" name="Connecteur droit 9"/>
          <p:cNvCxnSpPr/>
          <p:nvPr/>
        </p:nvCxnSpPr>
        <p:spPr>
          <a:xfrm flipV="1">
            <a:off x="1005155" y="4192713"/>
            <a:ext cx="2340000" cy="5137"/>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1" name="Connecteur droit 10"/>
          <p:cNvCxnSpPr/>
          <p:nvPr/>
        </p:nvCxnSpPr>
        <p:spPr>
          <a:xfrm flipV="1">
            <a:off x="4137061" y="4199562"/>
            <a:ext cx="4284000" cy="5137"/>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13" name="Connecteur droit 12"/>
          <p:cNvCxnSpPr/>
          <p:nvPr/>
        </p:nvCxnSpPr>
        <p:spPr>
          <a:xfrm flipV="1">
            <a:off x="4179870" y="4364415"/>
            <a:ext cx="2268000" cy="5137"/>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924100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6" y="649956"/>
            <a:ext cx="10900954" cy="726137"/>
          </a:xfrm>
        </p:spPr>
        <p:txBody>
          <a:bodyPr/>
          <a:lstStyle/>
          <a:p>
            <a:r>
              <a:rPr lang="en-US" sz="2800" dirty="0" smtClean="0"/>
              <a:t>PR1 report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6</a:t>
            </a:fld>
            <a:endParaRPr lang="en-US" dirty="0"/>
          </a:p>
        </p:txBody>
      </p:sp>
      <p:sp>
        <p:nvSpPr>
          <p:cNvPr id="8" name="Espace réservé de la date 7"/>
          <p:cNvSpPr>
            <a:spLocks noGrp="1"/>
          </p:cNvSpPr>
          <p:nvPr>
            <p:ph type="dt" sz="half" idx="10"/>
          </p:nvPr>
        </p:nvSpPr>
        <p:spPr/>
        <p:txBody>
          <a:bodyPr/>
          <a:lstStyle/>
          <a:p>
            <a:fld id="{CF3C4CFA-8A67-4335-B14F-98261FB60F8D}" type="datetime1">
              <a:rPr lang="en-US" smtClean="0"/>
              <a:t>11/12/2024</a:t>
            </a:fld>
            <a:endParaRPr lang="en-US" dirty="0"/>
          </a:p>
        </p:txBody>
      </p:sp>
      <p:sp>
        <p:nvSpPr>
          <p:cNvPr id="9" name="ZoneTexte 8">
            <a:extLst>
              <a:ext uri="{FF2B5EF4-FFF2-40B4-BE49-F238E27FC236}">
                <a16:creationId xmlns:a16="http://schemas.microsoft.com/office/drawing/2014/main" id="{239DA75B-A103-204F-8679-A6E95AC03EB1}"/>
              </a:ext>
            </a:extLst>
          </p:cNvPr>
          <p:cNvSpPr txBox="1"/>
          <p:nvPr/>
        </p:nvSpPr>
        <p:spPr>
          <a:xfrm>
            <a:off x="337457" y="1366163"/>
            <a:ext cx="11517085" cy="508281"/>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sz="2400" b="1" dirty="0" smtClean="0"/>
              <a:t>Progress report: geographical diversity</a:t>
            </a:r>
            <a:endParaRPr lang="en-US" sz="2400" b="1" dirty="0"/>
          </a:p>
        </p:txBody>
      </p:sp>
      <p:pic>
        <p:nvPicPr>
          <p:cNvPr id="2" name="Image 1"/>
          <p:cNvPicPr>
            <a:picLocks noChangeAspect="1"/>
          </p:cNvPicPr>
          <p:nvPr/>
        </p:nvPicPr>
        <p:blipFill>
          <a:blip r:embed="rId3"/>
          <a:stretch>
            <a:fillRect/>
          </a:stretch>
        </p:blipFill>
        <p:spPr>
          <a:xfrm>
            <a:off x="916060" y="2003052"/>
            <a:ext cx="10080000" cy="2906758"/>
          </a:xfrm>
          <a:prstGeom prst="rect">
            <a:avLst/>
          </a:prstGeom>
        </p:spPr>
      </p:pic>
    </p:spTree>
    <p:extLst>
      <p:ext uri="{BB962C8B-B14F-4D97-AF65-F5344CB8AC3E}">
        <p14:creationId xmlns:p14="http://schemas.microsoft.com/office/powerpoint/2010/main" val="2911299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6" y="649956"/>
            <a:ext cx="10900954" cy="726137"/>
          </a:xfrm>
        </p:spPr>
        <p:txBody>
          <a:bodyPr/>
          <a:lstStyle/>
          <a:p>
            <a:r>
              <a:rPr lang="en-US" sz="2800" dirty="0" smtClean="0"/>
              <a:t>PR1 report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7</a:t>
            </a:fld>
            <a:endParaRPr lang="en-US" dirty="0"/>
          </a:p>
        </p:txBody>
      </p:sp>
      <p:sp>
        <p:nvSpPr>
          <p:cNvPr id="8" name="Espace réservé de la date 7"/>
          <p:cNvSpPr>
            <a:spLocks noGrp="1"/>
          </p:cNvSpPr>
          <p:nvPr>
            <p:ph type="dt" sz="half" idx="10"/>
          </p:nvPr>
        </p:nvSpPr>
        <p:spPr/>
        <p:txBody>
          <a:bodyPr/>
          <a:lstStyle/>
          <a:p>
            <a:fld id="{E64D8DC3-D0B0-4A4B-B537-45300ADF6F10}" type="datetime1">
              <a:rPr lang="en-US" smtClean="0"/>
              <a:t>11/12/2024</a:t>
            </a:fld>
            <a:endParaRPr lang="en-US" dirty="0"/>
          </a:p>
        </p:txBody>
      </p:sp>
      <p:sp>
        <p:nvSpPr>
          <p:cNvPr id="10" name="ZoneTexte 9">
            <a:extLst>
              <a:ext uri="{FF2B5EF4-FFF2-40B4-BE49-F238E27FC236}">
                <a16:creationId xmlns:a16="http://schemas.microsoft.com/office/drawing/2014/main" id="{239DA75B-A103-204F-8679-A6E95AC03EB1}"/>
              </a:ext>
            </a:extLst>
          </p:cNvPr>
          <p:cNvSpPr txBox="1"/>
          <p:nvPr/>
        </p:nvSpPr>
        <p:spPr>
          <a:xfrm>
            <a:off x="337457" y="1366163"/>
            <a:ext cx="11517085" cy="508281"/>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sz="2400" b="1" dirty="0" smtClean="0"/>
              <a:t>Progress report: Career stage (YRI)</a:t>
            </a:r>
            <a:endParaRPr lang="en-US" sz="2400" b="1" dirty="0"/>
          </a:p>
        </p:txBody>
      </p:sp>
      <p:pic>
        <p:nvPicPr>
          <p:cNvPr id="2" name="Image 1"/>
          <p:cNvPicPr>
            <a:picLocks noChangeAspect="1"/>
          </p:cNvPicPr>
          <p:nvPr/>
        </p:nvPicPr>
        <p:blipFill>
          <a:blip r:embed="rId3"/>
          <a:stretch>
            <a:fillRect/>
          </a:stretch>
        </p:blipFill>
        <p:spPr>
          <a:xfrm>
            <a:off x="640978" y="1949741"/>
            <a:ext cx="10080000" cy="2961043"/>
          </a:xfrm>
          <a:prstGeom prst="rect">
            <a:avLst/>
          </a:prstGeom>
        </p:spPr>
      </p:pic>
    </p:spTree>
    <p:extLst>
      <p:ext uri="{BB962C8B-B14F-4D97-AF65-F5344CB8AC3E}">
        <p14:creationId xmlns:p14="http://schemas.microsoft.com/office/powerpoint/2010/main" val="3919012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6" y="649956"/>
            <a:ext cx="10900954" cy="726137"/>
          </a:xfrm>
        </p:spPr>
        <p:txBody>
          <a:bodyPr/>
          <a:lstStyle/>
          <a:p>
            <a:r>
              <a:rPr lang="en-US" sz="2800" dirty="0" smtClean="0"/>
              <a:t>PR1 report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8</a:t>
            </a:fld>
            <a:endParaRPr lang="en-US" dirty="0"/>
          </a:p>
        </p:txBody>
      </p:sp>
      <p:sp>
        <p:nvSpPr>
          <p:cNvPr id="8" name="Espace réservé de la date 7"/>
          <p:cNvSpPr>
            <a:spLocks noGrp="1"/>
          </p:cNvSpPr>
          <p:nvPr>
            <p:ph type="dt" sz="half" idx="10"/>
          </p:nvPr>
        </p:nvSpPr>
        <p:spPr/>
        <p:txBody>
          <a:bodyPr/>
          <a:lstStyle/>
          <a:p>
            <a:fld id="{BA51F8D5-37BE-4988-BFAC-F4FDF66DAFDF}" type="datetime1">
              <a:rPr lang="en-US" smtClean="0"/>
              <a:t>11/12/2024</a:t>
            </a:fld>
            <a:endParaRPr lang="en-US" dirty="0"/>
          </a:p>
        </p:txBody>
      </p:sp>
      <p:sp>
        <p:nvSpPr>
          <p:cNvPr id="10" name="ZoneTexte 9">
            <a:extLst>
              <a:ext uri="{FF2B5EF4-FFF2-40B4-BE49-F238E27FC236}">
                <a16:creationId xmlns:a16="http://schemas.microsoft.com/office/drawing/2014/main" id="{239DA75B-A103-204F-8679-A6E95AC03EB1}"/>
              </a:ext>
            </a:extLst>
          </p:cNvPr>
          <p:cNvSpPr txBox="1"/>
          <p:nvPr/>
        </p:nvSpPr>
        <p:spPr>
          <a:xfrm>
            <a:off x="337457" y="1366163"/>
            <a:ext cx="11517085" cy="508281"/>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sz="2400" b="1" dirty="0" smtClean="0"/>
              <a:t>Progress report: Gender balance</a:t>
            </a:r>
            <a:endParaRPr lang="en-US" sz="2400" b="1" dirty="0"/>
          </a:p>
        </p:txBody>
      </p:sp>
      <p:pic>
        <p:nvPicPr>
          <p:cNvPr id="2" name="Image 1"/>
          <p:cNvPicPr>
            <a:picLocks noChangeAspect="1"/>
          </p:cNvPicPr>
          <p:nvPr/>
        </p:nvPicPr>
        <p:blipFill>
          <a:blip r:embed="rId3"/>
          <a:stretch>
            <a:fillRect/>
          </a:stretch>
        </p:blipFill>
        <p:spPr>
          <a:xfrm>
            <a:off x="1055999" y="1964735"/>
            <a:ext cx="10080000" cy="3161455"/>
          </a:xfrm>
          <a:prstGeom prst="rect">
            <a:avLst/>
          </a:prstGeom>
        </p:spPr>
      </p:pic>
    </p:spTree>
    <p:extLst>
      <p:ext uri="{BB962C8B-B14F-4D97-AF65-F5344CB8AC3E}">
        <p14:creationId xmlns:p14="http://schemas.microsoft.com/office/powerpoint/2010/main" val="622868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9</a:t>
            </a:fld>
            <a:endParaRPr lang="en-US" dirty="0"/>
          </a:p>
        </p:txBody>
      </p:sp>
      <p:sp>
        <p:nvSpPr>
          <p:cNvPr id="8" name="Espace réservé de la date 7"/>
          <p:cNvSpPr>
            <a:spLocks noGrp="1"/>
          </p:cNvSpPr>
          <p:nvPr>
            <p:ph type="dt" sz="half" idx="10"/>
          </p:nvPr>
        </p:nvSpPr>
        <p:spPr/>
        <p:txBody>
          <a:bodyPr/>
          <a:lstStyle/>
          <a:p>
            <a:fld id="{22866B14-6A94-4D4F-8D93-BAFAB1E4939F}" type="datetime1">
              <a:rPr lang="en-US" smtClean="0"/>
              <a:t>11/12/2024</a:t>
            </a:fld>
            <a:endParaRPr lang="en-US" dirty="0"/>
          </a:p>
        </p:txBody>
      </p:sp>
      <p:sp>
        <p:nvSpPr>
          <p:cNvPr id="3" name="Rectangle 2"/>
          <p:cNvSpPr/>
          <p:nvPr/>
        </p:nvSpPr>
        <p:spPr>
          <a:xfrm>
            <a:off x="838200" y="1676422"/>
            <a:ext cx="10782728" cy="3600986"/>
          </a:xfrm>
          <a:prstGeom prst="rect">
            <a:avLst/>
          </a:prstGeom>
        </p:spPr>
        <p:txBody>
          <a:bodyPr wrap="square">
            <a:spAutoFit/>
          </a:bodyPr>
          <a:lstStyle/>
          <a:p>
            <a:r>
              <a:rPr lang="en-US" b="1" u="sng" dirty="0" smtClean="0"/>
              <a:t>Comment on Action’s implementation: </a:t>
            </a:r>
          </a:p>
          <a:p>
            <a:endParaRPr lang="en-US" sz="1600" dirty="0" smtClean="0"/>
          </a:p>
          <a:p>
            <a:r>
              <a:rPr lang="en-US" sz="1600" dirty="0" smtClean="0"/>
              <a:t>ITC </a:t>
            </a:r>
            <a:r>
              <a:rPr lang="en-US" sz="1600" dirty="0"/>
              <a:t>involvement to be maintained: The percentage of ITC members have increased from 37% to 55% since the time of the project submission/selection phase. </a:t>
            </a:r>
          </a:p>
          <a:p>
            <a:endParaRPr lang="en-US" sz="1600" dirty="0"/>
          </a:p>
          <a:p>
            <a:r>
              <a:rPr lang="en-US" sz="1600" dirty="0"/>
              <a:t>YRI involvement to be increased: The percentage of ITC members have increased from 25% to 45% since the time of the project submission/selection phase. This, in part, owes to our </a:t>
            </a:r>
            <a:r>
              <a:rPr lang="en-US" sz="1600" dirty="0" err="1"/>
              <a:t>effotr</a:t>
            </a:r>
            <a:r>
              <a:rPr lang="en-US" sz="1600" dirty="0"/>
              <a:t> encouraging the MC and non-MC members to involve YRIs within their groups to present their work at the workshop (held in January 2024) and inviting their in-person participation at the 1st Action Annual conference (September 2024).</a:t>
            </a:r>
          </a:p>
          <a:p>
            <a:endParaRPr lang="en-US" sz="1600" dirty="0"/>
          </a:p>
          <a:p>
            <a:r>
              <a:rPr lang="en-US" sz="1600" dirty="0"/>
              <a:t>Gender balance to be improved: The gender balance has been the most difficult aspect despite our effort to invite female members' participation at the different activities of our Action. There are several tasks which are headed by female members that are not formalized. Their contributions to the Action shall be recognized.</a:t>
            </a:r>
          </a:p>
          <a:p>
            <a:r>
              <a:rPr lang="en-US" dirty="0"/>
              <a:t> </a:t>
            </a:r>
          </a:p>
        </p:txBody>
      </p:sp>
      <p:sp>
        <p:nvSpPr>
          <p:cNvPr id="10" name="Title 20">
            <a:extLst>
              <a:ext uri="{FF2B5EF4-FFF2-40B4-BE49-F238E27FC236}">
                <a16:creationId xmlns:a16="http://schemas.microsoft.com/office/drawing/2014/main" id="{432416A3-39EF-4CBE-943D-C79C22FDDC46}"/>
              </a:ext>
            </a:extLst>
          </p:cNvPr>
          <p:cNvSpPr txBox="1">
            <a:spLocks/>
          </p:cNvSpPr>
          <p:nvPr/>
        </p:nvSpPr>
        <p:spPr>
          <a:xfrm>
            <a:off x="452846" y="649956"/>
            <a:ext cx="10900954" cy="726137"/>
          </a:xfrm>
          <a:prstGeom prst="rect">
            <a:avLst/>
          </a:prstGeom>
        </p:spPr>
        <p:txBody>
          <a:bodyPr anchor="ctr"/>
          <a:lstStyle>
            <a:lvl1pPr algn="r"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r>
              <a:rPr lang="en-US" sz="2800" smtClean="0"/>
              <a:t>PR1 report </a:t>
            </a:r>
            <a:endParaRPr lang="en-US" sz="2800" dirty="0"/>
          </a:p>
        </p:txBody>
      </p:sp>
    </p:spTree>
    <p:extLst>
      <p:ext uri="{BB962C8B-B14F-4D97-AF65-F5344CB8AC3E}">
        <p14:creationId xmlns:p14="http://schemas.microsoft.com/office/powerpoint/2010/main" val="85213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AF5DA8-6387-4138-BF96-B65D39F2FC21}">
  <ds:schemaRefs>
    <ds:schemaRef ds:uri="http://purl.org/dc/term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schemas.microsoft.com/sharepoint/v3"/>
    <ds:schemaRef ds:uri="230e9df3-be65-4c73-a93b-d1236ebd677e"/>
    <ds:schemaRef ds:uri="71af3243-3dd4-4a8d-8c0d-dd76da1f02a5"/>
    <ds:schemaRef ds:uri="http://www.w3.org/XML/1998/namespace"/>
  </ds:schemaRefs>
</ds:datastoreItem>
</file>

<file path=customXml/itemProps2.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79BBA1-1277-4614-8DDE-B2EB2275122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3370</Words>
  <Application>Microsoft Office PowerPoint</Application>
  <PresentationFormat>Grand écran</PresentationFormat>
  <Paragraphs>493</Paragraphs>
  <Slides>36</Slides>
  <Notes>22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Arial</vt:lpstr>
      <vt:lpstr>Arial Black</vt:lpstr>
      <vt:lpstr>Calibri</vt:lpstr>
      <vt:lpstr>Segoe UI</vt:lpstr>
      <vt:lpstr>Segoe UI Light</vt:lpstr>
      <vt:lpstr>Wingdings</vt:lpstr>
      <vt:lpstr>Office Theme</vt:lpstr>
      <vt:lpstr>CA22123 EU-MACE:     Core Group monthly update GP2 #1</vt:lpstr>
      <vt:lpstr>meeting Agenda</vt:lpstr>
      <vt:lpstr>Présentation PowerPoint</vt:lpstr>
      <vt:lpstr>GP1 summary</vt:lpstr>
      <vt:lpstr>PR1 report </vt:lpstr>
      <vt:lpstr>PR1 report </vt:lpstr>
      <vt:lpstr>PR1 report </vt:lpstr>
      <vt:lpstr>PR1 report </vt:lpstr>
      <vt:lpstr>Présentation PowerPoint</vt:lpstr>
      <vt:lpstr>Présentation PowerPoint</vt:lpstr>
      <vt:lpstr>Financial reporting</vt:lpstr>
      <vt:lpstr>Budget plans</vt:lpstr>
      <vt:lpstr>Future actions</vt:lpstr>
      <vt:lpstr>WG &amp; Task leader mandate</vt:lpstr>
      <vt:lpstr>B2B platform for MAP &amp; Expert list</vt:lpstr>
      <vt:lpstr>TOTEMIC 2025 training school</vt:lpstr>
      <vt:lpstr>TOTEMIC 2025 training school</vt:lpstr>
      <vt:lpstr>Présentation PowerPoint</vt:lpstr>
      <vt:lpstr>EUROMAT 2025</vt:lpstr>
      <vt:lpstr>details on forum topics</vt:lpstr>
      <vt:lpstr>details on forum topics</vt:lpstr>
      <vt:lpstr>Future Labs Live – Basel </vt:lpstr>
      <vt:lpstr>Next meetings/discussions </vt:lpstr>
      <vt:lpstr>Thank you for your attention !!</vt:lpstr>
      <vt:lpstr>WG2 (complex alloys) update: Jaroslaw/NCBJ (PL)</vt:lpstr>
      <vt:lpstr>Notes from discussion during the meeting</vt:lpstr>
      <vt:lpstr>Additional details on presentation items</vt:lpstr>
      <vt:lpstr>1st AAC summary</vt:lpstr>
      <vt:lpstr>1st annual Action conference</vt:lpstr>
      <vt:lpstr>1st annual Action conference: WG3 workshop</vt:lpstr>
      <vt:lpstr>1st annual Action conference: WG3 workshop</vt:lpstr>
      <vt:lpstr>1st annual Action conference: WG1 session</vt:lpstr>
      <vt:lpstr>1st ann. Act. conf: International networking</vt:lpstr>
      <vt:lpstr>1st annual Action conference: WG2 session</vt:lpstr>
      <vt:lpstr>1st annual Action conference: round table</vt:lpstr>
      <vt:lpstr>To new members: at the monthly update meeting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2024-11-18T12:56:32Z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