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334" r:id="rId2"/>
  </p:sldIdLst>
  <p:sldSz cx="13004800" cy="9753600"/>
  <p:notesSz cx="6858000" cy="9144000"/>
  <p:embeddedFontLst>
    <p:embeddedFont>
      <p:font typeface="Helvetica Neue Light" charset="0"/>
      <p:regular r:id="rId4"/>
      <p:bold r:id="rId5"/>
      <p:italic r:id="rId6"/>
      <p:boldItalic r:id="rId7"/>
    </p:embeddedFont>
    <p:embeddedFont>
      <p:font typeface="Helvetica Neue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336" autoAdjust="0"/>
    <p:restoredTop sz="94660"/>
  </p:normalViewPr>
  <p:slideViewPr>
    <p:cSldViewPr snapToGrid="0">
      <p:cViewPr varScale="1">
        <p:scale>
          <a:sx n="46" d="100"/>
          <a:sy n="46" d="100"/>
        </p:scale>
        <p:origin x="-936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8644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вертикальный текст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3284537" y="-357187"/>
            <a:ext cx="6435725" cy="117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6730206" y="3088482"/>
            <a:ext cx="8321675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802482" y="238919"/>
            <a:ext cx="8321675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Template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9191941"/>
              </p:ext>
            </p:extLst>
          </p:nvPr>
        </p:nvGraphicFramePr>
        <p:xfrm>
          <a:off x="3678657" y="2128499"/>
          <a:ext cx="8958045" cy="528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6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1131"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Очікувані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Отримані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9984">
                <a:tc>
                  <a:txBody>
                    <a:bodyPr/>
                    <a:lstStyle/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Експериментальний стенд для оцінювання кінетичних характеристик перебудови дефектів у бар’єрних структурах в умовах ультразвукового навантаження</a:t>
                      </a:r>
                      <a:endParaRPr lang="uk-UA" sz="16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встановлення кількісних параметрів впливу світло-індукованого розпаду пар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на параметри вольт-амперних характеристик кремнієвих сонячних елементів (КСЕ)</a:t>
                      </a:r>
                      <a:endParaRPr lang="uk-UA" sz="16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з’ясовані фізичні закономірності та механізми взаємодії дефектних комплексів, пов’язаних із атомами перехідних металів, у КСЕ з повздовжніми та поперечними пружними хвилями ультразвукового діапазону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kern="1200" cap="non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масив даних розрахованих величин фактору неідеальності для кремнієвих структур 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r>
                        <a:rPr lang="uk-UA" sz="1400" b="0" i="0" u="none" strike="noStrike" cap="none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uk-UA" sz="1400" b="0" i="0" u="none" strike="noStrike" cap="none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з різними геометричними та електрофізичними характеристиками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kern="1200" cap="non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</a:t>
                      </a:r>
                      <a:r>
                        <a:rPr lang="en-US" sz="1400" b="0" i="0" u="none" strike="noStrike" kern="1200" cap="none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програмне забезпечення для реалізації </a:t>
                      </a:r>
                      <a:r>
                        <a:rPr lang="uk-UA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мета-еврістичного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методу </a:t>
                      </a:r>
                      <a:r>
                        <a:rPr lang="uk-UA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Jaya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  <a:p>
                      <a:r>
                        <a:rPr lang="en-US" sz="1400" b="0" i="0" u="none" strike="noStrike" kern="1200" cap="non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налаштована штучна нейронної мережа для оцінки концентрації атомів заліза в кремнієвих 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r>
                        <a:rPr lang="uk-UA" sz="1400" b="0" i="0" u="none" strike="noStrike" cap="none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uk-UA" sz="1400" b="0" i="1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uk-UA" sz="1400" b="0" i="0" u="none" strike="noStrike" cap="none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r>
                        <a:rPr lang="uk-UA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структурах</a:t>
                      </a:r>
                      <a:endParaRPr lang="uk-UA" sz="16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</a:p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endParaRPr lang="uk-UA" altLang="ru-RU" sz="1400" u="none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866845" y="236043"/>
            <a:ext cx="4311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uk-UA" sz="2400" b="1" dirty="0">
                <a:solidFill>
                  <a:srgbClr val="7030A0"/>
                </a:solidFill>
              </a:rPr>
              <a:t>Н.</a:t>
            </a:r>
            <a:r>
              <a:rPr lang="ru-RU" sz="2400" b="1" dirty="0">
                <a:solidFill>
                  <a:srgbClr val="7030A0"/>
                </a:solidFill>
              </a:rPr>
              <a:t> к.</a:t>
            </a:r>
            <a:r>
              <a:rPr lang="uk-UA" sz="2400" b="1" dirty="0">
                <a:solidFill>
                  <a:srgbClr val="7030A0"/>
                </a:solidFill>
              </a:rPr>
              <a:t> – Олег ОЛІХ</a:t>
            </a:r>
            <a:endParaRPr lang="uk-UA" sz="2400" b="1" cap="all" dirty="0">
              <a:solidFill>
                <a:srgbClr val="7030A0"/>
              </a:solidFill>
            </a:endParaRPr>
          </a:p>
        </p:txBody>
      </p:sp>
      <p:sp>
        <p:nvSpPr>
          <p:cNvPr id="9" name="Rectangle 194"/>
          <p:cNvSpPr>
            <a:spLocks noChangeArrowheads="1"/>
          </p:cNvSpPr>
          <p:nvPr/>
        </p:nvSpPr>
        <p:spPr bwMode="auto">
          <a:xfrm>
            <a:off x="109693" y="965423"/>
            <a:ext cx="12648071" cy="105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Проєкт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uk-UA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2020.02/0036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(21ДФ051-04)</a:t>
            </a:r>
            <a:r>
              <a:rPr lang="uk-UA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Розробка фізичних засад </a:t>
            </a:r>
            <a:r>
              <a:rPr lang="uk-UA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акусто</a:t>
            </a:r>
            <a:r>
              <a:rPr lang="uk-U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-керованої модифікації та машинно-орієнтованої характеризації кремнієвих сонячних елементів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 </a:t>
            </a:r>
            <a:endParaRPr lang="en-US" altLang="ru-RU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2020</a:t>
            </a:r>
            <a:r>
              <a:rPr lang="uk-UA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-2021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D79B98E0-4D94-48CE-8A6E-A8E446C4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0757128"/>
              </p:ext>
            </p:extLst>
          </p:nvPr>
        </p:nvGraphicFramePr>
        <p:xfrm>
          <a:off x="402387" y="6130202"/>
          <a:ext cx="3414326" cy="308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344">
                  <a:extLst>
                    <a:ext uri="{9D8B030D-6E8A-4147-A177-3AD203B41FA5}">
                      <a16:colId xmlns:a16="http://schemas.microsoft.com/office/drawing/2014/main" xmlns="" val="2489134777"/>
                    </a:ext>
                  </a:extLst>
                </a:gridCol>
                <a:gridCol w="1600982">
                  <a:extLst>
                    <a:ext uri="{9D8B030D-6E8A-4147-A177-3AD203B41FA5}">
                      <a16:colId xmlns:a16="http://schemas.microsoft.com/office/drawing/2014/main" xmlns="" val="2104113695"/>
                    </a:ext>
                  </a:extLst>
                </a:gridCol>
              </a:tblGrid>
              <a:tr h="6734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600" dirty="0">
                          <a:solidFill>
                            <a:schemeClr val="accent2"/>
                          </a:solidFill>
                        </a:rPr>
                        <a:t>заплановано</a:t>
                      </a:r>
                      <a:r>
                        <a:rPr lang="uk-UA" altLang="uk-UA" sz="1600" dirty="0"/>
                        <a:t> / </a:t>
                      </a:r>
                      <a:r>
                        <a:rPr lang="uk-UA" altLang="uk-UA" sz="1600" dirty="0">
                          <a:solidFill>
                            <a:srgbClr val="7030A0"/>
                          </a:solidFill>
                        </a:rPr>
                        <a:t>виконано</a:t>
                      </a:r>
                      <a:endParaRPr lang="uk-UA" altLang="uk-UA" sz="16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32656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у журналах: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uk-UA" altLang="uk-UA" sz="1800" b="1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3892965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в </a:t>
                      </a:r>
                      <a:r>
                        <a:rPr lang="uk-UA" altLang="uk-UA" sz="1600" dirty="0" err="1"/>
                        <a:t>Scopus</a:t>
                      </a:r>
                      <a:r>
                        <a:rPr lang="uk-UA" altLang="uk-UA" sz="1600" dirty="0"/>
                        <a:t> та WOS: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6  + 1 </a:t>
                      </a:r>
                      <a:r>
                        <a:rPr lang="uk-UA" altLang="uk-UA" sz="1800" b="0" i="0" dirty="0">
                          <a:solidFill>
                            <a:srgbClr val="7030A0"/>
                          </a:solidFill>
                        </a:rPr>
                        <a:t>прийнята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 + 3 </a:t>
                      </a:r>
                      <a:r>
                        <a:rPr lang="uk-UA" altLang="uk-UA" sz="1800" b="0" dirty="0">
                          <a:solidFill>
                            <a:srgbClr val="7030A0"/>
                          </a:solidFill>
                        </a:rPr>
                        <a:t>на рецензії</a:t>
                      </a:r>
                      <a:endParaRPr lang="uk-UA" altLang="uk-UA" sz="1800" b="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5702754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Доповіді на міжнародні конференції: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3 </a:t>
                      </a:r>
                      <a:r>
                        <a:rPr lang="uk-UA" altLang="uk-UA" sz="1800" b="1" dirty="0"/>
                        <a:t>/ </a:t>
                      </a:r>
                      <a:r>
                        <a:rPr lang="uk-UA" altLang="uk-UA" sz="1800" b="1" i="0" u="none" strike="noStrike" cap="none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899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8350498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- Заголовок — по центру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77</Words>
  <Application>Microsoft Office PowerPoint</Application>
  <PresentationFormat>Произвольный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Helvetica Neue Light</vt:lpstr>
      <vt:lpstr>Helvetica Neue</vt:lpstr>
      <vt:lpstr>White - Заголовок — по центру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</cp:lastModifiedBy>
  <cp:revision>33</cp:revision>
  <dcterms:modified xsi:type="dcterms:W3CDTF">2021-12-02T12:05:13Z</dcterms:modified>
</cp:coreProperties>
</file>