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ітлий стиль 1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ітлий стиль 3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ітли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17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96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9704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9068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9989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375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1509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9965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591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494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51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0894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01F4-5028-485B-AA55-8DA9868096C1}" type="datetimeFigureOut">
              <a:rPr lang="uk-UA" smtClean="0"/>
              <a:pPr/>
              <a:t>10.05.2016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34BE-AE42-49CD-8244-508D679729B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1084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АКУСТО ІНДУКОВАНІ ЕФЕКТИ В РАДІАЦІЙНО-ОПРОМІНЕНИХ КРЕМНІЄВИХ СОНЯЧНИХ ЕЛЕМЕНТАХ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6657" y="4476462"/>
            <a:ext cx="3501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студент 6 </a:t>
            </a:r>
            <a:r>
              <a:rPr lang="uk-UA" dirty="0"/>
              <a:t>курсу </a:t>
            </a:r>
          </a:p>
          <a:p>
            <a:r>
              <a:rPr lang="uk-UA" dirty="0" smtClean="0"/>
              <a:t>Пристай-</a:t>
            </a:r>
            <a:r>
              <a:rPr lang="uk-UA" dirty="0" err="1" smtClean="0"/>
              <a:t>Фєнєнков</a:t>
            </a:r>
            <a:r>
              <a:rPr lang="uk-UA" dirty="0" smtClean="0"/>
              <a:t> Орест </a:t>
            </a:r>
            <a:r>
              <a:rPr lang="uk-UA" dirty="0"/>
              <a:t>Віталійович</a:t>
            </a:r>
          </a:p>
          <a:p>
            <a:endParaRPr lang="en-US" dirty="0" smtClean="0"/>
          </a:p>
          <a:p>
            <a:r>
              <a:rPr lang="uk-UA" dirty="0"/>
              <a:t>Науковий керівник: </a:t>
            </a:r>
          </a:p>
          <a:p>
            <a:r>
              <a:rPr lang="uk-UA" dirty="0" smtClean="0"/>
              <a:t>доцент</a:t>
            </a:r>
            <a:r>
              <a:rPr lang="uk-UA" dirty="0"/>
              <a:t>, канд. фіз.-мат. наук</a:t>
            </a:r>
          </a:p>
          <a:p>
            <a:r>
              <a:rPr lang="uk-UA" dirty="0" err="1"/>
              <a:t>Оліх</a:t>
            </a:r>
            <a:r>
              <a:rPr lang="uk-UA" dirty="0"/>
              <a:t> Олег Ярославович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15" y="0"/>
            <a:ext cx="1727773" cy="1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80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b="1" u="sng" dirty="0">
                <a:latin typeface="Times New Roman" pitchFamily="18" charset="0"/>
                <a:cs typeface="Times New Roman" pitchFamily="18" charset="0"/>
              </a:rPr>
              <a:t>Мета роботи: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дослідження впливу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радіаційного опромінення та ультразвукового навантаження на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параметри сонячних елементів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766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01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ЗРАЗКИ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Місце для вмісту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1782992"/>
                  </p:ext>
                </p:extLst>
              </p:nvPr>
            </p:nvGraphicFramePr>
            <p:xfrm>
              <a:off x="2672194" y="4312438"/>
              <a:ext cx="6847611" cy="1856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282537">
                      <a:extLst>
                        <a:ext uri="{9D8B030D-6E8A-4147-A177-3AD203B41FA5}">
                          <a16:colId xmlns:a16="http://schemas.microsoft.com/office/drawing/2014/main" val="1298790547"/>
                        </a:ext>
                      </a:extLst>
                    </a:gridCol>
                    <a:gridCol w="2282537">
                      <a:extLst>
                        <a:ext uri="{9D8B030D-6E8A-4147-A177-3AD203B41FA5}">
                          <a16:colId xmlns:a16="http://schemas.microsoft.com/office/drawing/2014/main" val="2736424803"/>
                        </a:ext>
                      </a:extLst>
                    </a:gridCol>
                    <a:gridCol w="2282537">
                      <a:extLst>
                        <a:ext uri="{9D8B030D-6E8A-4147-A177-3AD203B41FA5}">
                          <a16:colId xmlns:a16="http://schemas.microsoft.com/office/drawing/2014/main" val="2446342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Зразки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Тип опромінення 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Доза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72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SC0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Відсутній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766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SCg6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</a:t>
                          </a:r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𝐂𝐨</m:t>
                                  </m:r>
                                </m:sub>
                              </m:sSub>
                            </m:oMath>
                          </a14:m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рад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463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SCg7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</a:t>
                          </a:r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sub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𝐂𝐨</m:t>
                                  </m:r>
                                </m:sub>
                              </m:sSub>
                            </m:oMath>
                          </a14:m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рад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4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</a:t>
                          </a:r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b="1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реакторні</a:t>
                          </a:r>
                          <a:r>
                            <a:rPr lang="uk-UA" sz="1800" b="1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нейтрони </a:t>
                          </a:r>
                          <a:endParaRPr lang="uk-UA" sz="1800" b="1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uk-UA" sz="18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uk-UA" sz="1800" b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uk-UA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sz="1800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/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b="1" dirty="0" smtClean="0">
                                      <a:latin typeface="Cambria Math" panose="02040503050406030204" pitchFamily="18" charset="0"/>
                                    </a:rPr>
                                    <m:t>см</m:t>
                                  </m:r>
                                </m:e>
                                <m:sup>
                                  <m:r>
                                    <a:rPr lang="uk-UA" sz="1800" b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sz="1800" b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4893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Місце для вмісту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1782992"/>
                  </p:ext>
                </p:extLst>
              </p:nvPr>
            </p:nvGraphicFramePr>
            <p:xfrm>
              <a:off x="2672194" y="4312438"/>
              <a:ext cx="6847611" cy="18563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2282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98790547"/>
                        </a:ext>
                      </a:extLst>
                    </a:gridCol>
                    <a:gridCol w="2282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36424803"/>
                        </a:ext>
                      </a:extLst>
                    </a:gridCol>
                    <a:gridCol w="228253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46342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Зразки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Тип опромінення 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dirty="0" smtClean="0"/>
                            <a:t>Доза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50172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SC0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Відсутній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31766315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SCg6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100535" t="-208197" r="-1010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8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75463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SCg7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100535" t="-308197" r="-1010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8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5999451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SCn</a:t>
                          </a:r>
                          <a:endParaRPr lang="uk-UA" sz="1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1800" b="1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реакторні</a:t>
                          </a:r>
                          <a:r>
                            <a:rPr lang="uk-UA" sz="1800" b="1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нейтрони </a:t>
                          </a:r>
                          <a:endParaRPr lang="uk-UA" sz="1800" b="1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 dirty="0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8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948936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691745" y="2776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6650363" y="1898138"/>
                <a:ext cx="357450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P,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мкм</m:t>
                    </m:r>
                  </m:oMath>
                </a14:m>
                <a:endParaRPr lang="uk-UA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63" y="1898138"/>
                <a:ext cx="3574505" cy="375552"/>
              </a:xfrm>
              <a:prstGeom prst="rect">
                <a:avLst/>
              </a:prstGeom>
              <a:blipFill>
                <a:blip r:embed="rId3"/>
                <a:stretch>
                  <a:fillRect l="-1536" t="-6452" b="-2419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6650363" y="2344832"/>
                <a:ext cx="4323428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B,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uk-UA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𝟑𝟎𝟎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мкм</m:t>
                    </m:r>
                  </m:oMath>
                </a14:m>
                <a:endParaRPr lang="uk-UA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63" y="2344832"/>
                <a:ext cx="4323428" cy="394210"/>
              </a:xfrm>
              <a:prstGeom prst="rect">
                <a:avLst/>
              </a:prstGeom>
              <a:blipFill>
                <a:blip r:embed="rId4"/>
                <a:stretch>
                  <a:fillRect l="-1269" t="-9375" b="-187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Місце для вмісту 1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0145" y="1629891"/>
            <a:ext cx="5181600" cy="2107956"/>
          </a:xfrm>
        </p:spPr>
      </p:pic>
      <p:sp>
        <p:nvSpPr>
          <p:cNvPr id="14" name="TextBox 13"/>
          <p:cNvSpPr txBox="1"/>
          <p:nvPr/>
        </p:nvSpPr>
        <p:spPr>
          <a:xfrm>
            <a:off x="5957730" y="1516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5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ВИМІРЮВАНЬ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Місце для вмісту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Прямі ВАХ з силою струму до 2</a:t>
                </a:r>
                <a14:m>
                  <m:oMath xmlns:m="http://schemas.openxmlformats.org/officeDocument/2006/math">
                    <m:r>
                      <a:rPr lang="uk-UA" sz="1800" b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uk-UA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800" b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uk-UA" sz="1800" b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1800" b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</a:p>
              <a:p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Температурний діапазон: 290-340К</a:t>
                </a:r>
              </a:p>
              <a:p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Режим освітлення:</a:t>
                </a:r>
              </a:p>
              <a:p>
                <a:pPr lvl="1"/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Темрява</a:t>
                </a:r>
              </a:p>
              <a:p>
                <a:pPr lvl="1"/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Монохроматичне, 900 нм</a:t>
                </a:r>
              </a:p>
              <a:p>
                <a:pPr lvl="1"/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Монохроматичне, 600 нм</a:t>
                </a:r>
              </a:p>
              <a:p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Акустичне навантаження </a:t>
                </a:r>
              </a:p>
              <a:p>
                <a:pPr lvl="1"/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Поперечні хвилі</a:t>
                </a:r>
              </a:p>
              <a:p>
                <a:pPr lvl="1"/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4,24 МГц</a:t>
                </a:r>
              </a:p>
              <a:p>
                <a:pPr lvl="1"/>
                <a:r>
                  <a:rPr lang="uk-UA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Інтенсивність до 0,5 Вт/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1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800" b="1" dirty="0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1800" b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1800" b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uk-UA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112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7152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455"/>
            <a:ext cx="10515600" cy="778777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848260"/>
            <a:ext cx="3332018" cy="380422"/>
          </a:xfrm>
        </p:spPr>
        <p:txBody>
          <a:bodyPr>
            <a:normAutofit/>
          </a:bodyPr>
          <a:lstStyle/>
          <a:p>
            <a:r>
              <a:rPr lang="uk-UA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 при темряві</a:t>
            </a:r>
          </a:p>
          <a:p>
            <a:endParaRPr lang="uk-UA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459670" y="842816"/>
            <a:ext cx="1993381" cy="391310"/>
          </a:xfrm>
        </p:spPr>
        <p:txBody>
          <a:bodyPr>
            <a:normAutofit/>
          </a:bodyPr>
          <a:lstStyle/>
          <a:p>
            <a:r>
              <a:rPr lang="uk-UA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освітленні</a:t>
            </a:r>
            <a:endParaRPr lang="uk-UA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4098137"/>
              </p:ext>
            </p:extLst>
          </p:nvPr>
        </p:nvGraphicFramePr>
        <p:xfrm>
          <a:off x="394440" y="1038471"/>
          <a:ext cx="5345808" cy="4051702"/>
        </p:xfrm>
        <a:graphic>
          <a:graphicData uri="http://schemas.openxmlformats.org/presentationml/2006/ole">
            <p:oleObj spid="_x0000_s1062" r:id="rId3" imgW="3758400" imgH="2848320" progId="Origin50.Graph">
              <p:embed/>
            </p:oleObj>
          </a:graphicData>
        </a:graphic>
      </p:graphicFrame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008167"/>
              </p:ext>
            </p:extLst>
          </p:nvPr>
        </p:nvGraphicFramePr>
        <p:xfrm>
          <a:off x="5825061" y="1087066"/>
          <a:ext cx="5416622" cy="3999417"/>
        </p:xfrm>
        <a:graphic>
          <a:graphicData uri="http://schemas.openxmlformats.org/presentationml/2006/ole">
            <p:oleObj spid="_x0000_s1063" r:id="rId4" imgW="3853440" imgH="2845440" progId="Origin50.Graph">
              <p:embed/>
            </p:oleObj>
          </a:graphicData>
        </a:graphic>
      </p:graphicFrame>
      <p:graphicFrame>
        <p:nvGraphicFramePr>
          <p:cNvPr id="15" name="Об'є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2862121"/>
              </p:ext>
            </p:extLst>
          </p:nvPr>
        </p:nvGraphicFramePr>
        <p:xfrm>
          <a:off x="5886351" y="5285827"/>
          <a:ext cx="6045012" cy="636317"/>
        </p:xfrm>
        <a:graphic>
          <a:graphicData uri="http://schemas.openxmlformats.org/presentationml/2006/ole">
            <p:oleObj spid="_x0000_s1064" name="Формула" r:id="rId5" imgW="4825800" imgH="507960" progId="Equation.3">
              <p:embed/>
            </p:oleObj>
          </a:graphicData>
        </a:graphic>
      </p:graphicFrame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4884838"/>
              </p:ext>
            </p:extLst>
          </p:nvPr>
        </p:nvGraphicFramePr>
        <p:xfrm>
          <a:off x="148792" y="5331256"/>
          <a:ext cx="5591456" cy="646799"/>
        </p:xfrm>
        <a:graphic>
          <a:graphicData uri="http://schemas.openxmlformats.org/presentationml/2006/ole">
            <p:oleObj spid="_x0000_s1065" name="Формула" r:id="rId6" imgW="4394160" imgH="5079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65234" y="6185485"/>
            <a:ext cx="33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Отримуємо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uk-UA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uk-UA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5088" y="6185485"/>
            <a:ext cx="267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Отримуємо: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50" y="2798400"/>
            <a:ext cx="595746" cy="37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uk-UA" dirty="0"/>
          </a:p>
        </p:txBody>
      </p:sp>
      <p:sp>
        <p:nvSpPr>
          <p:cNvPr id="21" name="Прямокутник 20"/>
          <p:cNvSpPr/>
          <p:nvPr/>
        </p:nvSpPr>
        <p:spPr>
          <a:xfrm>
            <a:off x="5588833" y="280067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3186546" y="46398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V(B)</a:t>
            </a:r>
            <a:endParaRPr lang="uk-UA" dirty="0"/>
          </a:p>
        </p:txBody>
      </p:sp>
      <p:sp>
        <p:nvSpPr>
          <p:cNvPr id="23" name="Прямокутник 22"/>
          <p:cNvSpPr/>
          <p:nvPr/>
        </p:nvSpPr>
        <p:spPr>
          <a:xfrm>
            <a:off x="8783621" y="463989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V(B)</a:t>
            </a:r>
            <a:endParaRPr lang="uk-UA" dirty="0"/>
          </a:p>
        </p:txBody>
      </p:sp>
      <p:pic>
        <p:nvPicPr>
          <p:cNvPr id="20" name="Місце для вмісту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0093" y="2781587"/>
            <a:ext cx="672420" cy="15481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2513" y="2781587"/>
            <a:ext cx="1836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</a:p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</a:t>
            </a:r>
          </a:p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uk-UA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4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7305558"/>
              </p:ext>
            </p:extLst>
          </p:nvPr>
        </p:nvGraphicFramePr>
        <p:xfrm>
          <a:off x="857305" y="1349919"/>
          <a:ext cx="6362155" cy="4722262"/>
        </p:xfrm>
        <a:graphic>
          <a:graphicData uri="http://schemas.openxmlformats.org/presentationml/2006/ole">
            <p:oleObj spid="_x0000_s2059" r:id="rId3" imgW="3837600" imgH="2848320" progId="Origin50.Graph">
              <p:embed/>
            </p:oleObj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170" y="392421"/>
            <a:ext cx="10515600" cy="808583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Дифузійний струм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ВПЛИВ ОПРОМІНЕННЯ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Місце для вмісту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695154" y="2404971"/>
                <a:ext cx="3849714" cy="36825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box>
                  </m:oMath>
                </a14:m>
                <a:r>
                  <a:rPr lang="en-US" dirty="0" smtClean="0"/>
                  <a:t/>
                </a:r>
                <a:endParaRPr lang="uk-UA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dirty="0"/>
              </a:p>
            </p:txBody>
          </p:sp>
        </mc:Choice>
        <mc:Fallback>
          <p:sp>
            <p:nvSpPr>
              <p:cNvPr id="4" name="Місце для вмісту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95154" y="2404971"/>
                <a:ext cx="3849714" cy="368259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Місце для вмісту 8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1918" y="2194316"/>
            <a:ext cx="561452" cy="982637"/>
          </a:xfrm>
        </p:spPr>
      </p:pic>
      <p:sp>
        <p:nvSpPr>
          <p:cNvPr id="17" name="TextBox 16"/>
          <p:cNvSpPr txBox="1"/>
          <p:nvPr/>
        </p:nvSpPr>
        <p:spPr>
          <a:xfrm>
            <a:off x="5143370" y="2085471"/>
            <a:ext cx="80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305" y="3526384"/>
            <a:ext cx="84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5216" y="5560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8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68"/>
            <a:ext cx="10515600" cy="887294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ультразвуку на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3666856"/>
              </p:ext>
            </p:extLst>
          </p:nvPr>
        </p:nvGraphicFramePr>
        <p:xfrm>
          <a:off x="1174750" y="1117600"/>
          <a:ext cx="5530850" cy="4027488"/>
        </p:xfrm>
        <a:graphic>
          <a:graphicData uri="http://schemas.openxmlformats.org/presentationml/2006/ole">
            <p:oleObj spid="_x0000_s3077" name="Graph" r:id="rId3" imgW="3911040" imgH="2849760" progId="Origin50.Graph">
              <p:embed/>
            </p:oleObj>
          </a:graphicData>
        </a:graphic>
      </p:graphicFrame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3080343"/>
              </p:ext>
            </p:extLst>
          </p:nvPr>
        </p:nvGraphicFramePr>
        <p:xfrm>
          <a:off x="7107238" y="1552575"/>
          <a:ext cx="3748087" cy="2894013"/>
        </p:xfrm>
        <a:graphic>
          <a:graphicData uri="http://schemas.openxmlformats.org/presentationml/2006/ole">
            <p:oleObj spid="_x0000_s3078" name="Graph" r:id="rId4" imgW="3748320" imgH="2894400" progId="Origin50.Grap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663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123</Words>
  <Application>Microsoft Office PowerPoint</Application>
  <PresentationFormat>Произвольный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Тема Office</vt:lpstr>
      <vt:lpstr>Origin Graph</vt:lpstr>
      <vt:lpstr>Формула</vt:lpstr>
      <vt:lpstr>АКУСТО ІНДУКОВАНІ ЕФЕКТИ В РАДІАЦІЙНО-ОПРОМІНЕНИХ КРЕМНІЄВИХ СОНЯЧНИХ ЕЛЕМЕНТАХ</vt:lpstr>
      <vt:lpstr>Слайд 2</vt:lpstr>
      <vt:lpstr>ЗРАЗКИ</vt:lpstr>
      <vt:lpstr>МЕТОДИКА ВИМІРЮВАНЬ</vt:lpstr>
      <vt:lpstr>Методика</vt:lpstr>
      <vt:lpstr>Дифузійний струм (I1), ВПЛИВ ОПРОМІНЕННЯ</vt:lpstr>
      <vt:lpstr>Вплив ультразвуку на I01 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АКУСТО ІНДУКОВАНІ ЕФЕКТИ В РАДІАЦІЙНО-ОПРОМІНЕНИХ КРЕМНІЄВИХ СОНЯЧНИХ ЕЛЕМЕНТАХ</dc:title>
  <dc:creator>RePack by Diakov</dc:creator>
  <cp:lastModifiedBy>SamLab.ws</cp:lastModifiedBy>
  <cp:revision>39</cp:revision>
  <dcterms:created xsi:type="dcterms:W3CDTF">2016-05-05T10:22:58Z</dcterms:created>
  <dcterms:modified xsi:type="dcterms:W3CDTF">2016-05-10T08:57:37Z</dcterms:modified>
</cp:coreProperties>
</file>