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ітлий стиль 1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ітлий стиль 3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ітли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6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704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068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89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75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09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965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91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94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94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01F4-5028-485B-AA55-8DA9868096C1}" type="datetimeFigureOut">
              <a:rPr lang="uk-UA" smtClean="0"/>
              <a:t>12.05.2016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84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png"/><Relationship Id="rId4" Type="http://schemas.openxmlformats.org/officeDocument/2006/relationships/image" Target="../media/image2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jp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2.png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3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5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jpg"/><Relationship Id="rId11" Type="http://schemas.openxmlformats.org/officeDocument/2006/relationships/image" Target="../media/image28.wmf"/><Relationship Id="rId5" Type="http://schemas.openxmlformats.org/officeDocument/2006/relationships/image" Target="../media/image30.jpg"/><Relationship Id="rId15" Type="http://schemas.openxmlformats.org/officeDocument/2006/relationships/image" Target="../media/image34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26.wmf"/><Relationship Id="rId9" Type="http://schemas.openxmlformats.org/officeDocument/2006/relationships/image" Target="../media/image27.wmf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41.wmf"/><Relationship Id="rId9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7.jpg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7.jpg"/><Relationship Id="rId4" Type="http://schemas.openxmlformats.org/officeDocument/2006/relationships/image" Target="../media/image4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АКУСТО ІНДУКОВАНІ ЕФЕКТИ В РАДІАЦІЙНО-ОПРОМІНЕНИХ КРЕМНІЄВИХ СОНЯЧНИХ ЕЛЕМЕНТАХ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4100" y="3661453"/>
            <a:ext cx="3501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студент 6 </a:t>
            </a:r>
            <a:r>
              <a:rPr lang="uk-UA" sz="2400" dirty="0"/>
              <a:t>курсу </a:t>
            </a:r>
          </a:p>
          <a:p>
            <a:r>
              <a:rPr lang="uk-UA" sz="2400" dirty="0" smtClean="0"/>
              <a:t>Пристай-</a:t>
            </a:r>
            <a:r>
              <a:rPr lang="uk-UA" sz="2400" dirty="0" err="1" smtClean="0"/>
              <a:t>Фєнєнков</a:t>
            </a:r>
            <a:r>
              <a:rPr lang="uk-UA" sz="2400" dirty="0" smtClean="0"/>
              <a:t> Орест </a:t>
            </a:r>
            <a:r>
              <a:rPr lang="uk-UA" sz="2400" dirty="0"/>
              <a:t>Віталійович</a:t>
            </a:r>
          </a:p>
          <a:p>
            <a:endParaRPr lang="en-US" sz="2400" dirty="0" smtClean="0"/>
          </a:p>
          <a:p>
            <a:r>
              <a:rPr lang="uk-UA" sz="2400" dirty="0"/>
              <a:t>Науковий керівник: </a:t>
            </a:r>
          </a:p>
          <a:p>
            <a:r>
              <a:rPr lang="uk-UA" sz="2400" dirty="0" smtClean="0"/>
              <a:t>доцент</a:t>
            </a:r>
            <a:r>
              <a:rPr lang="uk-UA" sz="2400" dirty="0"/>
              <a:t>, канд. фіз.-мат. наук</a:t>
            </a:r>
          </a:p>
          <a:p>
            <a:r>
              <a:rPr lang="uk-UA" sz="2400" dirty="0" err="1"/>
              <a:t>Оліх</a:t>
            </a:r>
            <a:r>
              <a:rPr lang="uk-UA" sz="2400" dirty="0"/>
              <a:t> Олег Ярославович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6452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8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0167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uk-UA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ультразвуку </a:t>
                </a:r>
                <a:r>
                  <a:rPr lang="uk-UA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01675"/>
              </a:xfrm>
              <a:blipFill>
                <a:blip r:embed="rId3"/>
                <a:stretch>
                  <a:fillRect t="-6957" b="-156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49" y="2014323"/>
            <a:ext cx="190500" cy="2838450"/>
          </a:xfrm>
        </p:spPr>
      </p:pic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78177"/>
              </p:ext>
            </p:extLst>
          </p:nvPr>
        </p:nvGraphicFramePr>
        <p:xfrm>
          <a:off x="646301" y="715962"/>
          <a:ext cx="8979748" cy="633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4213440" imgH="2973600" progId="">
                  <p:embed/>
                </p:oleObj>
              </mc:Choice>
              <mc:Fallback>
                <p:oleObj r:id="rId5" imgW="421344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301" y="715962"/>
                        <a:ext cx="8979748" cy="633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16549" y="1889633"/>
            <a:ext cx="2092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3446" y="63963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003" y="3340899"/>
                <a:ext cx="893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" y="3340899"/>
                <a:ext cx="8938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0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4478"/>
              </p:ext>
            </p:extLst>
          </p:nvPr>
        </p:nvGraphicFramePr>
        <p:xfrm>
          <a:off x="1371777" y="0"/>
          <a:ext cx="9448446" cy="7404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3" imgW="3602880" imgH="2823840" progId="">
                  <p:embed/>
                </p:oleObj>
              </mc:Choice>
              <mc:Fallback>
                <p:oleObj r:id="rId3" imgW="3602880" imgH="2823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777" y="0"/>
                        <a:ext cx="9448446" cy="7404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453"/>
                <a:ext cx="10515600" cy="57213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uk-UA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ультразвуку на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453"/>
                <a:ext cx="10515600" cy="572135"/>
              </a:xfrm>
              <a:blipFill>
                <a:blip r:embed="rId5"/>
                <a:stretch>
                  <a:fillRect t="-20430" b="-3118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643745" y="49737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6963" y="45442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1746" y="28701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5583" y="47335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71603" y="429500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7455" y="5486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90800" y="62820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1272" y="62820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3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Рекомбінаційний струм (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726" y="1690688"/>
                <a:ext cx="5798127" cy="45890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𝑆𝑞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 smtClean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3600" b="0" dirty="0" smtClean="0"/>
                  <a:t>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-ширина ОПЗ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uk-UA" sz="3600" dirty="0"/>
              </a:p>
            </p:txBody>
          </p:sp>
        </mc:Choice>
        <mc:Fallback xmlns="">
          <p:sp>
            <p:nvSpPr>
              <p:cNvPr id="4" name="Місце для вмісту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726" y="1690688"/>
                <a:ext cx="5798127" cy="458903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06704"/>
              </p:ext>
            </p:extLst>
          </p:nvPr>
        </p:nvGraphicFramePr>
        <p:xfrm>
          <a:off x="-24171" y="1690688"/>
          <a:ext cx="6653374" cy="492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4" imgW="4013280" imgH="2973600" progId="">
                  <p:embed/>
                </p:oleObj>
              </mc:Choice>
              <mc:Fallback>
                <p:oleObj r:id="rId4" imgW="40132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4171" y="1690688"/>
                        <a:ext cx="6653374" cy="4929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1906" y="600791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191864" y="1781535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4218" y="4002486"/>
            <a:ext cx="994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6" y="4055097"/>
            <a:ext cx="193979" cy="1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507392"/>
              </p:ext>
            </p:extLst>
          </p:nvPr>
        </p:nvGraphicFramePr>
        <p:xfrm>
          <a:off x="668328" y="168243"/>
          <a:ext cx="4800676" cy="364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r:id="rId3" imgW="4152960" imgH="3149280" progId="">
                  <p:embed/>
                </p:oleObj>
              </mc:Choice>
              <mc:Fallback>
                <p:oleObj r:id="rId3" imgW="4152960" imgH="3149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328" y="168243"/>
                        <a:ext cx="4800676" cy="3640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27" y="977058"/>
            <a:ext cx="167265" cy="1327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6492" y="856063"/>
            <a:ext cx="2081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</a:p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75" y="4063077"/>
            <a:ext cx="239012" cy="746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5887" y="3978993"/>
            <a:ext cx="2081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0633" y="1757898"/>
                <a:ext cx="1106841" cy="564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(с)</m:t>
                      </m:r>
                    </m:oMath>
                  </m:oMathPara>
                </a14:m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" y="1757898"/>
                <a:ext cx="1106841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384018"/>
              </p:ext>
            </p:extLst>
          </p:nvPr>
        </p:nvGraphicFramePr>
        <p:xfrm>
          <a:off x="6968837" y="250302"/>
          <a:ext cx="4753029" cy="351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8" imgW="4024800" imgH="2973600" progId="">
                  <p:embed/>
                </p:oleObj>
              </mc:Choice>
              <mc:Fallback>
                <p:oleObj r:id="rId8" imgW="402480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8837" y="250302"/>
                        <a:ext cx="4753029" cy="3511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'є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32028"/>
              </p:ext>
            </p:extLst>
          </p:nvPr>
        </p:nvGraphicFramePr>
        <p:xfrm>
          <a:off x="6974178" y="3330621"/>
          <a:ext cx="4792119" cy="353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r:id="rId10" imgW="4026240" imgH="2973600" progId="">
                  <p:embed/>
                </p:oleObj>
              </mc:Choice>
              <mc:Fallback>
                <p:oleObj r:id="rId10" imgW="402624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74178" y="3330621"/>
                        <a:ext cx="4792119" cy="353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'є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67619"/>
              </p:ext>
            </p:extLst>
          </p:nvPr>
        </p:nvGraphicFramePr>
        <p:xfrm>
          <a:off x="679232" y="3307490"/>
          <a:ext cx="4795113" cy="355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r:id="rId12" imgW="4152960" imgH="3074400" progId="">
                  <p:embed/>
                </p:oleObj>
              </mc:Choice>
              <mc:Fallback>
                <p:oleObj r:id="rId12" imgW="4152960" imgH="3074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9232" y="3307490"/>
                        <a:ext cx="4795113" cy="355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кутник 14"/>
              <p:cNvSpPr/>
              <p:nvPr/>
            </p:nvSpPr>
            <p:spPr>
              <a:xfrm>
                <a:off x="40633" y="4593505"/>
                <a:ext cx="95936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Прямокут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" y="4593505"/>
                <a:ext cx="959365" cy="564001"/>
              </a:xfrm>
              <a:prstGeom prst="rect">
                <a:avLst/>
              </a:prstGeom>
              <a:blipFill>
                <a:blip r:embed="rId14"/>
                <a:stretch>
                  <a:fillRect t="-11957" r="-11465" b="-228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кутник 12"/>
              <p:cNvSpPr/>
              <p:nvPr/>
            </p:nvSpPr>
            <p:spPr>
              <a:xfrm>
                <a:off x="6610728" y="1510561"/>
                <a:ext cx="95936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Прямокут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28" y="1510561"/>
                <a:ext cx="959365" cy="564001"/>
              </a:xfrm>
              <a:prstGeom prst="rect">
                <a:avLst/>
              </a:prstGeom>
              <a:blipFill>
                <a:blip r:embed="rId15"/>
                <a:stretch>
                  <a:fillRect t="-11957" r="-11392" b="-228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кутник 13"/>
              <p:cNvSpPr/>
              <p:nvPr/>
            </p:nvSpPr>
            <p:spPr>
              <a:xfrm>
                <a:off x="6554157" y="4696147"/>
                <a:ext cx="95936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Прямокут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57" y="4696147"/>
                <a:ext cx="959365" cy="564001"/>
              </a:xfrm>
              <a:prstGeom prst="rect">
                <a:avLst/>
              </a:prstGeom>
              <a:blipFill>
                <a:blip r:embed="rId16"/>
                <a:stretch>
                  <a:fillRect t="-10753" r="-11392" b="-215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019008" y="33474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76765" y="32588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9007" y="64363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6271" y="64363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1216"/>
                <a:ext cx="10515600" cy="68782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uk-UA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ультразвуку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1216"/>
                <a:ext cx="10515600" cy="687820"/>
              </a:xfrm>
              <a:blipFill>
                <a:blip r:embed="rId17"/>
                <a:stretch>
                  <a:fillRect t="-9735" b="-1504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2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108960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uk-UA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ультразвуку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uk-U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10896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454728"/>
                <a:ext cx="10855037" cy="472223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𝑐𝑜𝑠h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переріз захоплення електронів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переріз захоплення дірок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-час життя в об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ємі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uk-UA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-енергія положення рівня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uk-U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uk-UA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-середина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uk-UA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454728"/>
                <a:ext cx="10855037" cy="4722235"/>
              </a:xfrm>
              <a:blipFill>
                <a:blip r:embed="rId3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81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не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ідеальності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65455"/>
              </p:ext>
            </p:extLst>
          </p:nvPr>
        </p:nvGraphicFramePr>
        <p:xfrm>
          <a:off x="320243" y="1706513"/>
          <a:ext cx="5775757" cy="480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3754080" imgH="3126240" progId="">
                  <p:embed/>
                </p:oleObj>
              </mc:Choice>
              <mc:Fallback>
                <p:oleObj r:id="rId3" imgW="3754080" imgH="312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243" y="1706513"/>
                        <a:ext cx="5775757" cy="4808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93230"/>
              </p:ext>
            </p:extLst>
          </p:nvPr>
        </p:nvGraphicFramePr>
        <p:xfrm>
          <a:off x="6481617" y="1765462"/>
          <a:ext cx="5710383" cy="469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5" imgW="3805920" imgH="3126240" progId="">
                  <p:embed/>
                </p:oleObj>
              </mc:Choice>
              <mc:Fallback>
                <p:oleObj r:id="rId5" imgW="3805920" imgH="312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1617" y="1765462"/>
                        <a:ext cx="5710383" cy="4690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28145" y="2187541"/>
            <a:ext cx="994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3" y="2240152"/>
            <a:ext cx="193979" cy="14644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32120" y="2187541"/>
            <a:ext cx="994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338" y="2240152"/>
            <a:ext cx="193979" cy="14644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3709" y="1690688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темряві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9709" y="169506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91179" y="605350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67100" y="599455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280" y="3526368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217963" y="3587923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9712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не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ідеальності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75600"/>
              </p:ext>
            </p:extLst>
          </p:nvPr>
        </p:nvGraphicFramePr>
        <p:xfrm>
          <a:off x="706582" y="287303"/>
          <a:ext cx="4358986" cy="347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3726720" imgH="2973600" progId="">
                  <p:embed/>
                </p:oleObj>
              </mc:Choice>
              <mc:Fallback>
                <p:oleObj r:id="rId3" imgW="372672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82" y="287303"/>
                        <a:ext cx="4358986" cy="347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20012"/>
              </p:ext>
            </p:extLst>
          </p:nvPr>
        </p:nvGraphicFramePr>
        <p:xfrm>
          <a:off x="6700765" y="286744"/>
          <a:ext cx="4510083" cy="347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3856320" imgH="2973600" progId="">
                  <p:embed/>
                </p:oleObj>
              </mc:Choice>
              <mc:Fallback>
                <p:oleObj r:id="rId5" imgW="385632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0765" y="286744"/>
                        <a:ext cx="4510083" cy="3477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096956"/>
              </p:ext>
            </p:extLst>
          </p:nvPr>
        </p:nvGraphicFramePr>
        <p:xfrm>
          <a:off x="564718" y="3373879"/>
          <a:ext cx="4500850" cy="340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7" imgW="3925440" imgH="2973600" progId="">
                  <p:embed/>
                </p:oleObj>
              </mc:Choice>
              <mc:Fallback>
                <p:oleObj r:id="rId7" imgW="392544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718" y="3373879"/>
                        <a:ext cx="4500850" cy="3408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82" y="3683931"/>
            <a:ext cx="167265" cy="13276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47947" y="3562936"/>
            <a:ext cx="2081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</a:p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5371" y="1780706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75371" y="47162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0807" y="1776877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530807" y="484747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485087"/>
              </p:ext>
            </p:extLst>
          </p:nvPr>
        </p:nvGraphicFramePr>
        <p:xfrm>
          <a:off x="6700765" y="3407192"/>
          <a:ext cx="4416224" cy="345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r:id="rId10" imgW="3804480" imgH="2973600" progId="">
                  <p:embed/>
                </p:oleObj>
              </mc:Choice>
              <mc:Fallback>
                <p:oleObj r:id="rId10" imgW="38044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00765" y="3407192"/>
                        <a:ext cx="4416224" cy="345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Рисунок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184" y="3974554"/>
            <a:ext cx="239012" cy="7469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91196" y="3890470"/>
            <a:ext cx="2081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endParaRPr lang="uk-UA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Темнова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38864" y="330280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8864" y="640968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69133" y="639136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63061" y="337387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1145021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Напруга холостого ходу 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uk-UA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від опромінення</a:t>
            </a:r>
            <a:endParaRPr lang="uk-UA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50610"/>
              </p:ext>
            </p:extLst>
          </p:nvPr>
        </p:nvGraphicFramePr>
        <p:xfrm>
          <a:off x="367146" y="687676"/>
          <a:ext cx="7429205" cy="599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r:id="rId3" imgW="3876480" imgH="3126240" progId="">
                  <p:embed/>
                </p:oleObj>
              </mc:Choice>
              <mc:Fallback>
                <p:oleObj r:id="rId3" imgW="3876480" imgH="312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146" y="687676"/>
                        <a:ext cx="7429205" cy="5990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81748" y="605885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35" y="2870491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24209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792835"/>
              </p:ext>
            </p:extLst>
          </p:nvPr>
        </p:nvGraphicFramePr>
        <p:xfrm>
          <a:off x="568036" y="595745"/>
          <a:ext cx="8645236" cy="663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3" imgW="3873600" imgH="2973600" progId="">
                  <p:embed/>
                </p:oleObj>
              </mc:Choice>
              <mc:Fallback>
                <p:oleObj r:id="rId3" imgW="387360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8036" y="595745"/>
                        <a:ext cx="8645236" cy="663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96637" y="0"/>
            <a:ext cx="10515600" cy="955964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Напруга холостого ходу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353" y="3329110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889349" y="63963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16" y="1115267"/>
            <a:ext cx="229838" cy="2798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98954" y="955964"/>
            <a:ext cx="2092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01826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782" y="0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Фотострум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416691"/>
              </p:ext>
            </p:extLst>
          </p:nvPr>
        </p:nvGraphicFramePr>
        <p:xfrm>
          <a:off x="86367" y="164973"/>
          <a:ext cx="9439074" cy="683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r:id="rId3" imgW="4003200" imgH="2897280" progId="">
                  <p:embed/>
                </p:oleObj>
              </mc:Choice>
              <mc:Fallback>
                <p:oleObj r:id="rId3" imgW="4003200" imgH="2897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367" y="164973"/>
                        <a:ext cx="9439074" cy="683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0264" y="2991692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uk-U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06699" y="62439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522" y="1738722"/>
            <a:ext cx="229838" cy="2798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40360" y="1579419"/>
            <a:ext cx="2092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40729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422775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3200" b="1" u="sng" dirty="0" smtClean="0">
                <a:latin typeface="Times New Roman" pitchFamily="18" charset="0"/>
                <a:cs typeface="Times New Roman" pitchFamily="18" charset="0"/>
              </a:rPr>
              <a:t>Мета </a:t>
            </a:r>
            <a:r>
              <a:rPr lang="uk-UA" sz="3200" b="1" u="sng" dirty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uk-UA" sz="3200" b="1" dirty="0">
                <a:latin typeface="Times New Roman" pitchFamily="18" charset="0"/>
                <a:cs typeface="Times New Roman" pitchFamily="18" charset="0"/>
              </a:rPr>
              <a:t>: дослідження впливу радіаційного опромінення та ультразвукового навантаження на параметри сонячних елементів</a:t>
            </a:r>
          </a:p>
          <a:p>
            <a:pPr algn="just"/>
            <a:endParaRPr lang="uk-UA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3200" b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ремнієві перетворювачі сонячної енергії це один з найпоширеніших елементів альтернативної енергетики. Як і для будь якого напівпровідника ефективність властивостей структури визначається дефектним складом. Одним із шляхів впливу на дефекти є ультразвукове навантаження 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7668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0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ЗРАЗКИ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Місце для вмісту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69913831"/>
                  </p:ext>
                </p:extLst>
              </p:nvPr>
            </p:nvGraphicFramePr>
            <p:xfrm>
              <a:off x="1560948" y="4151411"/>
              <a:ext cx="9410145" cy="230898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136715">
                      <a:extLst>
                        <a:ext uri="{9D8B030D-6E8A-4147-A177-3AD203B41FA5}">
                          <a16:colId xmlns:a16="http://schemas.microsoft.com/office/drawing/2014/main" val="1298790547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736424803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446342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Зразки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опромінення 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Доза/</a:t>
                          </a:r>
                          <a:r>
                            <a:rPr lang="uk-UA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Флюенс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72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SC0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Відсутній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766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SCg6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𝐂𝐨</m:t>
                                  </m:r>
                                </m:sub>
                              </m:sSub>
                            </m:oMath>
                          </a14:m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рад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463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SCg7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sub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𝐂𝐨</m:t>
                                  </m:r>
                                </m:sub>
                              </m:sSub>
                            </m:oMath>
                          </a14:m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рад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4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SCn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реакторні</a:t>
                          </a:r>
                          <a:r>
                            <a:rPr lang="uk-UA" sz="2400" b="1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нейтрони </a:t>
                          </a:r>
                          <a:endParaRPr lang="uk-UA" sz="2400" b="1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uk-UA" sz="24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uk-UA" sz="2400" b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dirty="0" smtClean="0">
                                      <a:latin typeface="Cambria Math" panose="02040503050406030204" pitchFamily="18" charset="0"/>
                                    </a:rPr>
                                    <m:t>см</m:t>
                                  </m:r>
                                </m:e>
                                <m:sup>
                                  <m:r>
                                    <a:rPr lang="uk-UA" sz="2400" b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sz="24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4893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Місце для вмісту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69913831"/>
                  </p:ext>
                </p:extLst>
              </p:nvPr>
            </p:nvGraphicFramePr>
            <p:xfrm>
              <a:off x="1560948" y="4151411"/>
              <a:ext cx="9410145" cy="230898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136715">
                      <a:extLst>
                        <a:ext uri="{9D8B030D-6E8A-4147-A177-3AD203B41FA5}">
                          <a16:colId xmlns:a16="http://schemas.microsoft.com/office/drawing/2014/main" val="1298790547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736424803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4463425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Зразки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опромінення 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Доза/</a:t>
                          </a:r>
                          <a:r>
                            <a:rPr lang="uk-UA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Флюенс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720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SC0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Відсутній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766315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SCg6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100389" t="-207895" r="-100778" b="-2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7895" r="-583" b="-2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463295"/>
                      </a:ext>
                    </a:extLst>
                  </a:tr>
                  <a:tr h="463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SCg7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100389" t="-303896" r="-100778" b="-125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896" r="-583" b="-1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94517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SCn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реакторні</a:t>
                          </a:r>
                          <a:r>
                            <a:rPr lang="uk-UA" sz="2400" b="1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нейтрони </a:t>
                          </a:r>
                          <a:endParaRPr lang="uk-UA" sz="2400" b="1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9211" r="-583" b="-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8936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019800" y="27075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8418" y="1828864"/>
                <a:ext cx="4703339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P,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мкм</m:t>
                    </m:r>
                  </m:oMath>
                </a14:m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18" y="1828864"/>
                <a:ext cx="4703339" cy="470000"/>
              </a:xfrm>
              <a:prstGeom prst="rect">
                <a:avLst/>
              </a:prstGeom>
              <a:blipFill>
                <a:blip r:embed="rId3"/>
                <a:stretch>
                  <a:fillRect l="-2075" t="-7792" b="-298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8418" y="2275558"/>
                <a:ext cx="570361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B,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мкм</m:t>
                    </m:r>
                  </m:oMath>
                </a14:m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18" y="2275558"/>
                <a:ext cx="5703613" cy="494751"/>
              </a:xfrm>
              <a:prstGeom prst="rect">
                <a:avLst/>
              </a:prstGeom>
              <a:blipFill>
                <a:blip r:embed="rId4"/>
                <a:stretch>
                  <a:fillRect l="-1711" t="-9877" b="-209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Місце для вмісту 1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617"/>
            <a:ext cx="5181600" cy="2107956"/>
          </a:xfrm>
        </p:spPr>
      </p:pic>
      <p:sp>
        <p:nvSpPr>
          <p:cNvPr id="14" name="TextBox 13"/>
          <p:cNvSpPr txBox="1"/>
          <p:nvPr/>
        </p:nvSpPr>
        <p:spPr>
          <a:xfrm>
            <a:off x="5285785" y="14474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3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ВИМІРЮВАНЬ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0316"/>
            <a:ext cx="5181600" cy="32064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1617" y="1950316"/>
                <a:ext cx="6486310" cy="4298084"/>
              </a:xfrm>
            </p:spPr>
            <p:txBody>
              <a:bodyPr>
                <a:noAutofit/>
              </a:bodyPr>
              <a:lstStyle/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Прямі ВАХ в діапазоні струму до 2</a:t>
                </a:r>
                <a14:m>
                  <m:oMath xmlns:m="http://schemas.openxmlformats.org/officeDocument/2006/math">
                    <m:r>
                      <a:rPr lang="uk-UA" sz="2400" b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uk-UA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b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uk-UA" sz="2400" b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400" b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Температурний діапазон: 290-340К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Режим освітлення: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Темрява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Монохроматичне, 900 нм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Акустичне навантаження 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Поперечні хвилі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4,24 МГц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Інтенсивність до 0,5 Вт/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b="1" dirty="0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uk-UA" b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b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uk-UA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1617" y="1950316"/>
                <a:ext cx="6486310" cy="4298084"/>
              </a:xfrm>
              <a:blipFill>
                <a:blip r:embed="rId3"/>
                <a:stretch>
                  <a:fillRect l="-1316" t="-170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166764" y="2261029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6764" y="3322700"/>
            <a:ext cx="84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6146" y="24918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1</a:t>
            </a:r>
            <a:endParaRPr lang="uk-UA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75403" y="2896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2</a:t>
            </a:r>
            <a:endParaRPr lang="uk-UA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17927" y="40910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3</a:t>
            </a:r>
            <a:endParaRPr lang="uk-UA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88696" y="5156748"/>
            <a:ext cx="678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Сонячний елемент, 2- фольга, 3-п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єзокристал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7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27252"/>
              </p:ext>
            </p:extLst>
          </p:nvPr>
        </p:nvGraphicFramePr>
        <p:xfrm>
          <a:off x="540327" y="1998497"/>
          <a:ext cx="6357380" cy="486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r:id="rId3" imgW="3883680" imgH="2972160" progId="">
                  <p:embed/>
                </p:oleObj>
              </mc:Choice>
              <mc:Fallback>
                <p:oleObj r:id="rId3" imgW="3883680" imgH="297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327" y="1998497"/>
                        <a:ext cx="6357380" cy="486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455"/>
            <a:ext cx="10515600" cy="778777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ВАХ при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темряві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65587"/>
              </p:ext>
            </p:extLst>
          </p:nvPr>
        </p:nvGraphicFramePr>
        <p:xfrm>
          <a:off x="167564" y="1025698"/>
          <a:ext cx="11856872" cy="126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Формула" r:id="rId5" imgW="4394160" imgH="507960" progId="Equation.3">
                  <p:embed/>
                </p:oleObj>
              </mc:Choice>
              <mc:Fallback>
                <p:oleObj name="Формула" r:id="rId5" imgW="43941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564" y="1025698"/>
                        <a:ext cx="11856872" cy="126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08370" y="5950094"/>
            <a:ext cx="414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Отримуємо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uk-UA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uk-UA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619" y="4200416"/>
            <a:ext cx="80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uk-U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54874" y="62904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V(B)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0487" y="3230921"/>
            <a:ext cx="2246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Місце для вмісту 4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67" y="3154563"/>
            <a:ext cx="908520" cy="2091707"/>
          </a:xfrm>
        </p:spPr>
      </p:pic>
    </p:spTree>
    <p:extLst>
      <p:ext uri="{BB962C8B-B14F-4D97-AF65-F5344CB8AC3E}">
        <p14:creationId xmlns:p14="http://schemas.microsoft.com/office/powerpoint/2010/main" val="6604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9799"/>
            <a:ext cx="10515600" cy="708379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ВАХ при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освітленні</a:t>
            </a:r>
            <a:endParaRPr lang="uk-UA" sz="3200" dirty="0"/>
          </a:p>
        </p:txBody>
      </p:sp>
      <p:graphicFrame>
        <p:nvGraphicFramePr>
          <p:cNvPr id="5" name="Місце для вмісту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7742889"/>
              </p:ext>
            </p:extLst>
          </p:nvPr>
        </p:nvGraphicFramePr>
        <p:xfrm>
          <a:off x="270182" y="963764"/>
          <a:ext cx="11651636" cy="122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Формула" r:id="rId3" imgW="4825800" imgH="507960" progId="Equation.3">
                  <p:embed/>
                </p:oleObj>
              </mc:Choice>
              <mc:Fallback>
                <p:oleObj name="Формула" r:id="rId3" imgW="4825800" imgH="507960" progId="Equation.3">
                  <p:embed/>
                  <p:pic>
                    <p:nvPicPr>
                      <p:cNvPr id="15" name="Об'єкт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182" y="963764"/>
                        <a:ext cx="11651636" cy="122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Місце для вмісту 5"/>
          <p:cNvSpPr txBox="1">
            <a:spLocks noGrp="1"/>
          </p:cNvSpPr>
          <p:nvPr>
            <p:ph sz="half" idx="2"/>
          </p:nvPr>
        </p:nvSpPr>
        <p:spPr>
          <a:xfrm>
            <a:off x="6095999" y="4929990"/>
            <a:ext cx="592974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Отримуємо додатково: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182" y="4063108"/>
            <a:ext cx="100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I(mA)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038885"/>
              </p:ext>
            </p:extLst>
          </p:nvPr>
        </p:nvGraphicFramePr>
        <p:xfrm>
          <a:off x="688581" y="2140794"/>
          <a:ext cx="5878474" cy="468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5" imgW="3866400" imgH="3080160" progId="">
                  <p:embed/>
                </p:oleObj>
              </mc:Choice>
              <mc:Fallback>
                <p:oleObj r:id="rId5" imgW="3866400" imgH="3080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581" y="2140794"/>
                        <a:ext cx="5878474" cy="468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63" y="3702983"/>
            <a:ext cx="935699" cy="8125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95062" y="3647609"/>
            <a:ext cx="2186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7152" y="6144669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V(B)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583">
            <a:off x="4352156" y="3720982"/>
            <a:ext cx="444588" cy="89295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9358">
            <a:off x="2152648" y="4859082"/>
            <a:ext cx="337004" cy="10369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44328" y="3309719"/>
            <a:ext cx="72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uk-UA" sz="2400" b="1" baseline="-250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400" noProof="1"/>
          </a:p>
        </p:txBody>
      </p:sp>
      <p:sp>
        <p:nvSpPr>
          <p:cNvPr id="19" name="TextBox 18"/>
          <p:cNvSpPr txBox="1"/>
          <p:nvPr/>
        </p:nvSpPr>
        <p:spPr>
          <a:xfrm>
            <a:off x="2696182" y="4690655"/>
            <a:ext cx="55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41282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40678"/>
              </p:ext>
            </p:extLst>
          </p:nvPr>
        </p:nvGraphicFramePr>
        <p:xfrm>
          <a:off x="-309615" y="1669077"/>
          <a:ext cx="7027901" cy="5050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r:id="rId3" imgW="4135680" imgH="2972160" progId="">
                  <p:embed/>
                </p:oleObj>
              </mc:Choice>
              <mc:Fallback>
                <p:oleObj r:id="rId3" imgW="4135680" imgH="297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9615" y="1669077"/>
                        <a:ext cx="7027901" cy="5050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170" y="392421"/>
            <a:ext cx="10515600" cy="104986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Дифузійний струм (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Місце для вмісту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86945" y="1444499"/>
                <a:ext cx="5805055" cy="54135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box>
                      <m:box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𝑘𝑇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box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uk-U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концентрація носіїв у власному НП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рухливість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-концентрація акцепторних домішок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𝑡𝑛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час життя в об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24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ємі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-переріз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захоплення електронів</a:t>
                </a:r>
                <a:endParaRPr lang="uk-U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𝒕𝒏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-теплова швидкість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-концентрація дефектів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Місце для вмісту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86945" y="1444499"/>
                <a:ext cx="5805055" cy="5413501"/>
              </a:xfrm>
              <a:blipFill>
                <a:blip r:embed="rId5"/>
                <a:stretch>
                  <a:fillRect l="-1471" r="-157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260523" y="2149865"/>
            <a:ext cx="1237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110" y="1688200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30594" y="6126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07" y="2202476"/>
            <a:ext cx="184672" cy="1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509"/>
            <a:ext cx="10515600" cy="769869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ультразвуку на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83618"/>
              </p:ext>
            </p:extLst>
          </p:nvPr>
        </p:nvGraphicFramePr>
        <p:xfrm>
          <a:off x="-207820" y="1622857"/>
          <a:ext cx="6568166" cy="47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3" imgW="4135680" imgH="2973600" progId="">
                  <p:embed/>
                </p:oleObj>
              </mc:Choice>
              <mc:Fallback>
                <p:oleObj r:id="rId3" imgW="41356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07820" y="1622857"/>
                        <a:ext cx="6568166" cy="47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59101"/>
              </p:ext>
            </p:extLst>
          </p:nvPr>
        </p:nvGraphicFramePr>
        <p:xfrm>
          <a:off x="5776709" y="1587690"/>
          <a:ext cx="6581545" cy="479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5" imgW="4082400" imgH="2973600" progId="">
                  <p:embed/>
                </p:oleObj>
              </mc:Choice>
              <mc:Fallback>
                <p:oleObj r:id="rId5" imgW="408240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6709" y="1587690"/>
                        <a:ext cx="6581545" cy="4792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71" y="1884729"/>
            <a:ext cx="230857" cy="782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5528" y="1836081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76" y="1933377"/>
            <a:ext cx="230857" cy="782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9733" y="1884729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1672" y="59415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9728" y="59415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8726" y="1702544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04333" y="1653896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6477" y="1240879"/>
            <a:ext cx="17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5233" y="1161192"/>
            <a:ext cx="190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ультразвуку на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uk-UA" sz="3200" dirty="0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592915"/>
              </p:ext>
            </p:extLst>
          </p:nvPr>
        </p:nvGraphicFramePr>
        <p:xfrm>
          <a:off x="-121287" y="1728400"/>
          <a:ext cx="6532172" cy="46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r:id="rId3" imgW="4135680" imgH="2973600" progId="">
                  <p:embed/>
                </p:oleObj>
              </mc:Choice>
              <mc:Fallback>
                <p:oleObj r:id="rId3" imgW="41356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1287" y="1728400"/>
                        <a:ext cx="6532172" cy="469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92178"/>
              </p:ext>
            </p:extLst>
          </p:nvPr>
        </p:nvGraphicFramePr>
        <p:xfrm>
          <a:off x="5941525" y="1728400"/>
          <a:ext cx="6546688" cy="470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r:id="rId5" imgW="4135680" imgH="2973600" progId="">
                  <p:embed/>
                </p:oleObj>
              </mc:Choice>
              <mc:Fallback>
                <p:oleObj r:id="rId5" imgW="41356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1525" y="1728400"/>
                        <a:ext cx="6546688" cy="4707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25" y="2244947"/>
            <a:ext cx="230857" cy="782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1182" y="2196299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71" y="2244947"/>
            <a:ext cx="230857" cy="7823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09528" y="2196299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4799" y="59391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78452" y="59633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981" y="1767160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8793" y="1783282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1615" y="1266735"/>
            <a:ext cx="22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0430" y="1266734"/>
            <a:ext cx="176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44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438</Words>
  <Application>Microsoft Office PowerPoint</Application>
  <PresentationFormat>Широкий екран</PresentationFormat>
  <Paragraphs>207</Paragraphs>
  <Slides>19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Формула</vt:lpstr>
      <vt:lpstr>АКУСТО ІНДУКОВАНІ ЕФЕКТИ В РАДІАЦІЙНО-ОПРОМІНЕНИХ КРЕМНІЄВИХ СОНЯЧНИХ ЕЛЕМЕНТАХ</vt:lpstr>
      <vt:lpstr>Презентація PowerPoint</vt:lpstr>
      <vt:lpstr>ЗРАЗКИ</vt:lpstr>
      <vt:lpstr>МЕТОДИКА ВИМІРЮВАНЬ</vt:lpstr>
      <vt:lpstr>ВАХ при темряві</vt:lpstr>
      <vt:lpstr>ВАХ при освітленні</vt:lpstr>
      <vt:lpstr>Дифузійний струм (I01)</vt:lpstr>
      <vt:lpstr>Вплив ультразвуку на I01</vt:lpstr>
      <vt:lpstr>Вплив ультразвуку на I01</vt:lpstr>
      <vt:lpstr>Вплив ультразвуку на τ_r</vt:lpstr>
      <vt:lpstr>Вплив ультразвуку на τ_r</vt:lpstr>
      <vt:lpstr>Рекомбінаційний струм (I02)</vt:lpstr>
      <vt:lpstr>Вплив ультразвуку на τ_g</vt:lpstr>
      <vt:lpstr>Вплив ультразвуку на τ_g</vt:lpstr>
      <vt:lpstr>Фактор не ідеальності (n2)</vt:lpstr>
      <vt:lpstr>Фактор не ідеальності (n2)</vt:lpstr>
      <vt:lpstr>Напруга холостого ходу Voc від опромінення</vt:lpstr>
      <vt:lpstr>Напруга холостого ходу Voc</vt:lpstr>
      <vt:lpstr>Фотострум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АКУСТО ІНДУКОВАНІ ЕФЕКТИ В РАДІАЦІЙНО-ОПРОМІНЕНИХ КРЕМНІЄВИХ СОНЯЧНИХ ЕЛЕМЕНТАХ</dc:title>
  <dc:creator>RePack by Diakov</dc:creator>
  <cp:lastModifiedBy>RePack by Diakov</cp:lastModifiedBy>
  <cp:revision>85</cp:revision>
  <dcterms:created xsi:type="dcterms:W3CDTF">2016-05-05T10:22:58Z</dcterms:created>
  <dcterms:modified xsi:type="dcterms:W3CDTF">2016-05-12T10:12:08Z</dcterms:modified>
</cp:coreProperties>
</file>