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D38B-C386-413F-964A-1EFD718D8F0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4E0E3-67DA-4013-A022-F946AA717C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4E0E3-67DA-4013-A022-F946AA717C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82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4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8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2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2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5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98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82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5A3E-4022-4903-879F-B73379726DAE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BAAB-4AD0-41C0-8789-EE8D7DEA0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4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еленый градиент (61 фото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148"/>
            <a:ext cx="12192000" cy="694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9" y="413056"/>
            <a:ext cx="1557007" cy="153450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224" y="104090"/>
            <a:ext cx="8549554" cy="2152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234" y="250943"/>
            <a:ext cx="1858734" cy="18587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23256" y="2262250"/>
            <a:ext cx="854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Київський національний університет імені Тараса Шевченка</a:t>
            </a:r>
          </a:p>
          <a:p>
            <a:pPr algn="ctr"/>
            <a:r>
              <a:rPr lang="uk-UA" sz="2400" b="1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Кафедра загальної фізики</a:t>
            </a:r>
            <a:endParaRPr lang="ru-RU" sz="2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400" y="5039475"/>
            <a:ext cx="45375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Завгородній Олексій Володимирович</a:t>
            </a:r>
          </a:p>
          <a:p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Київський національний університет</a:t>
            </a:r>
          </a:p>
          <a:p>
            <a:r>
              <a:rPr lang="uk-UA" sz="20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і</a:t>
            </a:r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мені Тараса Шевченка</a:t>
            </a:r>
          </a:p>
          <a:p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Фізичний факультет</a:t>
            </a:r>
          </a:p>
          <a:p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Кафедра загальної фізики</a:t>
            </a:r>
            <a:endParaRPr lang="ru-RU" sz="20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949" y="5347251"/>
            <a:ext cx="2790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Науковий керівник:</a:t>
            </a:r>
          </a:p>
          <a:p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д. ф. – м. н., професор</a:t>
            </a:r>
          </a:p>
          <a:p>
            <a:r>
              <a:rPr lang="uk-UA" sz="2000" b="1" dirty="0" err="1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Оліх</a:t>
            </a:r>
            <a:r>
              <a:rPr lang="uk-UA" sz="2000" b="1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Олег Ярославович</a:t>
            </a:r>
            <a:endParaRPr lang="ru-RU" sz="20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31020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Застосування нейронних мереж для визначення концентрації заліза в кремнієвих сонячних елементах </a:t>
            </a:r>
            <a:endParaRPr lang="ru-RU" sz="3600" b="1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679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95" y="445056"/>
            <a:ext cx="1496291" cy="505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261495" y="445056"/>
            <a:ext cx="156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Висновки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29673" y="1324158"/>
                <a:ext cx="1063105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/>
                </a:pPr>
                <a:r>
                  <a:rPr lang="uk-UA" sz="2000" dirty="0" smtClean="0"/>
                  <a:t>Проведено </a:t>
                </a:r>
                <a:r>
                  <a:rPr lang="uk-UA" sz="2000" dirty="0"/>
                  <a:t>моделювання більше ніж 95 000 вольт-амперних характеристик кремнієвих </a:t>
                </a:r>
                <a:r>
                  <a:rPr lang="uk-UA" sz="2000" i="1" dirty="0"/>
                  <a:t>n</a:t>
                </a:r>
                <a:r>
                  <a:rPr lang="uk-UA" sz="2000" baseline="30000" dirty="0"/>
                  <a:t>+</a:t>
                </a:r>
                <a:r>
                  <a:rPr lang="uk-UA" sz="2000" dirty="0"/>
                  <a:t>-</a:t>
                </a:r>
                <a:r>
                  <a:rPr lang="uk-UA" sz="2000" i="1" dirty="0"/>
                  <a:t>p</a:t>
                </a:r>
                <a:r>
                  <a:rPr lang="uk-UA" sz="2000" dirty="0"/>
                  <a:t>-</a:t>
                </a:r>
                <a:r>
                  <a:rPr lang="uk-UA" sz="2000" i="1" dirty="0"/>
                  <a:t>p</a:t>
                </a:r>
                <a:r>
                  <a:rPr lang="uk-UA" sz="2000" baseline="30000" dirty="0"/>
                  <a:t>+</a:t>
                </a:r>
                <a:r>
                  <a:rPr lang="uk-UA" sz="2000" dirty="0"/>
                  <a:t> структур з різною товщиною бази (150</a:t>
                </a:r>
                <a:r>
                  <a:rPr lang="uk-UA" sz="2000" dirty="0">
                    <a:sym typeface="Symbol" panose="05050102010706020507" pitchFamily="18" charset="2"/>
                  </a:rPr>
                  <a:t></a:t>
                </a:r>
                <a:r>
                  <a:rPr lang="uk-UA" sz="2000" dirty="0"/>
                  <a:t>380 </a:t>
                </a:r>
                <a:r>
                  <a:rPr lang="uk-UA" sz="2000" dirty="0" err="1"/>
                  <a:t>мкм</a:t>
                </a:r>
                <a:r>
                  <a:rPr lang="uk-UA" sz="2000" dirty="0"/>
                  <a:t>) та ступенем її легування (10</a:t>
                </a:r>
                <a:r>
                  <a:rPr lang="uk-UA" sz="2000" baseline="30000" dirty="0"/>
                  <a:t>15</a:t>
                </a:r>
                <a:r>
                  <a:rPr lang="uk-UA" sz="2000" dirty="0"/>
                  <a:t>÷10</a:t>
                </a:r>
                <a:r>
                  <a:rPr lang="uk-UA" sz="2000" baseline="30000" dirty="0"/>
                  <a:t>17</a:t>
                </a:r>
                <a:r>
                  <a:rPr lang="uk-UA" sz="2000" dirty="0"/>
                  <a:t> см</a:t>
                </a:r>
                <a:r>
                  <a:rPr lang="uk-UA" sz="2000" baseline="30000" dirty="0"/>
                  <a:t>-3</a:t>
                </a:r>
                <a:r>
                  <a:rPr lang="uk-UA" sz="2000" dirty="0"/>
                  <a:t>) для температурного діапазону 290</a:t>
                </a:r>
                <a:r>
                  <a:rPr lang="uk-UA" sz="2000" dirty="0">
                    <a:sym typeface="Symbol" panose="05050102010706020507" pitchFamily="18" charset="2"/>
                  </a:rPr>
                  <a:t></a:t>
                </a:r>
                <a:r>
                  <a:rPr lang="uk-UA" sz="2000" dirty="0"/>
                  <a:t>340 К при варіації концентрації </a:t>
                </a:r>
                <a:r>
                  <a:rPr lang="uk-UA" sz="2000" dirty="0" err="1"/>
                  <a:t>домішкового</a:t>
                </a:r>
                <a:r>
                  <a:rPr lang="uk-UA" sz="2000" dirty="0"/>
                  <a:t> заліза в інтервалі 10</a:t>
                </a:r>
                <a:r>
                  <a:rPr lang="uk-UA" sz="2000" baseline="30000" dirty="0"/>
                  <a:t>10</a:t>
                </a:r>
                <a:r>
                  <a:rPr lang="uk-UA" sz="2000" dirty="0"/>
                  <a:t>÷10</a:t>
                </a:r>
                <a:r>
                  <a:rPr lang="uk-UA" sz="2000" baseline="30000" dirty="0"/>
                  <a:t>14</a:t>
                </a:r>
                <a:r>
                  <a:rPr lang="uk-UA" sz="2000" dirty="0"/>
                  <a:t> см</a:t>
                </a:r>
                <a:r>
                  <a:rPr lang="uk-UA" sz="2000" baseline="30000" dirty="0"/>
                  <a:t>-3</a:t>
                </a:r>
                <a:r>
                  <a:rPr lang="uk-UA" sz="2000" dirty="0"/>
                  <a:t>. Розглянуто випадки перебування структури у темряві, при освітленні (сонячний спектр, АМ1.5, 1000 Вт/м</a:t>
                </a:r>
                <a:r>
                  <a:rPr lang="uk-UA" sz="2000" baseline="30000" dirty="0"/>
                  <a:t>2</a:t>
                </a:r>
                <a:r>
                  <a:rPr lang="uk-UA" sz="2000" dirty="0"/>
                  <a:t> та монохроматичне 940 нм, 4 Вт/м</a:t>
                </a:r>
                <a:r>
                  <a:rPr lang="uk-UA" sz="2000" baseline="30000" dirty="0"/>
                  <a:t>2</a:t>
                </a:r>
                <a:r>
                  <a:rPr lang="uk-UA" sz="2000" dirty="0"/>
                  <a:t>) та враховано перебування </a:t>
                </a:r>
                <a:r>
                  <a:rPr lang="uk-UA" sz="2000" dirty="0" err="1"/>
                  <a:t>домішкових</a:t>
                </a:r>
                <a:r>
                  <a:rPr lang="uk-UA" sz="2000" dirty="0"/>
                  <a:t> атомів заліза у </a:t>
                </a:r>
                <a:r>
                  <a:rPr lang="uk-UA" sz="2000" dirty="0" err="1"/>
                  <a:t>міжвузольному</a:t>
                </a:r>
                <a:r>
                  <a:rPr lang="uk-UA" sz="2000" dirty="0"/>
                  <a:t> стані та у складі пари </a:t>
                </a:r>
                <a:r>
                  <a:rPr lang="uk-UA" sz="2000" dirty="0" err="1" smtClean="0"/>
                  <a:t>FeB</a:t>
                </a:r>
                <a:r>
                  <a:rPr lang="uk-UA" sz="2000" dirty="0" smtClean="0"/>
                  <a:t>.</a:t>
                </a:r>
              </a:p>
              <a:p>
                <a:pPr marL="457200" indent="-457200" algn="just">
                  <a:buFontTx/>
                  <a:buAutoNum type="arabicPeriod"/>
                </a:pPr>
                <a:r>
                  <a:rPr lang="uk-UA" sz="2000" dirty="0"/>
                  <a:t>Розроблено глибокі нейронні мережі, призначені для передбачення концентрації </a:t>
                </a:r>
                <a:r>
                  <a:rPr lang="uk-UA" sz="2000" dirty="0" err="1"/>
                  <a:t>домішкового</a:t>
                </a:r>
                <a:r>
                  <a:rPr lang="uk-UA" sz="2000" dirty="0"/>
                  <a:t> заліза в кремнієвих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uk-UA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uk-UA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uk-UA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uk-UA" sz="2000" dirty="0"/>
                  <a:t> структурах за величинами рівня легування та товщини бази, температури і наступними характеристиками вольт-амперних характеристик: 1) значення фактору </a:t>
                </a:r>
                <a:r>
                  <a:rPr lang="uk-UA" sz="2000" dirty="0" err="1"/>
                  <a:t>неідеальності</a:t>
                </a:r>
                <a:r>
                  <a:rPr lang="uk-UA" sz="2000" dirty="0"/>
                  <a:t> </a:t>
                </a:r>
                <a:r>
                  <a:rPr lang="uk-UA" sz="2000" dirty="0" err="1"/>
                  <a:t>темнової</a:t>
                </a:r>
                <a:r>
                  <a:rPr lang="uk-UA" sz="2000" dirty="0"/>
                  <a:t> ВАХ за наявності пар </a:t>
                </a:r>
                <a:r>
                  <a:rPr lang="en-US" sz="2000" dirty="0" err="1"/>
                  <a:t>FeB</a:t>
                </a:r>
                <a:r>
                  <a:rPr lang="uk-UA" sz="2000" dirty="0"/>
                  <a:t>; 2)</a:t>
                </a:r>
                <a:r>
                  <a:rPr lang="en-US" sz="2000" dirty="0"/>
                  <a:t> </a:t>
                </a:r>
                <a:r>
                  <a:rPr lang="uk-UA" sz="2000" dirty="0"/>
                  <a:t>значень фактору </a:t>
                </a:r>
                <a:r>
                  <a:rPr lang="uk-UA" sz="2000" dirty="0" err="1"/>
                  <a:t>неідеальності</a:t>
                </a:r>
                <a:r>
                  <a:rPr lang="uk-UA" sz="2000" dirty="0"/>
                  <a:t> </a:t>
                </a:r>
                <a:r>
                  <a:rPr lang="uk-UA" sz="2000" dirty="0" err="1"/>
                  <a:t>темнових</a:t>
                </a:r>
                <a:r>
                  <a:rPr lang="uk-UA" sz="2000" dirty="0"/>
                  <a:t> ВАХ до та після розпаду пар </a:t>
                </a:r>
                <a:r>
                  <a:rPr lang="en-US" sz="2000" dirty="0" err="1"/>
                  <a:t>FeB</a:t>
                </a:r>
                <a:r>
                  <a:rPr lang="uk-UA" sz="2000" dirty="0"/>
                  <a:t>; 3) відносних змін струму короткого замикання та ефективності </a:t>
                </a:r>
                <a:r>
                  <a:rPr lang="uk-UA" sz="2000" dirty="0" err="1"/>
                  <a:t>фотоперетворення</a:t>
                </a:r>
                <a:r>
                  <a:rPr lang="uk-UA" sz="2000" dirty="0"/>
                  <a:t> після розпаду пар </a:t>
                </a:r>
                <a:r>
                  <a:rPr lang="en-US" sz="2000" dirty="0" err="1"/>
                  <a:t>FeB</a:t>
                </a:r>
                <a:r>
                  <a:rPr lang="uk-UA" sz="2000" dirty="0"/>
                  <a:t>; 4) відносних змін струму короткого замикання, напруги холостого ходу, коефіцієнта форми та ефективності </a:t>
                </a:r>
                <a:r>
                  <a:rPr lang="uk-UA" sz="2000" dirty="0" err="1"/>
                  <a:t>фотоперетворення</a:t>
                </a:r>
                <a:r>
                  <a:rPr lang="uk-UA" sz="2000" dirty="0"/>
                  <a:t> після розпаду пар </a:t>
                </a:r>
                <a:r>
                  <a:rPr lang="en-US" sz="2000" dirty="0" err="1"/>
                  <a:t>FeB</a:t>
                </a:r>
                <a:r>
                  <a:rPr lang="uk-UA" sz="2000" dirty="0"/>
                  <a:t>. Визначено раціональні значення </a:t>
                </a:r>
                <a:r>
                  <a:rPr lang="uk-UA" sz="2000" dirty="0" err="1"/>
                  <a:t>гіперпараметрів</a:t>
                </a:r>
                <a:r>
                  <a:rPr lang="uk-UA" sz="2000" dirty="0"/>
                  <a:t>.</a:t>
                </a:r>
              </a:p>
              <a:p>
                <a:pPr marL="457200" indent="-457200" algn="just">
                  <a:buAutoNum type="arabicPeriod"/>
                </a:pPr>
                <a:endParaRPr lang="uk-UA" sz="2000" dirty="0" smtClean="0"/>
              </a:p>
              <a:p>
                <a:pPr algn="just"/>
                <a:endParaRPr lang="uk-UA" sz="20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73" y="1324158"/>
                <a:ext cx="10631054" cy="5632311"/>
              </a:xfrm>
              <a:prstGeom prst="rect">
                <a:avLst/>
              </a:prstGeom>
              <a:blipFill>
                <a:blip r:embed="rId4"/>
                <a:stretch>
                  <a:fillRect l="-631" t="-758" r="-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03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95" y="445056"/>
            <a:ext cx="1496291" cy="505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261495" y="445056"/>
            <a:ext cx="156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Висновки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982" y="1391632"/>
            <a:ext cx="10695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 smtClean="0"/>
              <a:t>3. Проведено </a:t>
            </a:r>
            <a:r>
              <a:rPr lang="uk-UA" dirty="0"/>
              <a:t>навчання та тестування глибоких нейронних мереж на даних, отриманих шляхом </a:t>
            </a:r>
            <a:r>
              <a:rPr lang="uk-UA" dirty="0" smtClean="0"/>
              <a:t>моделювання</a:t>
            </a:r>
            <a:r>
              <a:rPr lang="uk-UA" dirty="0"/>
              <a:t>. Виявлено, що середнє відносна квадратична похибка передбачень концентрації заліза може досягати 5</a:t>
            </a:r>
            <a:r>
              <a:rPr lang="uk-UA" dirty="0">
                <a:sym typeface="Symbol" panose="05050102010706020507" pitchFamily="18" charset="2"/>
              </a:rPr>
              <a:t></a:t>
            </a:r>
            <a:r>
              <a:rPr lang="uk-UA" dirty="0"/>
              <a:t>10</a:t>
            </a:r>
            <a:r>
              <a:rPr lang="uk-UA" baseline="30000" dirty="0"/>
              <a:t>-3</a:t>
            </a:r>
            <a:r>
              <a:rPr lang="uk-UA" dirty="0"/>
              <a:t> при використанні </a:t>
            </a:r>
            <a:r>
              <a:rPr lang="uk-UA" dirty="0" err="1"/>
              <a:t>темнових</a:t>
            </a:r>
            <a:r>
              <a:rPr lang="uk-UA" dirty="0"/>
              <a:t> ВАХ та 3</a:t>
            </a:r>
            <a:r>
              <a:rPr lang="uk-UA" dirty="0">
                <a:sym typeface="Symbol" panose="05050102010706020507" pitchFamily="18" charset="2"/>
              </a:rPr>
              <a:t></a:t>
            </a:r>
            <a:r>
              <a:rPr lang="uk-UA" dirty="0"/>
              <a:t>10</a:t>
            </a:r>
            <a:r>
              <a:rPr lang="uk-UA" baseline="30000" dirty="0"/>
              <a:t>-4</a:t>
            </a:r>
            <a:r>
              <a:rPr lang="uk-UA" dirty="0"/>
              <a:t> для випадку ВАХ при освітленні. Показано, що найвища точність оцінок спостерігається для структур з рівнем легування, який відповідає значенням, що використовувалися під час навчання </a:t>
            </a:r>
            <a:r>
              <a:rPr lang="uk-UA" dirty="0" smtClean="0"/>
              <a:t>мереж</a:t>
            </a:r>
          </a:p>
          <a:p>
            <a:pPr algn="just"/>
            <a:endParaRPr lang="uk-UA" dirty="0"/>
          </a:p>
          <a:p>
            <a:pPr algn="just"/>
            <a:r>
              <a:rPr lang="uk-UA" dirty="0" smtClean="0"/>
              <a:t>4. </a:t>
            </a:r>
            <a:r>
              <a:rPr lang="uk-UA" dirty="0"/>
              <a:t> </a:t>
            </a:r>
            <a:r>
              <a:rPr lang="uk-UA" dirty="0" smtClean="0"/>
              <a:t>Проведено </a:t>
            </a:r>
            <a:r>
              <a:rPr lang="uk-UA" dirty="0"/>
              <a:t>тестування нейронних мереж, натренованих на синтетичних даних, на реальних сонячних елементах. Виявлено, що </a:t>
            </a:r>
            <a:r>
              <a:rPr lang="uk-UA" dirty="0" smtClean="0"/>
              <a:t>найкращі прогностичні </a:t>
            </a:r>
            <a:r>
              <a:rPr lang="uk-UA" dirty="0"/>
              <a:t>результати спостерігаються при застосуванні до </a:t>
            </a:r>
            <a:r>
              <a:rPr lang="uk-UA" dirty="0" err="1"/>
              <a:t>темнових</a:t>
            </a:r>
            <a:r>
              <a:rPr lang="uk-UA" dirty="0"/>
              <a:t> ВАХ мережі, що використовує одне значення фактору </a:t>
            </a:r>
            <a:r>
              <a:rPr lang="uk-UA" dirty="0" err="1"/>
              <a:t>неідеальності</a:t>
            </a:r>
            <a:r>
              <a:rPr lang="uk-UA" dirty="0"/>
              <a:t>, а для ВАХ, виміряних при освітленні – мережі, що бере до уваги відносні зміни всіх параметрів фотоелектричного перетворення.</a:t>
            </a:r>
            <a:endParaRPr lang="ru-RU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5</a:t>
            </a:r>
            <a:r>
              <a:rPr lang="uk-UA" dirty="0"/>
              <a:t>. Показано можливість застосування налаштованих глибоких мереж для визначення концентрації </a:t>
            </a:r>
            <a:r>
              <a:rPr lang="uk-UA" dirty="0" err="1"/>
              <a:t>домішкового</a:t>
            </a:r>
            <a:r>
              <a:rPr lang="uk-UA" dirty="0"/>
              <a:t> заліза в сонячних елементах, виготовлених за BSF та PERC технологіями з пластин кремнію, легованих бором. Розглянуто можливі шляхи покращення точності оцінки завдяки модифікації розміченого набору даних та застосування </a:t>
            </a:r>
            <a:r>
              <a:rPr lang="uk-UA" dirty="0" err="1"/>
              <a:t>донавчання</a:t>
            </a:r>
            <a:r>
              <a:rPr lang="uk-UA" dirty="0"/>
              <a:t> стандартних мереж для обробки зображень.</a:t>
            </a:r>
            <a:endParaRPr lang="ru-RU" dirty="0"/>
          </a:p>
          <a:p>
            <a:pPr algn="just"/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45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5356" y="495301"/>
                <a:ext cx="1015365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uk-UA" b="1" dirty="0" smtClean="0"/>
                  <a:t>Мета роботи</a:t>
                </a:r>
                <a:r>
                  <a:rPr lang="uk-UA" dirty="0" smtClean="0"/>
                  <a:t>: Розробити </a:t>
                </a:r>
                <a:r>
                  <a:rPr lang="uk-UA" dirty="0"/>
                  <a:t>глибокі нейронні мережі, призначені для передбачення концентрації </a:t>
                </a:r>
                <a:r>
                  <a:rPr lang="uk-UA" dirty="0" err="1"/>
                  <a:t>домішкового</a:t>
                </a:r>
                <a:r>
                  <a:rPr lang="uk-UA" dirty="0"/>
                  <a:t> заліза в кремнієвих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uk-UA" dirty="0"/>
                  <a:t> структурах за величинами рівня </a:t>
                </a:r>
                <a:r>
                  <a:rPr lang="uk-UA" dirty="0" smtClean="0"/>
                  <a:t>легування, товщини бази, температури і фактору </a:t>
                </a:r>
                <a:r>
                  <a:rPr lang="uk-UA" dirty="0" err="1" smtClean="0"/>
                  <a:t>неідеальності</a:t>
                </a:r>
                <a:r>
                  <a:rPr lang="uk-UA" dirty="0" smtClean="0"/>
                  <a:t> або характеристик фотоелектричного перетворення. Провести налаштування відповідних мереж, визначити оптимальні значення </a:t>
                </a:r>
                <a:r>
                  <a:rPr lang="uk-UA" dirty="0" err="1" smtClean="0"/>
                  <a:t>гіперпараметрів</a:t>
                </a:r>
                <a:r>
                  <a:rPr lang="uk-UA" dirty="0" smtClean="0"/>
                  <a:t>. Показати можливість розроблених нейронних мереж визначати концентрацію заліза в кремнієвих сонячних елементах, спираючись як на синтетичні, так і експериментально виміряні вольт-амперні характеристики.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56" y="495301"/>
                <a:ext cx="10153650" cy="2031325"/>
              </a:xfrm>
              <a:prstGeom prst="rect">
                <a:avLst/>
              </a:prstGeom>
              <a:blipFill>
                <a:blip r:embed="rId3"/>
                <a:stretch>
                  <a:fillRect l="-541" t="-1502" r="-480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55" y="2662794"/>
            <a:ext cx="3520873" cy="2354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127" y="2662794"/>
            <a:ext cx="3537404" cy="2354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065356" y="5279352"/>
            <a:ext cx="10153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Р</a:t>
            </a:r>
            <a:r>
              <a:rPr lang="uk-UA" dirty="0" smtClean="0"/>
              <a:t>озглянута </a:t>
            </a:r>
            <a:r>
              <a:rPr lang="uk-UA" dirty="0"/>
              <a:t>можливість застосування глибоких нейронних мереж для визначення концентрації </a:t>
            </a:r>
            <a:r>
              <a:rPr lang="uk-UA" dirty="0" err="1"/>
              <a:t>домішкових</a:t>
            </a:r>
            <a:r>
              <a:rPr lang="uk-UA" dirty="0"/>
              <a:t> атомів заліза за параметрами </a:t>
            </a:r>
            <a:r>
              <a:rPr lang="uk-UA" dirty="0" err="1"/>
              <a:t>темнових</a:t>
            </a:r>
            <a:r>
              <a:rPr lang="uk-UA" dirty="0"/>
              <a:t> (коефіцієнту ідеальності) чи світлових (характеристики фотоелектричного перетворення) ВАХ кремнієвих сонячних елементів.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084" y="2788600"/>
            <a:ext cx="2261013" cy="2093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323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63" y="406227"/>
            <a:ext cx="3512822" cy="6216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370063" y="467364"/>
            <a:ext cx="35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структури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104" y="4307146"/>
            <a:ext cx="5244621" cy="5356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20" y="1314744"/>
            <a:ext cx="4089086" cy="572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963725" y="1314744"/>
            <a:ext cx="4113846" cy="572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15800" y="2352568"/>
            <a:ext cx="5227321" cy="5377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984" y="2352568"/>
            <a:ext cx="5129233" cy="5292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Стрелка углом 19"/>
          <p:cNvSpPr/>
          <p:nvPr/>
        </p:nvSpPr>
        <p:spPr>
          <a:xfrm rot="10800000">
            <a:off x="8877481" y="3983142"/>
            <a:ext cx="618932" cy="7478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95" y="3380695"/>
            <a:ext cx="4479609" cy="5446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3615104" y="4344116"/>
            <a:ext cx="52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Розробка глибоких нейронних мереж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198221" y="5115190"/>
            <a:ext cx="6078386" cy="516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3198221" y="5142737"/>
            <a:ext cx="618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Тренування та тестування нейронних мереж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1210" y="5904391"/>
            <a:ext cx="8010525" cy="5433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2121210" y="5941360"/>
            <a:ext cx="8010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Аналіз застосовності ГНМ до реальних сонячних елементів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94" y="1369507"/>
            <a:ext cx="404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світлових ВАХ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3725" y="1371842"/>
            <a:ext cx="411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</a:t>
            </a:r>
            <a:r>
              <a:rPr lang="uk-UA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темнових</a:t>
            </a:r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ВАХ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799" y="2374266"/>
            <a:ext cx="52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тренувального набору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6985" y="2379027"/>
            <a:ext cx="522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тренувального набору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2995" y="3393849"/>
            <a:ext cx="44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тестового набору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745121" y="3380694"/>
            <a:ext cx="4479609" cy="5446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6745121" y="3416526"/>
            <a:ext cx="455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тестового набору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Стрелка углом 26"/>
          <p:cNvSpPr/>
          <p:nvPr/>
        </p:nvSpPr>
        <p:spPr>
          <a:xfrm rot="16200000" flipH="1">
            <a:off x="3709264" y="693162"/>
            <a:ext cx="618932" cy="5449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8" name="Стрелка вниз 27"/>
          <p:cNvSpPr/>
          <p:nvPr/>
        </p:nvSpPr>
        <p:spPr>
          <a:xfrm>
            <a:off x="3186295" y="1940855"/>
            <a:ext cx="286327" cy="369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низ 28"/>
          <p:cNvSpPr/>
          <p:nvPr/>
        </p:nvSpPr>
        <p:spPr>
          <a:xfrm>
            <a:off x="8877481" y="1935430"/>
            <a:ext cx="286327" cy="369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низ 29"/>
          <p:cNvSpPr/>
          <p:nvPr/>
        </p:nvSpPr>
        <p:spPr>
          <a:xfrm>
            <a:off x="3209635" y="2952931"/>
            <a:ext cx="286327" cy="369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низ 30"/>
          <p:cNvSpPr/>
          <p:nvPr/>
        </p:nvSpPr>
        <p:spPr>
          <a:xfrm>
            <a:off x="8877481" y="2952931"/>
            <a:ext cx="286327" cy="369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углом 32"/>
          <p:cNvSpPr/>
          <p:nvPr/>
        </p:nvSpPr>
        <p:spPr>
          <a:xfrm rot="5400000">
            <a:off x="7924751" y="698215"/>
            <a:ext cx="618932" cy="54494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Стрелка углом 33"/>
          <p:cNvSpPr/>
          <p:nvPr/>
        </p:nvSpPr>
        <p:spPr>
          <a:xfrm rot="10800000" flipH="1">
            <a:off x="2978416" y="3983142"/>
            <a:ext cx="618932" cy="7478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 вниз 34"/>
          <p:cNvSpPr/>
          <p:nvPr/>
        </p:nvSpPr>
        <p:spPr>
          <a:xfrm>
            <a:off x="6121959" y="4870299"/>
            <a:ext cx="230909" cy="216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6121959" y="5651098"/>
            <a:ext cx="230909" cy="2164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50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88" y="494886"/>
            <a:ext cx="3512822" cy="5416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4339588" y="494886"/>
            <a:ext cx="3512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структури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45" y="1334593"/>
            <a:ext cx="5897880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13" y="1132568"/>
            <a:ext cx="4189452" cy="12142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323" y="5343452"/>
            <a:ext cx="8203478" cy="7950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248" y="4063188"/>
            <a:ext cx="5870735" cy="69775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245" y="2726447"/>
            <a:ext cx="4671061" cy="18546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29818" y="1403927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129818" y="32844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97498" y="42273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178472" y="5534321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00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12" y="549657"/>
            <a:ext cx="5779292" cy="549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3126617" y="571251"/>
            <a:ext cx="573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Моделювання </a:t>
            </a:r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світлових та </a:t>
            </a:r>
            <a:r>
              <a:rPr lang="uk-UA" sz="2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темнових</a:t>
            </a:r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uk-U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ВАХ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022" y="1487054"/>
            <a:ext cx="5324658" cy="33528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85" y="1385454"/>
            <a:ext cx="5270552" cy="3531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056" y="5371405"/>
            <a:ext cx="6800850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16654" y="5596314"/>
            <a:ext cx="54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(5)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95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486" y="483292"/>
            <a:ext cx="5244621" cy="4616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3356486" y="483292"/>
            <a:ext cx="5258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Розробка глибоких нейронних мереж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17" y="2211364"/>
            <a:ext cx="10039927" cy="3751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27361" y="1178690"/>
                <a:ext cx="497805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, 4 вхідні вузли (</m:t>
                      </m:r>
                      <m:sSub>
                        <m:sSub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𝐹𝑒𝐹𝑒𝐵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b="0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1" y="1178690"/>
                <a:ext cx="4978059" cy="553998"/>
              </a:xfrm>
              <a:prstGeom prst="rect">
                <a:avLst/>
              </a:prstGeom>
              <a:blipFill>
                <a:blip r:embed="rId5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3281" y="1681759"/>
                <a:ext cx="59297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𝐹𝑒𝐵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uk-U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5 </a:t>
                </a:r>
                <a:r>
                  <a:rPr lang="uk-U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вхідних вузлів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𝐷𝑁𝑁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𝐹𝑒𝐹𝑒𝐵</m:t>
                        </m:r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𝐹𝑒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uk-UA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1" y="1681759"/>
                <a:ext cx="5929747" cy="276999"/>
              </a:xfrm>
              <a:prstGeom prst="rect">
                <a:avLst/>
              </a:prstGeom>
              <a:blipFill>
                <a:blip r:embed="rId6"/>
                <a:stretch>
                  <a:fillRect l="-1336" t="-31111" b="-4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84432" y="1178690"/>
                <a:ext cx="57221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uk-UA" i="1"/>
                            <m:t>𝐼</m:t>
                          </m:r>
                        </m:e>
                        <m:sub>
                          <m:r>
                            <a:rPr lang="en-US" i="1"/>
                            <m:t>𝑆𝐶</m:t>
                          </m:r>
                        </m:sub>
                      </m:sSub>
                      <m:r>
                        <a:rPr lang="uk-UA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5 вхідни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х вузлів (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940</m:t>
                          </m:r>
                        </m:sub>
                      </m:sSub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432" y="1178690"/>
                <a:ext cx="5722113" cy="276999"/>
              </a:xfrm>
              <a:prstGeom prst="rect">
                <a:avLst/>
              </a:prstGeom>
              <a:blipFill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537580" y="1683902"/>
                <a:ext cx="620067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4)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uk-UA" i="1"/>
                            <m:t>𝐼</m:t>
                          </m:r>
                        </m:e>
                        <m:sub>
                          <m:r>
                            <a:rPr lang="en-US" i="1"/>
                            <m:t>𝑆𝐶</m:t>
                          </m:r>
                        </m:sub>
                      </m:sSub>
                      <m:r>
                        <m:rPr>
                          <m:nor/>
                        </m:rPr>
                        <a:rPr lang="uk-UA"/>
                        <m:t>, </m:t>
                      </m:r>
                      <m:sSub>
                        <m:sSubPr>
                          <m:ctrlPr>
                            <a:rPr lang="ru-RU" i="1"/>
                          </m:ctrlPr>
                        </m:sSubPr>
                        <m:e>
                          <m:r>
                            <a:rPr lang="uk-UA" i="1"/>
                            <m:t>𝑉</m:t>
                          </m:r>
                        </m:e>
                        <m:sub>
                          <m:r>
                            <a:rPr lang="uk-UA" i="1" baseline="-25000"/>
                            <m:t>𝑂𝐶</m:t>
                          </m:r>
                        </m:sub>
                      </m:sSub>
                      <m:r>
                        <m:rPr>
                          <m:nor/>
                        </m:rPr>
                        <a:rPr lang="uk-UA"/>
                        <m:t>, </m:t>
                      </m:r>
                      <m:r>
                        <a:rPr lang="uk-UA" i="1">
                          <a:sym typeface="Symbol" panose="05050102010706020507" pitchFamily="18" charset="2"/>
                        </a:rPr>
                        <m:t></m:t>
                      </m:r>
                      <m:r>
                        <a:rPr lang="uk-UA" i="1"/>
                        <m:t>𝐹𝐹</m:t>
                      </m:r>
                      <m:r>
                        <m:rPr>
                          <m:nor/>
                        </m:rPr>
                        <a:rPr lang="uk-UA"/>
                        <m:t>, </m:t>
                      </m:r>
                      <m:r>
                        <a:rPr lang="uk-UA" i="1">
                          <a:sym typeface="Symbol" panose="05050102010706020507" pitchFamily="18" charset="2"/>
                        </a:rPr>
                        <m:t></m:t>
                      </m:r>
                      <m:r>
                        <a:rPr lang="uk-UA" i="1"/>
                        <m:t>𝜂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, 7 вхідних вузлів (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940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580" y="1683902"/>
                <a:ext cx="6200672" cy="299249"/>
              </a:xfrm>
              <a:prstGeom prst="rect">
                <a:avLst/>
              </a:prstGeom>
              <a:blipFill>
                <a:blip r:embed="rId8"/>
                <a:stretch>
                  <a:fillRect r="-491" b="-2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65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486" y="483292"/>
            <a:ext cx="5244621" cy="4616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3356486" y="483291"/>
            <a:ext cx="5258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Розробка глибоких нейронних мереж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82" y="1194944"/>
            <a:ext cx="5915035" cy="47440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948" y="3306330"/>
            <a:ext cx="4210933" cy="26326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948" y="1194944"/>
            <a:ext cx="4112747" cy="1988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4784" y="1450109"/>
            <a:ext cx="45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(6)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234784" y="2600036"/>
            <a:ext cx="45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50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198221" y="506245"/>
            <a:ext cx="6078386" cy="516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198221" y="506244"/>
            <a:ext cx="618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Тренування та тестування нейронних мереж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34" y="1436731"/>
            <a:ext cx="5474855" cy="26794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35" y="4485494"/>
            <a:ext cx="5474855" cy="1200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8234" y="1079621"/>
            <a:ext cx="20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Таблиця 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98234" y="410068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Таблиця </a:t>
            </a:r>
            <a:r>
              <a:rPr lang="uk-UA" dirty="0" smtClean="0"/>
              <a:t>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754" y="1469399"/>
            <a:ext cx="4601391" cy="173677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654754" y="1078975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Таблиця </a:t>
            </a:r>
            <a:r>
              <a:rPr lang="uk-UA" dirty="0" smtClean="0"/>
              <a:t>3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54754" y="3168141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Таблиця </a:t>
            </a:r>
            <a:r>
              <a:rPr lang="uk-UA" dirty="0" smtClean="0"/>
              <a:t>4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755" y="3532108"/>
            <a:ext cx="4770627" cy="24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71700"/>
            <a:ext cx="12862560" cy="116509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198221" y="506244"/>
            <a:ext cx="6078386" cy="516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198221" y="506244"/>
            <a:ext cx="6182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Тренування та тестування нейронних мереж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4" y="1462887"/>
            <a:ext cx="4607358" cy="2966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454" y="1093555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Таблиця 1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56" y="4798680"/>
            <a:ext cx="5152735" cy="11742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453" y="4429348"/>
            <a:ext cx="20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Таблиця 2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468" y="1865808"/>
            <a:ext cx="5022491" cy="367028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237414" y="1496476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Таблиця </a:t>
            </a:r>
            <a:r>
              <a:rPr lang="uk-UA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156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394</Words>
  <Application>Microsoft Office PowerPoint</Application>
  <PresentationFormat>Широкоэкранный</PresentationFormat>
  <Paragraphs>58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46</cp:revision>
  <dcterms:created xsi:type="dcterms:W3CDTF">2022-04-22T19:19:14Z</dcterms:created>
  <dcterms:modified xsi:type="dcterms:W3CDTF">2022-04-25T04:17:08Z</dcterms:modified>
</cp:coreProperties>
</file>