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B"/>
    <a:srgbClr val="FFBC8F"/>
    <a:srgbClr val="FF6600"/>
    <a:srgbClr val="4575C2"/>
    <a:srgbClr val="529896"/>
    <a:srgbClr val="99C8C7"/>
    <a:srgbClr val="D3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6AD56-48F5-FFA8-F034-FD43EAB16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751577D-CED0-23A3-F7FD-90E51E3A8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E8BABA0-9B45-CFEF-90D4-A15C4C93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D2AED0-4A06-6CFE-4F6C-30BAD621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1C7A271-1659-8C78-70A7-99695EC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99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56283-D33F-394C-8034-F032443D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F80E86B-5FFF-630D-2AFF-FDFC5E19C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C68DC8A-5311-DB8C-9BA9-52FA9783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1956FB3-547B-5F3A-F25E-B064F1B3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5042FAB-F0D2-2BD5-E009-B532759B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167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C3F87D5-E852-9404-A251-53E61A4F8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4702EEA-1EEA-4191-3C18-EB7D30E2B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2CFA32F-19DA-6F70-B274-EC153368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BDD0A48-727D-B713-5B9D-77D641E5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1A5ED97-E073-2558-6F6D-F0FEE5C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114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0B992-4FDA-1B06-8108-5BACEB7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2FCC0E1-DE76-12B9-0EA5-9EE5105B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96C11F9-27D4-5A2B-FCBF-1F911459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C9CFD22-B66F-C0C5-9E9C-F1C92702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9F0BAB4-E7C4-ABAC-E876-E156DDA9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925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B4ADC-2005-E41F-E46B-28B97934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8D08896-820A-9571-8A7D-056BAC4F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D161464-0906-9062-A49E-3CF99AC4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3731ABD-AB8E-7A1E-9385-D2EA85E8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B5AD9A4-9BF0-8B11-A6B4-EF83BAB1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213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10266-B568-3C92-8E82-D05CE921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A74FDEC-F18A-CC16-BF8E-F9B1E411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F43F2E6-B9FF-E666-2FC1-9CC905C1D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6516C91-C2BF-4C1D-49AA-1211B523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3C62A33C-3B33-517E-BC87-660A3AC4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BB12978-6889-1AFE-261F-7F90119C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377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5981F-89F5-216F-38EB-8377DE3C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E2F28C0-2507-6A8C-8871-77DAC6B7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3A3796D-A3EB-7A7F-B72A-039A3C7A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B304230-12CE-FAB8-5819-43250ED12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16997CEB-E19C-4429-2523-28051984E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1C04A87-14A9-2E82-9FBA-CC428508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EBB29A6-83AD-F7F6-3C2B-DB2449B0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06144002-DF9B-EA76-8BD6-A40B027A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646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F2336-626F-5B2F-763D-524E4941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9CA53D9-0BBE-68C5-0DC9-8227FF50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85ACA3B-31CF-813D-987D-989B5C4B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4365B245-80B1-A9E1-EA06-3914040B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02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C11DB66F-DB51-EF70-053D-D538FCC6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BFF8E213-7088-D0BB-554C-F39BD277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5DB46CD-8903-D1B7-62D8-311138F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2040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77600-4D6F-20E1-27BD-FA25E9B5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9596581-8BE4-4485-B912-565D325A3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D9F70ADB-516C-1D52-9455-7F0C2E3DF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3DBDD67-64EB-AD7E-4A0A-A6888E86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F86AA81-A33F-D4B5-DF46-DB67E79B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365E7A9-4F1B-5640-0229-A0B2B19E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940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BFD03-3544-1FF1-44A2-361EECC44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A35E5C56-DF33-C9B7-1FB3-03EF5D33F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EDF771B-9CDE-C890-2021-D44CA3338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58D9B7F-D9C4-9BFC-3024-76544DAB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C59070A-DB03-8DC5-C923-BD8B3582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9BE849D-C45A-0B16-F524-B64B1EFA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2447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0B1D54B4-E45D-3AC8-1E53-0A5E2895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B7805E3-1830-47E6-406F-F83768698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DAE9652-CF24-F2B4-6AAF-6A8E7F520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289AE-C22F-441C-9066-4B337D1D094C}" type="datetimeFigureOut">
              <a:rPr lang="uk-UA" smtClean="0"/>
              <a:t>10.07.2025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1DB6610-B3A0-966C-62C8-53CE1D6BD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CE2F08E-84D8-0A6F-80E7-A08258BB7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68478-68BC-4F2A-AB61-79BD52BDE5B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683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Зображення, що містить просто неба, будівля, червоний, дерево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B4A25E3B-CE28-88FE-FB54-4598642C5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3" y="2370589"/>
            <a:ext cx="4827104" cy="2937258"/>
          </a:xfrm>
          <a:prstGeom prst="rect">
            <a:avLst/>
          </a:prstGeom>
        </p:spPr>
      </p:pic>
      <p:sp>
        <p:nvSpPr>
          <p:cNvPr id="6" name="Google Shape;1609;p1">
            <a:extLst>
              <a:ext uri="{FF2B5EF4-FFF2-40B4-BE49-F238E27FC236}">
                <a16:creationId xmlns:a16="http://schemas.microsoft.com/office/drawing/2014/main" id="{0DD7931C-741C-10C0-E417-675984A79B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9369" y="-27419"/>
            <a:ext cx="11029599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305"/>
              <a:buNone/>
            </a:pPr>
            <a:r>
              <a:rPr lang="uk-UA" sz="2800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КИЇВСЬКИЙ НАЦІОНАЛЬНИЙ УНІВЕРСИТЕТ</a:t>
            </a:r>
            <a:r>
              <a:rPr lang="en-US" sz="2800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uk-UA" sz="2800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 ІМЕНІ ТАРАСА ШЕВЧЕНКА</a:t>
            </a:r>
            <a:endParaRPr sz="2800" dirty="0">
              <a:solidFill>
                <a:srgbClr val="4575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" name="Google Shape;1617;p2">
            <a:extLst>
              <a:ext uri="{FF2B5EF4-FFF2-40B4-BE49-F238E27FC236}">
                <a16:creationId xmlns:a16="http://schemas.microsoft.com/office/drawing/2014/main" id="{C859FB6B-CBF1-B948-23F5-DC7346D138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6288" y="2370589"/>
            <a:ext cx="5266296" cy="29372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14;p2">
            <a:extLst>
              <a:ext uri="{FF2B5EF4-FFF2-40B4-BE49-F238E27FC236}">
                <a16:creationId xmlns:a16="http://schemas.microsoft.com/office/drawing/2014/main" id="{849AC227-E29F-DF1E-966C-5FEC4DF58DA8}"/>
              </a:ext>
            </a:extLst>
          </p:cNvPr>
          <p:cNvSpPr txBox="1">
            <a:spLocks/>
          </p:cNvSpPr>
          <p:nvPr/>
        </p:nvSpPr>
        <p:spPr>
          <a:xfrm>
            <a:off x="4138607" y="813524"/>
            <a:ext cx="4111123" cy="5596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ct val="100000"/>
              <a:buFont typeface="Impact"/>
              <a:buNone/>
            </a:pPr>
            <a:r>
              <a:rPr lang="uk-UA" sz="2800" dirty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/>
                <a:ea typeface="Impact"/>
                <a:cs typeface="Impact"/>
                <a:sym typeface="Impact"/>
              </a:rPr>
              <a:t>ФІЗИЧНИЙ  ФАКУЛЬТЕТ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BF0C1-B40A-D9FD-8072-79238463E197}"/>
              </a:ext>
            </a:extLst>
          </p:cNvPr>
          <p:cNvSpPr txBox="1"/>
          <p:nvPr/>
        </p:nvSpPr>
        <p:spPr>
          <a:xfrm>
            <a:off x="1229050" y="1496981"/>
            <a:ext cx="99302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ФІЗИКА НЕМЕТАЛІЧНИХ МАТЕРІАЛІВ</a:t>
            </a:r>
            <a:endParaRPr lang="uk-UA" sz="4000" dirty="0">
              <a:solidFill>
                <a:srgbClr val="4575C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78107-9682-E3DC-41E4-15FEAA4549CE}"/>
              </a:ext>
            </a:extLst>
          </p:cNvPr>
          <p:cNvSpPr txBox="1"/>
          <p:nvPr/>
        </p:nvSpPr>
        <p:spPr>
          <a:xfrm>
            <a:off x="581197" y="5437090"/>
            <a:ext cx="111959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600" b="1" dirty="0"/>
              <a:t>ОПП </a:t>
            </a:r>
            <a:r>
              <a:rPr lang="uk-UA" sz="1600" b="1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«Фізика неметалічних матеріалів»</a:t>
            </a:r>
            <a:r>
              <a:rPr lang="uk-UA" sz="1600" b="1" dirty="0">
                <a:solidFill>
                  <a:srgbClr val="5298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b="1" dirty="0"/>
              <a:t>(бакалавр) — це унікальна можливість здобути глибоку фізико-матеріалознавчу освіту з акцентом на сучасні функціональні матеріали: напівпровідники, полімери, оптичні, магнітні та </a:t>
            </a:r>
            <a:r>
              <a:rPr lang="uk-UA" sz="1600" b="1" dirty="0" err="1"/>
              <a:t>наноструктуровані</a:t>
            </a:r>
            <a:r>
              <a:rPr lang="uk-UA" sz="1600" b="1" dirty="0"/>
              <a:t> системи. Програма для тих, хто хоче отримати глибокі знання з фізики, вивчати властивості речовини, розуміти природу новітніх матеріалів і створювати технології майбутнього — від сенсорів і гнучкої електроніки до </a:t>
            </a:r>
            <a:r>
              <a:rPr lang="uk-UA" sz="1600" b="1" dirty="0" err="1"/>
              <a:t>біоматеріалів</a:t>
            </a:r>
            <a:r>
              <a:rPr lang="uk-UA" sz="1600" b="1" dirty="0"/>
              <a:t> та елементів </a:t>
            </a:r>
            <a:r>
              <a:rPr lang="uk-UA" sz="1600" b="1" dirty="0" err="1"/>
              <a:t>нанофотоніки</a:t>
            </a:r>
            <a:r>
              <a:rPr lang="uk-UA" sz="1600" b="1" dirty="0"/>
              <a:t>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4ABD03-DD46-B5ED-C033-EE7669154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" y="0"/>
            <a:ext cx="1323439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: округлені кути 3">
            <a:extLst>
              <a:ext uri="{FF2B5EF4-FFF2-40B4-BE49-F238E27FC236}">
                <a16:creationId xmlns:a16="http://schemas.microsoft.com/office/drawing/2014/main" id="{2AFBBE0B-15F6-9685-62B3-F1FE93827FA9}"/>
              </a:ext>
            </a:extLst>
          </p:cNvPr>
          <p:cNvSpPr/>
          <p:nvPr/>
        </p:nvSpPr>
        <p:spPr>
          <a:xfrm>
            <a:off x="283842" y="2200801"/>
            <a:ext cx="6522476" cy="4536417"/>
          </a:xfrm>
          <a:prstGeom prst="roundRect">
            <a:avLst>
              <a:gd name="adj" fmla="val 4754"/>
            </a:avLst>
          </a:prstGeom>
          <a:noFill/>
          <a:ln>
            <a:solidFill>
              <a:srgbClr val="4575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BEDA8157-9EE8-262F-8C9A-A32E3BF24D4E}"/>
              </a:ext>
            </a:extLst>
          </p:cNvPr>
          <p:cNvSpPr/>
          <p:nvPr/>
        </p:nvSpPr>
        <p:spPr>
          <a:xfrm>
            <a:off x="7068710" y="2139795"/>
            <a:ext cx="4907096" cy="4597423"/>
          </a:xfrm>
          <a:prstGeom prst="roundRect">
            <a:avLst>
              <a:gd name="adj" fmla="val 4416"/>
            </a:avLst>
          </a:prstGeom>
          <a:noFill/>
          <a:ln>
            <a:solidFill>
              <a:srgbClr val="4575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9E953-8D8F-F377-1242-CF46D4D1E5A4}"/>
              </a:ext>
            </a:extLst>
          </p:cNvPr>
          <p:cNvSpPr txBox="1"/>
          <p:nvPr/>
        </p:nvSpPr>
        <p:spPr>
          <a:xfrm>
            <a:off x="368485" y="2643790"/>
            <a:ext cx="6204331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buClr>
                <a:srgbClr val="4575C2"/>
              </a:buClr>
            </a:pPr>
            <a:r>
              <a:rPr lang="uk-UA" sz="1600" dirty="0"/>
              <a:t>🔬 </a:t>
            </a:r>
            <a:r>
              <a:rPr lang="uk-UA" sz="1600" b="1" dirty="0"/>
              <a:t>Фокус на сучасних неметалічних матеріалах</a:t>
            </a:r>
            <a:r>
              <a:rPr lang="uk-UA" sz="1600" dirty="0"/>
              <a:t> — полімери, напівпровідники, </a:t>
            </a:r>
            <a:r>
              <a:rPr lang="uk-UA" sz="1600" dirty="0" err="1"/>
              <a:t>наноматеріали</a:t>
            </a:r>
            <a:r>
              <a:rPr lang="uk-UA" sz="1600" dirty="0"/>
              <a:t>, оптичні й композитні системи</a:t>
            </a:r>
          </a:p>
          <a:p>
            <a:pPr algn="just">
              <a:buClr>
                <a:srgbClr val="4575C2"/>
              </a:buClr>
            </a:pPr>
            <a:r>
              <a:rPr lang="uk-UA" sz="900" dirty="0"/>
              <a:t>    </a:t>
            </a:r>
            <a:br>
              <a:rPr lang="uk-UA" sz="1600" dirty="0"/>
            </a:br>
            <a:r>
              <a:rPr lang="uk-UA" sz="1600" dirty="0"/>
              <a:t>🧪 </a:t>
            </a:r>
            <a:r>
              <a:rPr lang="uk-UA" sz="1600" b="1" dirty="0"/>
              <a:t>Дослідницьке середовище з першого курсу</a:t>
            </a:r>
            <a:r>
              <a:rPr lang="uk-UA" sz="1600" dirty="0"/>
              <a:t> — доступ до лабораторій факультету та інститутів НАН України</a:t>
            </a:r>
          </a:p>
          <a:p>
            <a:pPr algn="just">
              <a:buClr>
                <a:srgbClr val="4575C2"/>
              </a:buClr>
            </a:pPr>
            <a:br>
              <a:rPr lang="uk-UA" sz="900" dirty="0"/>
            </a:br>
            <a:r>
              <a:rPr lang="ru-RU" sz="1600" dirty="0"/>
              <a:t>⚗️ </a:t>
            </a:r>
            <a:r>
              <a:rPr lang="ru-RU" sz="1600" b="1" dirty="0" err="1"/>
              <a:t>Потужна</a:t>
            </a:r>
            <a:r>
              <a:rPr lang="ru-RU" sz="1600" b="1" dirty="0"/>
              <a:t> </a:t>
            </a:r>
            <a:r>
              <a:rPr lang="ru-RU" sz="1600" b="1" dirty="0" err="1"/>
              <a:t>підготовка</a:t>
            </a:r>
            <a:r>
              <a:rPr lang="ru-RU" sz="1600" b="1" dirty="0"/>
              <a:t> </a:t>
            </a:r>
            <a:r>
              <a:rPr lang="ru-RU" sz="1600" b="1" dirty="0" err="1"/>
              <a:t>експериментатора</a:t>
            </a:r>
            <a:r>
              <a:rPr lang="ru-RU" sz="1600" b="1" dirty="0"/>
              <a:t> </a:t>
            </a:r>
            <a:r>
              <a:rPr lang="ru-RU" sz="1600" dirty="0"/>
              <a:t>— </a:t>
            </a:r>
            <a:r>
              <a:rPr lang="ru-RU" sz="1600" dirty="0" err="1"/>
              <a:t>вивчення</a:t>
            </a:r>
            <a:r>
              <a:rPr lang="ru-RU" sz="1600" dirty="0"/>
              <a:t> </a:t>
            </a:r>
            <a:r>
              <a:rPr lang="ru-RU" sz="1600" dirty="0" err="1"/>
              <a:t>структури</a:t>
            </a:r>
            <a:r>
              <a:rPr lang="ru-RU" sz="1600" dirty="0"/>
              <a:t>, </a:t>
            </a:r>
            <a:r>
              <a:rPr lang="ru-RU" sz="1600" dirty="0" err="1"/>
              <a:t>оптичних</a:t>
            </a:r>
            <a:r>
              <a:rPr lang="ru-RU" sz="1600" dirty="0"/>
              <a:t>, </a:t>
            </a:r>
            <a:r>
              <a:rPr lang="ru-RU" sz="1600" dirty="0" err="1"/>
              <a:t>електричних</a:t>
            </a:r>
            <a:r>
              <a:rPr lang="ru-RU" sz="1600" dirty="0"/>
              <a:t>, </a:t>
            </a:r>
            <a:r>
              <a:rPr lang="ru-RU" sz="1600" dirty="0" err="1"/>
              <a:t>магнітних</a:t>
            </a:r>
            <a:r>
              <a:rPr lang="ru-RU" sz="1600" dirty="0"/>
              <a:t> і </a:t>
            </a:r>
            <a:r>
              <a:rPr lang="ru-RU" sz="1600" dirty="0" err="1"/>
              <a:t>механічних</a:t>
            </a:r>
            <a:r>
              <a:rPr lang="ru-RU" sz="1600" dirty="0"/>
              <a:t> </a:t>
            </a:r>
            <a:r>
              <a:rPr lang="ru-RU" sz="1600" dirty="0" err="1"/>
              <a:t>властивостей</a:t>
            </a:r>
            <a:r>
              <a:rPr lang="ru-RU" sz="1600" dirty="0"/>
              <a:t> </a:t>
            </a:r>
            <a:r>
              <a:rPr lang="ru-RU" sz="1600" dirty="0" err="1"/>
              <a:t>сучасних</a:t>
            </a:r>
            <a:r>
              <a:rPr lang="ru-RU" sz="1600" dirty="0"/>
              <a:t> </a:t>
            </a:r>
            <a:r>
              <a:rPr lang="ru-RU" sz="1600" dirty="0" err="1"/>
              <a:t>матеріалів</a:t>
            </a:r>
            <a:endParaRPr lang="ru-RU" sz="1600" dirty="0"/>
          </a:p>
          <a:p>
            <a:pPr algn="just">
              <a:buClr>
                <a:srgbClr val="4575C2"/>
              </a:buClr>
            </a:pPr>
            <a:br>
              <a:rPr lang="uk-UA" sz="900" dirty="0"/>
            </a:br>
            <a:r>
              <a:rPr lang="uk-UA" sz="1600" dirty="0"/>
              <a:t>🧠 </a:t>
            </a:r>
            <a:r>
              <a:rPr lang="uk-UA" sz="1600" b="1" dirty="0"/>
              <a:t>Сучасне моделювання та чисельні методи</a:t>
            </a:r>
            <a:r>
              <a:rPr lang="uk-UA" sz="1600" dirty="0"/>
              <a:t> — </a:t>
            </a:r>
            <a:r>
              <a:rPr lang="uk-UA" sz="1600" dirty="0" err="1"/>
              <a:t>компʼютерний</a:t>
            </a:r>
            <a:r>
              <a:rPr lang="uk-UA" sz="1600" dirty="0"/>
              <a:t> дизайн матеріалів, аналіз структур і властивостей</a:t>
            </a:r>
          </a:p>
          <a:p>
            <a:pPr algn="just">
              <a:buClr>
                <a:srgbClr val="4575C2"/>
              </a:buClr>
            </a:pPr>
            <a:br>
              <a:rPr lang="uk-UA" sz="900" dirty="0"/>
            </a:br>
            <a:r>
              <a:rPr lang="uk-UA" sz="1600" dirty="0"/>
              <a:t>🎯 </a:t>
            </a:r>
            <a:r>
              <a:rPr lang="uk-UA" sz="1600" b="1" dirty="0"/>
              <a:t>Індивідуальна траєкторія навчання</a:t>
            </a:r>
            <a:r>
              <a:rPr lang="uk-UA" sz="1600" dirty="0"/>
              <a:t> — десятки вибіркових курсів під різні професійні інтереси</a:t>
            </a:r>
          </a:p>
          <a:p>
            <a:pPr algn="just">
              <a:buClr>
                <a:srgbClr val="4575C2"/>
              </a:buClr>
            </a:pPr>
            <a:br>
              <a:rPr lang="uk-UA" sz="900" dirty="0"/>
            </a:br>
            <a:r>
              <a:rPr lang="uk-UA" sz="1600" dirty="0"/>
              <a:t>🌍 </a:t>
            </a:r>
            <a:r>
              <a:rPr lang="uk-UA" sz="1600" b="1" dirty="0"/>
              <a:t>Перспектива міжнародних стажувань</a:t>
            </a:r>
            <a:r>
              <a:rPr lang="uk-UA" sz="1600" dirty="0"/>
              <a:t> — участь у дослідницьких проєктах, конференціях, грантах.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4DAA-0956-5DB9-9BE4-E677D50450BE}"/>
              </a:ext>
            </a:extLst>
          </p:cNvPr>
          <p:cNvSpPr txBox="1"/>
          <p:nvPr/>
        </p:nvSpPr>
        <p:spPr>
          <a:xfrm>
            <a:off x="7606776" y="2268291"/>
            <a:ext cx="36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Ключові навички випускника: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BC05A-3173-97BA-635C-37E3406F3141}"/>
              </a:ext>
            </a:extLst>
          </p:cNvPr>
          <p:cNvSpPr txBox="1"/>
          <p:nvPr/>
        </p:nvSpPr>
        <p:spPr>
          <a:xfrm>
            <a:off x="3226000" y="24789"/>
            <a:ext cx="7685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uk-UA" sz="2800" cap="all" spc="200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Для кого ця програма?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378EB-00A5-ED45-C688-4BDB623630D7}"/>
              </a:ext>
            </a:extLst>
          </p:cNvPr>
          <p:cNvSpPr txBox="1"/>
          <p:nvPr/>
        </p:nvSpPr>
        <p:spPr>
          <a:xfrm>
            <a:off x="2125753" y="494733"/>
            <a:ext cx="962352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Clr>
                <a:srgbClr val="4575C2"/>
              </a:buClr>
              <a:buFont typeface="Wingdings" panose="05000000000000000000" pitchFamily="2" charset="2"/>
              <a:buChar char="ü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Для тих,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хто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цікавиться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фізикою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речовини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нанотехнологіями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сучасними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дослідженнями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матеріалів</a:t>
            </a:r>
            <a:endParaRPr lang="ru-R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600"/>
              </a:spcAft>
              <a:buClr>
                <a:srgbClr val="4575C2"/>
              </a:buClr>
              <a:buFont typeface="Wingdings" panose="05000000000000000000" pitchFamily="2" charset="2"/>
              <a:buChar char="ü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Для тих,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хто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хоче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створювати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матеріали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майбутнього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— для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електроніки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енергетики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медицини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космосу</a:t>
            </a:r>
          </a:p>
          <a:p>
            <a:pPr marL="285750" indent="-285750" algn="just">
              <a:spcAft>
                <a:spcPts val="600"/>
              </a:spcAft>
              <a:buClr>
                <a:srgbClr val="4575C2"/>
              </a:buClr>
              <a:buFont typeface="Wingdings" panose="05000000000000000000" pitchFamily="2" charset="2"/>
              <a:buChar char="ü"/>
            </a:pP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Для тих,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хто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прагне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поєднувати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фізику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інженерію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комп’ютерне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моделювання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експеримент</a:t>
            </a:r>
            <a:endParaRPr lang="uk-U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B521F-31FC-B163-C69C-792737A5C88F}"/>
              </a:ext>
            </a:extLst>
          </p:cNvPr>
          <p:cNvSpPr txBox="1"/>
          <p:nvPr/>
        </p:nvSpPr>
        <p:spPr>
          <a:xfrm>
            <a:off x="1507889" y="2242566"/>
            <a:ext cx="40187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FF6600"/>
              </a:buClr>
            </a:pPr>
            <a:r>
              <a:rPr lang="uk-UA" b="1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Про програму: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33AFBA8B-6CA8-2A89-9B47-22B87361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000" y="2631634"/>
            <a:ext cx="4602515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575C2"/>
              </a:buClr>
              <a:buFont typeface="Wingdings" panose="05000000000000000000" pitchFamily="2" charset="2"/>
              <a:buChar char="v"/>
            </a:pPr>
            <a:r>
              <a:rPr lang="uk-UA" altLang="uk-UA" sz="1600" b="1" dirty="0"/>
              <a:t>Вивчає фізичні властивості речовини на мікро- й </a:t>
            </a:r>
            <a:r>
              <a:rPr lang="uk-UA" altLang="uk-UA" sz="1600" b="1" dirty="0" err="1"/>
              <a:t>нано</a:t>
            </a:r>
            <a:r>
              <a:rPr lang="uk-UA" altLang="uk-UA" sz="1600" b="1" dirty="0"/>
              <a:t>-рівні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575C2"/>
              </a:buClr>
              <a:buFont typeface="Wingdings" panose="05000000000000000000" pitchFamily="2" charset="2"/>
              <a:buChar char="v"/>
            </a:pPr>
            <a:r>
              <a:rPr lang="uk-UA" altLang="uk-UA" sz="1600" b="1" dirty="0"/>
              <a:t>Будує фізичні моделі та проводить комп’ютерне моделювання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575C2"/>
              </a:buClr>
              <a:buFont typeface="Wingdings" panose="05000000000000000000" pitchFamily="2" charset="2"/>
              <a:buChar char="v"/>
            </a:pPr>
            <a:r>
              <a:rPr lang="uk-UA" altLang="uk-UA" sz="1600" b="1" dirty="0"/>
              <a:t>Застосовує експериментальні методики: спектроскопію, електричні вимірювання, рентгеноструктурний аналіз тощо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575C2"/>
              </a:buClr>
              <a:buFont typeface="Wingdings" panose="05000000000000000000" pitchFamily="2" charset="2"/>
              <a:buChar char="v"/>
            </a:pPr>
            <a:r>
              <a:rPr lang="uk-UA" altLang="uk-UA" sz="1600" b="1" dirty="0"/>
              <a:t>Працює з </a:t>
            </a:r>
            <a:r>
              <a:rPr lang="uk-UA" altLang="uk-UA" sz="1600" b="1" dirty="0" err="1"/>
              <a:t>наноматеріалами</a:t>
            </a:r>
            <a:r>
              <a:rPr lang="uk-UA" altLang="uk-UA" sz="1600" b="1" dirty="0"/>
              <a:t>, напівпровідниками, полімерними та вуглецевими структурами.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575C2"/>
              </a:buClr>
              <a:buFont typeface="Wingdings" panose="05000000000000000000" pitchFamily="2" charset="2"/>
              <a:buChar char="v"/>
            </a:pPr>
            <a:r>
              <a:rPr lang="uk-UA" altLang="uk-UA" sz="1600" b="1" dirty="0"/>
              <a:t>Працює в команді та залучається до наукових проєктів.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Clr>
                <a:srgbClr val="4575C2"/>
              </a:buClr>
              <a:buFont typeface="Wingdings" panose="05000000000000000000" pitchFamily="2" charset="2"/>
              <a:buChar char="v"/>
            </a:pPr>
            <a:r>
              <a:rPr lang="uk-UA" altLang="uk-UA" sz="1600" b="1" dirty="0"/>
              <a:t>Адаптується до нових технологічних викликів у галузі матеріалів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0D83C2-AE1E-44F6-AA8E-093891E4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3" y="818211"/>
            <a:ext cx="1958371" cy="8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8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AC14C5-B231-614A-3F8E-A1F7A7841CD8}"/>
              </a:ext>
            </a:extLst>
          </p:cNvPr>
          <p:cNvSpPr txBox="1"/>
          <p:nvPr/>
        </p:nvSpPr>
        <p:spPr>
          <a:xfrm>
            <a:off x="4488635" y="118829"/>
            <a:ext cx="3214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i="0" cap="all" spc="200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Arial" panose="020B0604020202020204" pitchFamily="34" charset="0"/>
              </a:rPr>
              <a:t>Варіанти кар'єри</a:t>
            </a:r>
            <a:endParaRPr lang="uk-UA" sz="2400" cap="all" spc="200" dirty="0">
              <a:solidFill>
                <a:srgbClr val="4575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449E0-DAFF-2BB0-B794-10CDCF025296}"/>
              </a:ext>
            </a:extLst>
          </p:cNvPr>
          <p:cNvSpPr txBox="1"/>
          <p:nvPr/>
        </p:nvSpPr>
        <p:spPr>
          <a:xfrm>
            <a:off x="1632641" y="850970"/>
            <a:ext cx="45825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🔬</a:t>
            </a:r>
            <a:r>
              <a:rPr lang="ru-RU" sz="1600" b="1" dirty="0">
                <a:solidFill>
                  <a:srgbClr val="4575C2"/>
                </a:solidFill>
              </a:rPr>
              <a:t> </a:t>
            </a:r>
            <a:r>
              <a:rPr lang="ru-RU" sz="1600" b="1" dirty="0" err="1">
                <a:solidFill>
                  <a:srgbClr val="4575C2"/>
                </a:solidFill>
              </a:rPr>
              <a:t>Науковець</a:t>
            </a:r>
            <a:r>
              <a:rPr lang="ru-RU" sz="1600" b="1" dirty="0">
                <a:solidFill>
                  <a:srgbClr val="4575C2"/>
                </a:solidFill>
              </a:rPr>
              <a:t> у </a:t>
            </a:r>
            <a:r>
              <a:rPr lang="ru-RU" sz="1600" b="1" dirty="0" err="1">
                <a:solidFill>
                  <a:srgbClr val="4575C2"/>
                </a:solidFill>
              </a:rPr>
              <a:t>галузі</a:t>
            </a:r>
            <a:r>
              <a:rPr lang="ru-RU" sz="1600" b="1" dirty="0">
                <a:solidFill>
                  <a:srgbClr val="4575C2"/>
                </a:solidFill>
              </a:rPr>
              <a:t> </a:t>
            </a:r>
            <a:r>
              <a:rPr lang="ru-RU" sz="1600" b="1" dirty="0" err="1">
                <a:solidFill>
                  <a:srgbClr val="4575C2"/>
                </a:solidFill>
              </a:rPr>
              <a:t>матеріалознавства</a:t>
            </a:r>
            <a:endParaRPr lang="ru-RU" sz="1600" b="1" dirty="0">
              <a:solidFill>
                <a:srgbClr val="4575C2"/>
              </a:solidFill>
            </a:endParaRPr>
          </a:p>
          <a:p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Працює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лабораторіях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інститутах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над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створенням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нових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матеріалів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 —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напівпровідників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полімерів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наноструктур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DA423-4749-B966-5ED6-41441937A359}"/>
              </a:ext>
            </a:extLst>
          </p:cNvPr>
          <p:cNvSpPr txBox="1"/>
          <p:nvPr/>
        </p:nvSpPr>
        <p:spPr>
          <a:xfrm>
            <a:off x="7703366" y="719391"/>
            <a:ext cx="41225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b="1" dirty="0"/>
              <a:t>🧠 </a:t>
            </a:r>
            <a:r>
              <a:rPr lang="uk-UA" sz="1600" b="1" dirty="0">
                <a:solidFill>
                  <a:srgbClr val="4575C2"/>
                </a:solidFill>
              </a:rPr>
              <a:t>Фахівець із моделювання матеріалів</a:t>
            </a:r>
          </a:p>
          <a:p>
            <a:pPr algn="just"/>
            <a:r>
              <a:rPr lang="uk-UA" sz="1600" b="1" dirty="0"/>
              <a:t>Займається комп’ютерним дизайном матеріалів, чисельним аналізом властивостей і прогнозуванням їхньої поведінки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0D4A6-5387-85F7-5888-E6DFAFC6837F}"/>
              </a:ext>
            </a:extLst>
          </p:cNvPr>
          <p:cNvSpPr txBox="1"/>
          <p:nvPr/>
        </p:nvSpPr>
        <p:spPr>
          <a:xfrm>
            <a:off x="366100" y="2606069"/>
            <a:ext cx="4341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1600" b="1" dirty="0"/>
              <a:t>⚙️ </a:t>
            </a:r>
            <a:r>
              <a:rPr lang="uk-UA" sz="1600" b="1" dirty="0">
                <a:solidFill>
                  <a:srgbClr val="4575C2"/>
                </a:solidFill>
              </a:rPr>
              <a:t>Інженер з дослідження та розробки матеріалів </a:t>
            </a:r>
            <a:r>
              <a:rPr lang="uk-UA" sz="1600" b="1" dirty="0">
                <a:latin typeface="Arial" panose="020B0604020202020204" pitchFamily="34" charset="0"/>
                <a:cs typeface="Arial" panose="020B0604020202020204" pitchFamily="34" charset="0"/>
              </a:rPr>
              <a:t>Розробляє й тестує функціональні неметалічні матеріали для електроніки, енергетики, медицини, оборонної техніки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F8BA7B-8FFB-57C8-FD82-25DE4AA68FAA}"/>
              </a:ext>
            </a:extLst>
          </p:cNvPr>
          <p:cNvSpPr txBox="1"/>
          <p:nvPr/>
        </p:nvSpPr>
        <p:spPr>
          <a:xfrm>
            <a:off x="6495178" y="2723970"/>
            <a:ext cx="41225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🛰 </a:t>
            </a:r>
            <a:r>
              <a:rPr lang="ru-RU" sz="1600" b="1" dirty="0" err="1">
                <a:solidFill>
                  <a:srgbClr val="4575C2"/>
                </a:solidFill>
              </a:rPr>
              <a:t>Експерт</a:t>
            </a:r>
            <a:r>
              <a:rPr lang="ru-RU" sz="1600" b="1" dirty="0">
                <a:solidFill>
                  <a:srgbClr val="4575C2"/>
                </a:solidFill>
              </a:rPr>
              <a:t> з </a:t>
            </a:r>
            <a:r>
              <a:rPr lang="ru-RU" sz="1600" b="1" dirty="0" err="1">
                <a:solidFill>
                  <a:srgbClr val="4575C2"/>
                </a:solidFill>
              </a:rPr>
              <a:t>матеріалів</a:t>
            </a:r>
            <a:r>
              <a:rPr lang="ru-RU" sz="1600" b="1" dirty="0">
                <a:solidFill>
                  <a:srgbClr val="4575C2"/>
                </a:solidFill>
              </a:rPr>
              <a:t> для </a:t>
            </a:r>
            <a:r>
              <a:rPr lang="ru-RU" sz="1600" b="1" dirty="0" err="1">
                <a:solidFill>
                  <a:srgbClr val="4575C2"/>
                </a:solidFill>
              </a:rPr>
              <a:t>високих</a:t>
            </a:r>
            <a:r>
              <a:rPr lang="ru-RU" sz="1600" b="1" dirty="0">
                <a:solidFill>
                  <a:srgbClr val="4575C2"/>
                </a:solidFill>
              </a:rPr>
              <a:t> </a:t>
            </a:r>
            <a:r>
              <a:rPr lang="ru-RU" sz="1600" b="1" dirty="0" err="1">
                <a:solidFill>
                  <a:srgbClr val="4575C2"/>
                </a:solidFill>
              </a:rPr>
              <a:t>технологій</a:t>
            </a:r>
            <a:r>
              <a:rPr lang="ru-RU" sz="1600" b="1" dirty="0">
                <a:solidFill>
                  <a:srgbClr val="4575C2"/>
                </a:solidFill>
              </a:rPr>
              <a:t> </a:t>
            </a:r>
            <a:r>
              <a:rPr lang="ru-RU" sz="1600" b="1" dirty="0" err="1"/>
              <a:t>Працює</a:t>
            </a:r>
            <a:r>
              <a:rPr lang="ru-RU" sz="1600" b="1" dirty="0"/>
              <a:t> в проєктах з 3D-друку, сенсорики, </a:t>
            </a:r>
            <a:r>
              <a:rPr lang="ru-RU" sz="1600" b="1" dirty="0" err="1"/>
              <a:t>оптоелектроніки</a:t>
            </a:r>
            <a:r>
              <a:rPr lang="ru-RU" sz="1600" b="1" dirty="0"/>
              <a:t>, </a:t>
            </a:r>
            <a:r>
              <a:rPr lang="ru-RU" sz="1600" b="1" dirty="0" err="1"/>
              <a:t>космічних</a:t>
            </a:r>
            <a:r>
              <a:rPr lang="ru-RU" sz="1600" b="1" dirty="0"/>
              <a:t> і </a:t>
            </a:r>
            <a:r>
              <a:rPr lang="ru-RU" sz="1600" b="1" dirty="0" err="1"/>
              <a:t>біоінженерних</a:t>
            </a:r>
            <a:r>
              <a:rPr lang="ru-RU" sz="1600" b="1" dirty="0"/>
              <a:t> </a:t>
            </a:r>
            <a:r>
              <a:rPr lang="ru-RU" sz="1600" b="1" dirty="0" err="1"/>
              <a:t>застосувань</a:t>
            </a:r>
            <a:endParaRPr lang="ru-RU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20E4ED-0314-43CA-E572-DACB78AB5E2B}"/>
              </a:ext>
            </a:extLst>
          </p:cNvPr>
          <p:cNvSpPr txBox="1"/>
          <p:nvPr/>
        </p:nvSpPr>
        <p:spPr>
          <a:xfrm>
            <a:off x="7818422" y="4608655"/>
            <a:ext cx="38311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💡 </a:t>
            </a:r>
            <a:r>
              <a:rPr lang="ru-RU" sz="1600" b="1" dirty="0" err="1">
                <a:solidFill>
                  <a:srgbClr val="4575C2"/>
                </a:solidFill>
              </a:rPr>
              <a:t>Спеціаліст</a:t>
            </a:r>
            <a:r>
              <a:rPr lang="ru-RU" sz="1600" b="1" dirty="0">
                <a:solidFill>
                  <a:srgbClr val="4575C2"/>
                </a:solidFill>
              </a:rPr>
              <a:t> з </a:t>
            </a:r>
            <a:r>
              <a:rPr lang="ru-RU" sz="1600" b="1" dirty="0" err="1">
                <a:solidFill>
                  <a:srgbClr val="4575C2"/>
                </a:solidFill>
              </a:rPr>
              <a:t>експериментальних</a:t>
            </a:r>
            <a:r>
              <a:rPr lang="ru-RU" sz="1600" b="1" dirty="0">
                <a:solidFill>
                  <a:srgbClr val="4575C2"/>
                </a:solidFill>
              </a:rPr>
              <a:t> </a:t>
            </a:r>
            <a:r>
              <a:rPr lang="ru-RU" sz="1600" b="1" dirty="0" err="1">
                <a:solidFill>
                  <a:srgbClr val="4575C2"/>
                </a:solidFill>
              </a:rPr>
              <a:t>методів</a:t>
            </a:r>
            <a:r>
              <a:rPr lang="ru-RU" sz="1600" b="1" dirty="0">
                <a:solidFill>
                  <a:srgbClr val="4575C2"/>
                </a:solidFill>
              </a:rPr>
              <a:t> </a:t>
            </a:r>
            <a:r>
              <a:rPr lang="ru-RU" sz="1600" b="1" dirty="0" err="1">
                <a:solidFill>
                  <a:srgbClr val="4575C2"/>
                </a:solidFill>
              </a:rPr>
              <a:t>дослідження</a:t>
            </a:r>
            <a:r>
              <a:rPr lang="ru-RU" sz="1600" b="1" dirty="0">
                <a:solidFill>
                  <a:srgbClr val="4575C2"/>
                </a:solidFill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Працює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з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рентгеноструктурним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аналізом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спектроскопією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акустичними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магнітними</a:t>
            </a: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методами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A43CD1-A84B-B688-DA37-6FB6B061B441}"/>
              </a:ext>
            </a:extLst>
          </p:cNvPr>
          <p:cNvSpPr txBox="1"/>
          <p:nvPr/>
        </p:nvSpPr>
        <p:spPr>
          <a:xfrm>
            <a:off x="1622739" y="4572882"/>
            <a:ext cx="45825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🧪 </a:t>
            </a:r>
            <a:r>
              <a:rPr lang="ru-RU" sz="1600" b="1" dirty="0" err="1">
                <a:solidFill>
                  <a:srgbClr val="4575C2"/>
                </a:solidFill>
              </a:rPr>
              <a:t>Фахівець</a:t>
            </a:r>
            <a:r>
              <a:rPr lang="ru-RU" sz="1600" b="1" dirty="0">
                <a:solidFill>
                  <a:srgbClr val="4575C2"/>
                </a:solidFill>
              </a:rPr>
              <a:t> </a:t>
            </a:r>
            <a:r>
              <a:rPr lang="ru-RU" sz="1600" b="1" dirty="0" err="1">
                <a:solidFill>
                  <a:srgbClr val="4575C2"/>
                </a:solidFill>
              </a:rPr>
              <a:t>із</a:t>
            </a:r>
            <a:r>
              <a:rPr lang="ru-RU" sz="1600" b="1" dirty="0">
                <a:solidFill>
                  <a:srgbClr val="4575C2"/>
                </a:solidFill>
              </a:rPr>
              <a:t> прикладного </a:t>
            </a:r>
            <a:r>
              <a:rPr lang="ru-RU" sz="1600" b="1" dirty="0" err="1">
                <a:solidFill>
                  <a:srgbClr val="4575C2"/>
                </a:solidFill>
              </a:rPr>
              <a:t>матеріалознавства</a:t>
            </a:r>
            <a:r>
              <a:rPr lang="ru-RU" sz="1600" b="1" dirty="0">
                <a:solidFill>
                  <a:srgbClr val="4575C2"/>
                </a:solidFill>
              </a:rPr>
              <a:t> в </a:t>
            </a:r>
            <a:r>
              <a:rPr lang="ru-RU" sz="1600" b="1" dirty="0" err="1">
                <a:solidFill>
                  <a:srgbClr val="4575C2"/>
                </a:solidFill>
              </a:rPr>
              <a:t>промисловості</a:t>
            </a:r>
            <a:r>
              <a:rPr lang="ru-RU" sz="1600" b="1" dirty="0">
                <a:solidFill>
                  <a:srgbClr val="4575C2"/>
                </a:solidFill>
              </a:rPr>
              <a:t> </a:t>
            </a:r>
            <a:r>
              <a:rPr lang="ru-RU" sz="1600" b="1" dirty="0" err="1"/>
              <a:t>Застосовує</a:t>
            </a:r>
            <a:r>
              <a:rPr lang="ru-RU" sz="1600" b="1" dirty="0"/>
              <a:t> </a:t>
            </a:r>
            <a:r>
              <a:rPr lang="ru-RU" sz="1600" b="1" dirty="0" err="1"/>
              <a:t>знання</a:t>
            </a:r>
            <a:r>
              <a:rPr lang="ru-RU" sz="1600" b="1" dirty="0"/>
              <a:t> для </a:t>
            </a:r>
            <a:r>
              <a:rPr lang="ru-RU" sz="1600" b="1" dirty="0" err="1"/>
              <a:t>розв’язання</a:t>
            </a:r>
            <a:r>
              <a:rPr lang="ru-RU" sz="1600" b="1" dirty="0"/>
              <a:t> </a:t>
            </a:r>
            <a:r>
              <a:rPr lang="ru-RU" sz="1600" b="1" dirty="0" err="1"/>
              <a:t>реальних</a:t>
            </a:r>
            <a:r>
              <a:rPr lang="ru-RU" sz="1600" b="1" dirty="0"/>
              <a:t> </a:t>
            </a:r>
            <a:r>
              <a:rPr lang="ru-RU" sz="1600" b="1" dirty="0" err="1"/>
              <a:t>технічних</a:t>
            </a:r>
            <a:r>
              <a:rPr lang="ru-RU" sz="1600" b="1" dirty="0"/>
              <a:t> задач у </a:t>
            </a:r>
            <a:r>
              <a:rPr lang="ru-RU" sz="1600" b="1" dirty="0" err="1"/>
              <a:t>виробництві</a:t>
            </a:r>
            <a:r>
              <a:rPr lang="ru-RU" sz="1600" b="1" dirty="0"/>
              <a:t>, </a:t>
            </a:r>
            <a:r>
              <a:rPr lang="ru-RU" sz="1600" b="1" dirty="0" err="1"/>
              <a:t>контролі</a:t>
            </a:r>
            <a:r>
              <a:rPr lang="ru-RU" sz="1600" b="1" dirty="0"/>
              <a:t> </a:t>
            </a:r>
            <a:r>
              <a:rPr lang="ru-RU" sz="1600" b="1" dirty="0" err="1"/>
              <a:t>якості</a:t>
            </a:r>
            <a:r>
              <a:rPr lang="ru-RU" sz="1600" b="1" dirty="0"/>
              <a:t> та </a:t>
            </a:r>
            <a:r>
              <a:rPr lang="ru-RU" sz="1600" b="1" dirty="0" err="1"/>
              <a:t>впровадженні</a:t>
            </a:r>
            <a:r>
              <a:rPr lang="ru-RU" sz="1600" b="1" dirty="0"/>
              <a:t> </a:t>
            </a:r>
            <a:r>
              <a:rPr lang="ru-RU" sz="1600" b="1" dirty="0" err="1"/>
              <a:t>нових</a:t>
            </a:r>
            <a:r>
              <a:rPr lang="ru-RU" sz="1600" b="1" dirty="0"/>
              <a:t> </a:t>
            </a:r>
            <a:r>
              <a:rPr lang="ru-RU" sz="1600" b="1" dirty="0" err="1"/>
              <a:t>матеріалів</a:t>
            </a:r>
            <a:endParaRPr lang="ru-RU" sz="1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800E5F-133E-375B-F3B5-C32DDE1E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00" y="648428"/>
            <a:ext cx="1132625" cy="130042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7B9D2-849E-340D-6B82-F36C542D3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48" y="871632"/>
            <a:ext cx="1304217" cy="107721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15BD38-FC87-931E-6CBF-95AA3B09E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286" y="2615122"/>
            <a:ext cx="1208185" cy="13234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E11050-C8A1-7442-CEE1-7513FFA93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8991" y="2606069"/>
            <a:ext cx="1483009" cy="13182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064A0C-5333-69AC-7B81-4D463FC5D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95" y="4572882"/>
            <a:ext cx="1402344" cy="123814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96EA247-3E12-30E8-88BC-FAB10BA4D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6576" y="4678959"/>
            <a:ext cx="1086789" cy="12531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838B75D-A476-3A96-3A83-CD238BFDAD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85" y="6214426"/>
            <a:ext cx="1331416" cy="55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6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: округлені кути 7">
            <a:extLst>
              <a:ext uri="{FF2B5EF4-FFF2-40B4-BE49-F238E27FC236}">
                <a16:creationId xmlns:a16="http://schemas.microsoft.com/office/drawing/2014/main" id="{3D7748CB-6C25-544C-5695-F0F6CC3D2399}"/>
              </a:ext>
            </a:extLst>
          </p:cNvPr>
          <p:cNvSpPr/>
          <p:nvPr/>
        </p:nvSpPr>
        <p:spPr>
          <a:xfrm>
            <a:off x="2631856" y="70670"/>
            <a:ext cx="6633845" cy="345440"/>
          </a:xfrm>
          <a:prstGeom prst="roundRect">
            <a:avLst/>
          </a:prstGeom>
          <a:noFill/>
          <a:ln>
            <a:solidFill>
              <a:srgbClr val="4575C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uk-UA"/>
          </a:p>
        </p:txBody>
      </p:sp>
      <p:sp>
        <p:nvSpPr>
          <p:cNvPr id="9" name="Поле 1">
            <a:extLst>
              <a:ext uri="{FF2B5EF4-FFF2-40B4-BE49-F238E27FC236}">
                <a16:creationId xmlns:a16="http://schemas.microsoft.com/office/drawing/2014/main" id="{D4F1426A-7ADC-F9A6-7C62-B89BA4868D81}"/>
              </a:ext>
            </a:extLst>
          </p:cNvPr>
          <p:cNvSpPr txBox="1"/>
          <p:nvPr/>
        </p:nvSpPr>
        <p:spPr>
          <a:xfrm>
            <a:off x="2764477" y="127118"/>
            <a:ext cx="6633844" cy="262393"/>
          </a:xfrm>
          <a:prstGeom prst="rect">
            <a:avLst/>
          </a:prstGeom>
          <a:noFill/>
          <a:ln w="6350">
            <a:noFill/>
            <a:round/>
          </a:ln>
          <a:effectLst>
            <a:softEdge rad="31750"/>
          </a:effectLst>
          <a:scene3d>
            <a:camera prst="orthographicFront"/>
            <a:lightRig rig="threePt" dir="t"/>
          </a:scene3d>
          <a:sp3d>
            <a:bevelT w="6350"/>
          </a:sp3d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uk-UA" sz="1600" b="1" kern="5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Навчальний план ОПП </a:t>
            </a:r>
            <a:r>
              <a:rPr lang="uk-U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«Фізика</a:t>
            </a:r>
            <a:r>
              <a:rPr lang="uk-UA" sz="1600" b="1" dirty="0">
                <a:solidFill>
                  <a:srgbClr val="457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неметалічних матеріалів</a:t>
            </a:r>
            <a:r>
              <a:rPr lang="uk-UA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uk-U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2966BC91-AF33-51B8-D688-F7413584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" name="Блок-схема: ручний ввід 1">
            <a:extLst>
              <a:ext uri="{FF2B5EF4-FFF2-40B4-BE49-F238E27FC236}">
                <a16:creationId xmlns:a16="http://schemas.microsoft.com/office/drawing/2014/main" id="{15A4347A-335A-30F2-AA3F-EDA3F1AB9333}"/>
              </a:ext>
            </a:extLst>
          </p:cNvPr>
          <p:cNvSpPr/>
          <p:nvPr/>
        </p:nvSpPr>
        <p:spPr>
          <a:xfrm>
            <a:off x="379977" y="621885"/>
            <a:ext cx="1065366" cy="314633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семестр</a:t>
            </a:r>
          </a:p>
        </p:txBody>
      </p:sp>
      <p:sp>
        <p:nvSpPr>
          <p:cNvPr id="3" name="Блок-схема: ручний ввід 2">
            <a:extLst>
              <a:ext uri="{FF2B5EF4-FFF2-40B4-BE49-F238E27FC236}">
                <a16:creationId xmlns:a16="http://schemas.microsoft.com/office/drawing/2014/main" id="{E6CFC805-C564-05E7-69E4-354A0125E6B4}"/>
              </a:ext>
            </a:extLst>
          </p:cNvPr>
          <p:cNvSpPr/>
          <p:nvPr/>
        </p:nvSpPr>
        <p:spPr>
          <a:xfrm>
            <a:off x="1860931" y="621885"/>
            <a:ext cx="1065366" cy="314633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семестр</a:t>
            </a:r>
          </a:p>
        </p:txBody>
      </p:sp>
      <p:sp>
        <p:nvSpPr>
          <p:cNvPr id="29" name="Блок-схема: ручний ввід 28">
            <a:extLst>
              <a:ext uri="{FF2B5EF4-FFF2-40B4-BE49-F238E27FC236}">
                <a16:creationId xmlns:a16="http://schemas.microsoft.com/office/drawing/2014/main" id="{5E8BED29-8FB8-38A7-C52F-FA8591FB017A}"/>
              </a:ext>
            </a:extLst>
          </p:cNvPr>
          <p:cNvSpPr/>
          <p:nvPr/>
        </p:nvSpPr>
        <p:spPr>
          <a:xfrm>
            <a:off x="3341885" y="621885"/>
            <a:ext cx="1065366" cy="314633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семестр</a:t>
            </a:r>
          </a:p>
        </p:txBody>
      </p:sp>
      <p:sp>
        <p:nvSpPr>
          <p:cNvPr id="30" name="Блок-схема: ручний ввід 29">
            <a:extLst>
              <a:ext uri="{FF2B5EF4-FFF2-40B4-BE49-F238E27FC236}">
                <a16:creationId xmlns:a16="http://schemas.microsoft.com/office/drawing/2014/main" id="{3BEB51EC-653C-30F6-323B-63B58F8BCE4A}"/>
              </a:ext>
            </a:extLst>
          </p:cNvPr>
          <p:cNvSpPr/>
          <p:nvPr/>
        </p:nvSpPr>
        <p:spPr>
          <a:xfrm>
            <a:off x="4822839" y="621885"/>
            <a:ext cx="1065366" cy="314633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семестр</a:t>
            </a:r>
          </a:p>
        </p:txBody>
      </p:sp>
      <p:sp>
        <p:nvSpPr>
          <p:cNvPr id="31" name="Блок-схема: ручний ввід 30">
            <a:extLst>
              <a:ext uri="{FF2B5EF4-FFF2-40B4-BE49-F238E27FC236}">
                <a16:creationId xmlns:a16="http://schemas.microsoft.com/office/drawing/2014/main" id="{7E5AD7D2-B376-5B5D-E283-42134F73B144}"/>
              </a:ext>
            </a:extLst>
          </p:cNvPr>
          <p:cNvSpPr/>
          <p:nvPr/>
        </p:nvSpPr>
        <p:spPr>
          <a:xfrm>
            <a:off x="6303793" y="621885"/>
            <a:ext cx="1065366" cy="314633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семестр</a:t>
            </a:r>
          </a:p>
        </p:txBody>
      </p:sp>
      <p:sp>
        <p:nvSpPr>
          <p:cNvPr id="32" name="Блок-схема: ручний ввід 31">
            <a:extLst>
              <a:ext uri="{FF2B5EF4-FFF2-40B4-BE49-F238E27FC236}">
                <a16:creationId xmlns:a16="http://schemas.microsoft.com/office/drawing/2014/main" id="{1501D3C5-D727-EC35-2FC9-7F0CA853F021}"/>
              </a:ext>
            </a:extLst>
          </p:cNvPr>
          <p:cNvSpPr/>
          <p:nvPr/>
        </p:nvSpPr>
        <p:spPr>
          <a:xfrm>
            <a:off x="7784747" y="621885"/>
            <a:ext cx="1065366" cy="314633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семестр</a:t>
            </a:r>
          </a:p>
        </p:txBody>
      </p:sp>
      <p:sp>
        <p:nvSpPr>
          <p:cNvPr id="33" name="Блок-схема: ручний ввід 32">
            <a:extLst>
              <a:ext uri="{FF2B5EF4-FFF2-40B4-BE49-F238E27FC236}">
                <a16:creationId xmlns:a16="http://schemas.microsoft.com/office/drawing/2014/main" id="{E22F8B1C-6FC1-9D5C-0E5C-8DABEBBCA968}"/>
              </a:ext>
            </a:extLst>
          </p:cNvPr>
          <p:cNvSpPr/>
          <p:nvPr/>
        </p:nvSpPr>
        <p:spPr>
          <a:xfrm>
            <a:off x="9265701" y="621885"/>
            <a:ext cx="1065366" cy="314633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семестр</a:t>
            </a:r>
          </a:p>
        </p:txBody>
      </p:sp>
      <p:sp>
        <p:nvSpPr>
          <p:cNvPr id="61" name="Блок-схема: ручний ввід 60">
            <a:extLst>
              <a:ext uri="{FF2B5EF4-FFF2-40B4-BE49-F238E27FC236}">
                <a16:creationId xmlns:a16="http://schemas.microsoft.com/office/drawing/2014/main" id="{7C47DBD5-7BD9-63D9-3154-EE0BE692C346}"/>
              </a:ext>
            </a:extLst>
          </p:cNvPr>
          <p:cNvSpPr/>
          <p:nvPr/>
        </p:nvSpPr>
        <p:spPr>
          <a:xfrm>
            <a:off x="10746657" y="621885"/>
            <a:ext cx="1065366" cy="314633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семестр</a:t>
            </a:r>
          </a:p>
        </p:txBody>
      </p:sp>
      <p:cxnSp>
        <p:nvCxnSpPr>
          <p:cNvPr id="69" name="Пряма сполучна лінія 68">
            <a:extLst>
              <a:ext uri="{FF2B5EF4-FFF2-40B4-BE49-F238E27FC236}">
                <a16:creationId xmlns:a16="http://schemas.microsoft.com/office/drawing/2014/main" id="{8D57261E-85A4-9016-99B7-8BF05B0F8D63}"/>
              </a:ext>
            </a:extLst>
          </p:cNvPr>
          <p:cNvCxnSpPr>
            <a:cxnSpLocks/>
          </p:cNvCxnSpPr>
          <p:nvPr/>
        </p:nvCxnSpPr>
        <p:spPr>
          <a:xfrm>
            <a:off x="1653137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 сполучна лінія 69">
            <a:extLst>
              <a:ext uri="{FF2B5EF4-FFF2-40B4-BE49-F238E27FC236}">
                <a16:creationId xmlns:a16="http://schemas.microsoft.com/office/drawing/2014/main" id="{36067A0F-061D-E367-926E-90E34FDB68B6}"/>
              </a:ext>
            </a:extLst>
          </p:cNvPr>
          <p:cNvCxnSpPr>
            <a:cxnSpLocks/>
          </p:cNvCxnSpPr>
          <p:nvPr/>
        </p:nvCxnSpPr>
        <p:spPr>
          <a:xfrm>
            <a:off x="3134091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 сполучна лінія 70">
            <a:extLst>
              <a:ext uri="{FF2B5EF4-FFF2-40B4-BE49-F238E27FC236}">
                <a16:creationId xmlns:a16="http://schemas.microsoft.com/office/drawing/2014/main" id="{FDF2DEAA-CDE2-1826-FCA3-BCFE56FDB56D}"/>
              </a:ext>
            </a:extLst>
          </p:cNvPr>
          <p:cNvCxnSpPr>
            <a:cxnSpLocks/>
          </p:cNvCxnSpPr>
          <p:nvPr/>
        </p:nvCxnSpPr>
        <p:spPr>
          <a:xfrm>
            <a:off x="4615045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 сполучна лінія 71">
            <a:extLst>
              <a:ext uri="{FF2B5EF4-FFF2-40B4-BE49-F238E27FC236}">
                <a16:creationId xmlns:a16="http://schemas.microsoft.com/office/drawing/2014/main" id="{BD81D7ED-5586-3A57-F1E3-391F28397360}"/>
              </a:ext>
            </a:extLst>
          </p:cNvPr>
          <p:cNvCxnSpPr>
            <a:cxnSpLocks/>
          </p:cNvCxnSpPr>
          <p:nvPr/>
        </p:nvCxnSpPr>
        <p:spPr>
          <a:xfrm>
            <a:off x="6095999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 сполучна лінія 72">
            <a:extLst>
              <a:ext uri="{FF2B5EF4-FFF2-40B4-BE49-F238E27FC236}">
                <a16:creationId xmlns:a16="http://schemas.microsoft.com/office/drawing/2014/main" id="{00CFA0AE-3B5B-39E0-4486-BE4F8F519C20}"/>
              </a:ext>
            </a:extLst>
          </p:cNvPr>
          <p:cNvCxnSpPr>
            <a:cxnSpLocks/>
          </p:cNvCxnSpPr>
          <p:nvPr/>
        </p:nvCxnSpPr>
        <p:spPr>
          <a:xfrm>
            <a:off x="7576953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 сполучна лінія 73">
            <a:extLst>
              <a:ext uri="{FF2B5EF4-FFF2-40B4-BE49-F238E27FC236}">
                <a16:creationId xmlns:a16="http://schemas.microsoft.com/office/drawing/2014/main" id="{CF2DFE9A-EBF1-2EAE-AA1B-ACAA36998BF8}"/>
              </a:ext>
            </a:extLst>
          </p:cNvPr>
          <p:cNvCxnSpPr>
            <a:cxnSpLocks/>
          </p:cNvCxnSpPr>
          <p:nvPr/>
        </p:nvCxnSpPr>
        <p:spPr>
          <a:xfrm>
            <a:off x="9057907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 сполучна лінія 74">
            <a:extLst>
              <a:ext uri="{FF2B5EF4-FFF2-40B4-BE49-F238E27FC236}">
                <a16:creationId xmlns:a16="http://schemas.microsoft.com/office/drawing/2014/main" id="{35B3C5C2-9EE7-0D2C-473A-692B603C7CD7}"/>
              </a:ext>
            </a:extLst>
          </p:cNvPr>
          <p:cNvCxnSpPr>
            <a:cxnSpLocks/>
          </p:cNvCxnSpPr>
          <p:nvPr/>
        </p:nvCxnSpPr>
        <p:spPr>
          <a:xfrm>
            <a:off x="10538862" y="621885"/>
            <a:ext cx="0" cy="60345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Прямокутник: округлені кути 77">
            <a:extLst>
              <a:ext uri="{FF2B5EF4-FFF2-40B4-BE49-F238E27FC236}">
                <a16:creationId xmlns:a16="http://schemas.microsoft.com/office/drawing/2014/main" id="{E16190B4-55AF-A571-4B1F-6C0DEE9CF4D8}"/>
              </a:ext>
            </a:extLst>
          </p:cNvPr>
          <p:cNvSpPr/>
          <p:nvPr/>
        </p:nvSpPr>
        <p:spPr>
          <a:xfrm>
            <a:off x="10746657" y="5653674"/>
            <a:ext cx="1296000" cy="352095"/>
          </a:xfrm>
          <a:prstGeom prst="roundRect">
            <a:avLst/>
          </a:prstGeom>
          <a:solidFill>
            <a:srgbClr val="FFFF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cs typeface="Arial" panose="020B0604020202020204" pitchFamily="34" charset="0"/>
              </a:rPr>
              <a:t>Вибрані розділи трудового права</a:t>
            </a:r>
          </a:p>
        </p:txBody>
      </p:sp>
      <p:sp>
        <p:nvSpPr>
          <p:cNvPr id="79" name="Прямокутник: округлені кути 78">
            <a:extLst>
              <a:ext uri="{FF2B5EF4-FFF2-40B4-BE49-F238E27FC236}">
                <a16:creationId xmlns:a16="http://schemas.microsoft.com/office/drawing/2014/main" id="{7A13128A-2CEC-27A1-4F0A-41CB8555A62A}"/>
              </a:ext>
            </a:extLst>
          </p:cNvPr>
          <p:cNvSpPr/>
          <p:nvPr/>
        </p:nvSpPr>
        <p:spPr>
          <a:xfrm>
            <a:off x="3231386" y="5212647"/>
            <a:ext cx="1298184" cy="393700"/>
          </a:xfrm>
          <a:prstGeom prst="roundRect">
            <a:avLst/>
          </a:prstGeom>
          <a:solidFill>
            <a:srgbClr val="FFFF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cs typeface="Arial" panose="020B0604020202020204" pitchFamily="34" charset="0"/>
              </a:rPr>
              <a:t>Базова військова підготовка</a:t>
            </a:r>
          </a:p>
        </p:txBody>
      </p:sp>
      <p:sp>
        <p:nvSpPr>
          <p:cNvPr id="80" name="Прямокутник: округлені кути 79">
            <a:extLst>
              <a:ext uri="{FF2B5EF4-FFF2-40B4-BE49-F238E27FC236}">
                <a16:creationId xmlns:a16="http://schemas.microsoft.com/office/drawing/2014/main" id="{E80D7E1F-CF34-68FA-685C-665C80F6B093}"/>
              </a:ext>
            </a:extLst>
          </p:cNvPr>
          <p:cNvSpPr/>
          <p:nvPr/>
        </p:nvSpPr>
        <p:spPr>
          <a:xfrm>
            <a:off x="6181475" y="6178602"/>
            <a:ext cx="1296000" cy="368300"/>
          </a:xfrm>
          <a:prstGeom prst="roundRect">
            <a:avLst/>
          </a:prstGeom>
          <a:solidFill>
            <a:srgbClr val="FFFF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solidFill>
                  <a:srgbClr val="000000"/>
                </a:solidFill>
                <a:cs typeface="Arial" panose="020B0604020202020204" pitchFamily="34" charset="0"/>
              </a:rPr>
              <a:t>Безпека життєдіяльності 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1" name="Прямокутник: округлені кути 80">
            <a:extLst>
              <a:ext uri="{FF2B5EF4-FFF2-40B4-BE49-F238E27FC236}">
                <a16:creationId xmlns:a16="http://schemas.microsoft.com/office/drawing/2014/main" id="{0A17FB86-F212-98CF-7D7F-D82111E67426}"/>
              </a:ext>
            </a:extLst>
          </p:cNvPr>
          <p:cNvSpPr/>
          <p:nvPr/>
        </p:nvSpPr>
        <p:spPr>
          <a:xfrm>
            <a:off x="222479" y="6105986"/>
            <a:ext cx="1296000" cy="382586"/>
          </a:xfrm>
          <a:prstGeom prst="roundRect">
            <a:avLst/>
          </a:prstGeom>
          <a:solidFill>
            <a:srgbClr val="FFFF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Вступ до </a:t>
            </a:r>
            <a:r>
              <a:rPr lang="uk-UA" altLang="uk-UA" sz="1100" b="1" dirty="0" err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університ</a:t>
            </a:r>
            <a:r>
              <a:rPr lang="uk-UA" altLang="uk-UA" sz="1100" b="1" dirty="0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 студій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2" name="Прямокутник: округлені кути 81">
            <a:extLst>
              <a:ext uri="{FF2B5EF4-FFF2-40B4-BE49-F238E27FC236}">
                <a16:creationId xmlns:a16="http://schemas.microsoft.com/office/drawing/2014/main" id="{20036A14-A14B-9AB9-7F65-0BFD16C088FC}"/>
              </a:ext>
            </a:extLst>
          </p:cNvPr>
          <p:cNvSpPr/>
          <p:nvPr/>
        </p:nvSpPr>
        <p:spPr>
          <a:xfrm>
            <a:off x="207636" y="5691136"/>
            <a:ext cx="10252068" cy="314633"/>
          </a:xfrm>
          <a:prstGeom prst="roundRect">
            <a:avLst/>
          </a:prstGeom>
          <a:solidFill>
            <a:srgbClr val="FFFF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b="1" dirty="0">
                <a:cs typeface="Arial" panose="020B0604020202020204" pitchFamily="34" charset="0"/>
              </a:rPr>
              <a:t>Іноземна мова</a:t>
            </a:r>
          </a:p>
        </p:txBody>
      </p:sp>
      <p:sp>
        <p:nvSpPr>
          <p:cNvPr id="83" name="Прямокутник: округлені кути 82">
            <a:extLst>
              <a:ext uri="{FF2B5EF4-FFF2-40B4-BE49-F238E27FC236}">
                <a16:creationId xmlns:a16="http://schemas.microsoft.com/office/drawing/2014/main" id="{CA14BBEA-7CCC-A7B5-76A8-CFB78DCA8968}"/>
              </a:ext>
            </a:extLst>
          </p:cNvPr>
          <p:cNvSpPr/>
          <p:nvPr/>
        </p:nvSpPr>
        <p:spPr>
          <a:xfrm>
            <a:off x="9125706" y="5258001"/>
            <a:ext cx="1296000" cy="332918"/>
          </a:xfrm>
          <a:prstGeom prst="roundRect">
            <a:avLst/>
          </a:prstGeom>
          <a:solidFill>
            <a:srgbClr val="FFFF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solidFill>
                  <a:srgbClr val="000000"/>
                </a:solidFill>
                <a:cs typeface="Arial" panose="020B0604020202020204" pitchFamily="34" charset="0"/>
              </a:rPr>
              <a:t>Соціально-політичні студії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4" name="Прямокутник: округлені кути 83">
            <a:extLst>
              <a:ext uri="{FF2B5EF4-FFF2-40B4-BE49-F238E27FC236}">
                <a16:creationId xmlns:a16="http://schemas.microsoft.com/office/drawing/2014/main" id="{859011EB-5CC7-6D7D-60DA-8678C18AD4B2}"/>
              </a:ext>
            </a:extLst>
          </p:cNvPr>
          <p:cNvSpPr/>
          <p:nvPr/>
        </p:nvSpPr>
        <p:spPr>
          <a:xfrm>
            <a:off x="3233570" y="6079576"/>
            <a:ext cx="1296000" cy="382587"/>
          </a:xfrm>
          <a:prstGeom prst="roundRect">
            <a:avLst/>
          </a:prstGeom>
          <a:solidFill>
            <a:srgbClr val="FFFF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 err="1">
                <a:solidFill>
                  <a:srgbClr val="000000"/>
                </a:solidFill>
                <a:cs typeface="Arial" panose="020B0604020202020204" pitchFamily="34" charset="0"/>
              </a:rPr>
              <a:t>Укр</a:t>
            </a:r>
            <a:r>
              <a:rPr lang="uk-UA" altLang="uk-UA" sz="1100" b="1" dirty="0">
                <a:solidFill>
                  <a:srgbClr val="000000"/>
                </a:solidFill>
                <a:cs typeface="Arial" panose="020B0604020202020204" pitchFamily="34" charset="0"/>
              </a:rPr>
              <a:t>. та зарубіжна культура 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5" name="Прямокутник: округлені кути 84">
            <a:extLst>
              <a:ext uri="{FF2B5EF4-FFF2-40B4-BE49-F238E27FC236}">
                <a16:creationId xmlns:a16="http://schemas.microsoft.com/office/drawing/2014/main" id="{F415CDFA-1363-5881-DAA6-743C2F5D64A9}"/>
              </a:ext>
            </a:extLst>
          </p:cNvPr>
          <p:cNvSpPr/>
          <p:nvPr/>
        </p:nvSpPr>
        <p:spPr>
          <a:xfrm>
            <a:off x="9157386" y="6200724"/>
            <a:ext cx="1296000" cy="276225"/>
          </a:xfrm>
          <a:prstGeom prst="roundRect">
            <a:avLst/>
          </a:prstGeom>
          <a:solidFill>
            <a:srgbClr val="FFFF9B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uk-UA" altLang="uk-UA" sz="1100" b="1" dirty="0">
                <a:solidFill>
                  <a:srgbClr val="000000"/>
                </a:solidFill>
                <a:cs typeface="Arial" panose="020B0604020202020204" pitchFamily="34" charset="0"/>
              </a:rPr>
              <a:t>Філософія</a:t>
            </a:r>
            <a:endParaRPr lang="uk-UA" altLang="uk-UA" sz="1100" b="1" dirty="0">
              <a:cs typeface="Arial" panose="020B0604020202020204" pitchFamily="34" charset="0"/>
            </a:endParaRPr>
          </a:p>
        </p:txBody>
      </p:sp>
      <p:sp>
        <p:nvSpPr>
          <p:cNvPr id="86" name="Прямокутник: округлені кути 85">
            <a:extLst>
              <a:ext uri="{FF2B5EF4-FFF2-40B4-BE49-F238E27FC236}">
                <a16:creationId xmlns:a16="http://schemas.microsoft.com/office/drawing/2014/main" id="{6BE49776-FB47-6F53-1650-19701698FAA1}"/>
              </a:ext>
            </a:extLst>
          </p:cNvPr>
          <p:cNvSpPr/>
          <p:nvPr/>
        </p:nvSpPr>
        <p:spPr>
          <a:xfrm>
            <a:off x="1722812" y="1241821"/>
            <a:ext cx="1341604" cy="314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Молекулярна фізика</a:t>
            </a:r>
          </a:p>
        </p:txBody>
      </p:sp>
      <p:sp>
        <p:nvSpPr>
          <p:cNvPr id="87" name="Прямокутник: округлені кути 86">
            <a:extLst>
              <a:ext uri="{FF2B5EF4-FFF2-40B4-BE49-F238E27FC236}">
                <a16:creationId xmlns:a16="http://schemas.microsoft.com/office/drawing/2014/main" id="{A7FECBB4-2149-E0E9-622C-59067041AC54}"/>
              </a:ext>
            </a:extLst>
          </p:cNvPr>
          <p:cNvSpPr/>
          <p:nvPr/>
        </p:nvSpPr>
        <p:spPr>
          <a:xfrm>
            <a:off x="207636" y="1241821"/>
            <a:ext cx="1341604" cy="314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Механіка</a:t>
            </a:r>
          </a:p>
        </p:txBody>
      </p:sp>
      <p:sp>
        <p:nvSpPr>
          <p:cNvPr id="88" name="Прямокутник: округлені кути 87">
            <a:extLst>
              <a:ext uri="{FF2B5EF4-FFF2-40B4-BE49-F238E27FC236}">
                <a16:creationId xmlns:a16="http://schemas.microsoft.com/office/drawing/2014/main" id="{99E21D41-E16E-AE1D-5CED-4F360D6D648B}"/>
              </a:ext>
            </a:extLst>
          </p:cNvPr>
          <p:cNvSpPr/>
          <p:nvPr/>
        </p:nvSpPr>
        <p:spPr>
          <a:xfrm>
            <a:off x="3203766" y="1241821"/>
            <a:ext cx="1341604" cy="314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Електрика та магнетизм</a:t>
            </a:r>
          </a:p>
        </p:txBody>
      </p:sp>
      <p:sp>
        <p:nvSpPr>
          <p:cNvPr id="91" name="Прямокутник: округлені кути 90">
            <a:extLst>
              <a:ext uri="{FF2B5EF4-FFF2-40B4-BE49-F238E27FC236}">
                <a16:creationId xmlns:a16="http://schemas.microsoft.com/office/drawing/2014/main" id="{C68F94BA-9CF9-45D1-9332-F67757CDB5BB}"/>
              </a:ext>
            </a:extLst>
          </p:cNvPr>
          <p:cNvSpPr/>
          <p:nvPr/>
        </p:nvSpPr>
        <p:spPr>
          <a:xfrm>
            <a:off x="4684720" y="1241821"/>
            <a:ext cx="1341604" cy="314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Оптика</a:t>
            </a:r>
          </a:p>
        </p:txBody>
      </p:sp>
      <p:sp>
        <p:nvSpPr>
          <p:cNvPr id="92" name="Прямокутник: округлені кути 91">
            <a:extLst>
              <a:ext uri="{FF2B5EF4-FFF2-40B4-BE49-F238E27FC236}">
                <a16:creationId xmlns:a16="http://schemas.microsoft.com/office/drawing/2014/main" id="{C8A94975-AD0F-FF8B-C876-E162762AAE73}"/>
              </a:ext>
            </a:extLst>
          </p:cNvPr>
          <p:cNvSpPr/>
          <p:nvPr/>
        </p:nvSpPr>
        <p:spPr>
          <a:xfrm>
            <a:off x="6165673" y="1241821"/>
            <a:ext cx="1341604" cy="314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Атомна фізика</a:t>
            </a:r>
          </a:p>
        </p:txBody>
      </p:sp>
      <p:sp>
        <p:nvSpPr>
          <p:cNvPr id="93" name="Прямокутник: округлені кути 92">
            <a:extLst>
              <a:ext uri="{FF2B5EF4-FFF2-40B4-BE49-F238E27FC236}">
                <a16:creationId xmlns:a16="http://schemas.microsoft.com/office/drawing/2014/main" id="{B6939D29-8175-9124-A926-D5BEECAF6BF2}"/>
              </a:ext>
            </a:extLst>
          </p:cNvPr>
          <p:cNvSpPr/>
          <p:nvPr/>
        </p:nvSpPr>
        <p:spPr>
          <a:xfrm>
            <a:off x="7646628" y="1241821"/>
            <a:ext cx="1341604" cy="3146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Фізика ядра та елемент. частинок</a:t>
            </a:r>
          </a:p>
        </p:txBody>
      </p:sp>
      <p:sp>
        <p:nvSpPr>
          <p:cNvPr id="95" name="Прямокутник: округлені кути 94">
            <a:extLst>
              <a:ext uri="{FF2B5EF4-FFF2-40B4-BE49-F238E27FC236}">
                <a16:creationId xmlns:a16="http://schemas.microsoft.com/office/drawing/2014/main" id="{8D537869-8F04-D318-6247-7B8EAD931522}"/>
              </a:ext>
            </a:extLst>
          </p:cNvPr>
          <p:cNvSpPr/>
          <p:nvPr/>
        </p:nvSpPr>
        <p:spPr>
          <a:xfrm>
            <a:off x="1739250" y="3190675"/>
            <a:ext cx="2745276" cy="3146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Класична механіка</a:t>
            </a:r>
          </a:p>
        </p:txBody>
      </p:sp>
      <p:sp>
        <p:nvSpPr>
          <p:cNvPr id="96" name="Прямокутник: округлені кути 95">
            <a:extLst>
              <a:ext uri="{FF2B5EF4-FFF2-40B4-BE49-F238E27FC236}">
                <a16:creationId xmlns:a16="http://schemas.microsoft.com/office/drawing/2014/main" id="{ED13FDDE-3608-8FB0-8D65-9B840E0CE8B3}"/>
              </a:ext>
            </a:extLst>
          </p:cNvPr>
          <p:cNvSpPr/>
          <p:nvPr/>
        </p:nvSpPr>
        <p:spPr>
          <a:xfrm>
            <a:off x="4662518" y="3202482"/>
            <a:ext cx="2745276" cy="3146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Квантова механіка</a:t>
            </a:r>
          </a:p>
        </p:txBody>
      </p:sp>
      <p:sp>
        <p:nvSpPr>
          <p:cNvPr id="97" name="Прямокутник: округлені кути 96">
            <a:extLst>
              <a:ext uri="{FF2B5EF4-FFF2-40B4-BE49-F238E27FC236}">
                <a16:creationId xmlns:a16="http://schemas.microsoft.com/office/drawing/2014/main" id="{14986591-8B86-34C6-CB9F-DC16687C42DD}"/>
              </a:ext>
            </a:extLst>
          </p:cNvPr>
          <p:cNvSpPr/>
          <p:nvPr/>
        </p:nvSpPr>
        <p:spPr>
          <a:xfrm>
            <a:off x="3181564" y="3583956"/>
            <a:ext cx="2745276" cy="3146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Електродинаміка</a:t>
            </a:r>
          </a:p>
        </p:txBody>
      </p:sp>
      <p:sp>
        <p:nvSpPr>
          <p:cNvPr id="98" name="Прямокутник: округлені кути 97">
            <a:extLst>
              <a:ext uri="{FF2B5EF4-FFF2-40B4-BE49-F238E27FC236}">
                <a16:creationId xmlns:a16="http://schemas.microsoft.com/office/drawing/2014/main" id="{31CFA4FD-B776-7E5B-511D-5D6DDC19CAB1}"/>
              </a:ext>
            </a:extLst>
          </p:cNvPr>
          <p:cNvSpPr/>
          <p:nvPr/>
        </p:nvSpPr>
        <p:spPr>
          <a:xfrm>
            <a:off x="6134634" y="3577037"/>
            <a:ext cx="2745276" cy="31463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Термодинаміка та статистична фізика</a:t>
            </a:r>
          </a:p>
        </p:txBody>
      </p:sp>
      <p:sp>
        <p:nvSpPr>
          <p:cNvPr id="99" name="Прямокутник: округлені кути 98">
            <a:extLst>
              <a:ext uri="{FF2B5EF4-FFF2-40B4-BE49-F238E27FC236}">
                <a16:creationId xmlns:a16="http://schemas.microsoft.com/office/drawing/2014/main" id="{17049CC7-66CE-F6B6-AAAB-7474BF9E8F4B}"/>
              </a:ext>
            </a:extLst>
          </p:cNvPr>
          <p:cNvSpPr/>
          <p:nvPr/>
        </p:nvSpPr>
        <p:spPr>
          <a:xfrm>
            <a:off x="1733802" y="4977886"/>
            <a:ext cx="1296000" cy="537089"/>
          </a:xfrm>
          <a:prstGeom prst="roundRect">
            <a:avLst/>
          </a:prstGeom>
          <a:solidFill>
            <a:srgbClr val="FFBC8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Диференційні рівняння та </a:t>
            </a:r>
            <a:r>
              <a:rPr lang="uk-U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чис</a:t>
            </a: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методи</a:t>
            </a:r>
          </a:p>
        </p:txBody>
      </p:sp>
      <p:sp>
        <p:nvSpPr>
          <p:cNvPr id="100" name="Прямокутник: округлені кути 99">
            <a:extLst>
              <a:ext uri="{FF2B5EF4-FFF2-40B4-BE49-F238E27FC236}">
                <a16:creationId xmlns:a16="http://schemas.microsoft.com/office/drawing/2014/main" id="{69641CF1-560F-7907-8595-C88E5CA76D02}"/>
              </a:ext>
            </a:extLst>
          </p:cNvPr>
          <p:cNvSpPr/>
          <p:nvPr/>
        </p:nvSpPr>
        <p:spPr>
          <a:xfrm>
            <a:off x="225750" y="4520415"/>
            <a:ext cx="2838666" cy="390525"/>
          </a:xfrm>
          <a:prstGeom prst="roundRect">
            <a:avLst/>
          </a:prstGeom>
          <a:solidFill>
            <a:srgbClr val="FFBC8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Лінійна алгебра та </a:t>
            </a:r>
            <a:r>
              <a:rPr lang="uk-U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аналіт</a:t>
            </a: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геометрія</a:t>
            </a:r>
          </a:p>
        </p:txBody>
      </p:sp>
      <p:sp>
        <p:nvSpPr>
          <p:cNvPr id="101" name="Прямокутник: округлені кути 100">
            <a:extLst>
              <a:ext uri="{FF2B5EF4-FFF2-40B4-BE49-F238E27FC236}">
                <a16:creationId xmlns:a16="http://schemas.microsoft.com/office/drawing/2014/main" id="{48C20732-0AB5-3408-41B8-25106D639524}"/>
              </a:ext>
            </a:extLst>
          </p:cNvPr>
          <p:cNvSpPr/>
          <p:nvPr/>
        </p:nvSpPr>
        <p:spPr>
          <a:xfrm>
            <a:off x="4665341" y="4035487"/>
            <a:ext cx="2841931" cy="392113"/>
          </a:xfrm>
          <a:prstGeom prst="roundRect">
            <a:avLst/>
          </a:prstGeom>
          <a:solidFill>
            <a:srgbClr val="FFBC8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Математична фізика</a:t>
            </a:r>
          </a:p>
        </p:txBody>
      </p:sp>
      <p:sp>
        <p:nvSpPr>
          <p:cNvPr id="102" name="Прямокутник: округлені кути 101">
            <a:extLst>
              <a:ext uri="{FF2B5EF4-FFF2-40B4-BE49-F238E27FC236}">
                <a16:creationId xmlns:a16="http://schemas.microsoft.com/office/drawing/2014/main" id="{E84BF0EB-0EE6-B1D4-B589-A73F2F9A11D8}"/>
              </a:ext>
            </a:extLst>
          </p:cNvPr>
          <p:cNvSpPr/>
          <p:nvPr/>
        </p:nvSpPr>
        <p:spPr>
          <a:xfrm>
            <a:off x="222479" y="4053515"/>
            <a:ext cx="2838666" cy="390525"/>
          </a:xfrm>
          <a:prstGeom prst="roundRect">
            <a:avLst/>
          </a:prstGeom>
          <a:solidFill>
            <a:srgbClr val="FFBC8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Математичний аналіз</a:t>
            </a:r>
          </a:p>
        </p:txBody>
      </p:sp>
      <p:sp>
        <p:nvSpPr>
          <p:cNvPr id="106" name="Прямокутник: округлені кути 105">
            <a:extLst>
              <a:ext uri="{FF2B5EF4-FFF2-40B4-BE49-F238E27FC236}">
                <a16:creationId xmlns:a16="http://schemas.microsoft.com/office/drawing/2014/main" id="{C8874089-F21E-201B-1C37-C65D62B982EE}"/>
              </a:ext>
            </a:extLst>
          </p:cNvPr>
          <p:cNvSpPr/>
          <p:nvPr/>
        </p:nvSpPr>
        <p:spPr>
          <a:xfrm>
            <a:off x="3233570" y="4054261"/>
            <a:ext cx="1296000" cy="390525"/>
          </a:xfrm>
          <a:prstGeom prst="roundRect">
            <a:avLst/>
          </a:prstGeom>
          <a:solidFill>
            <a:srgbClr val="FFBC8F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Теорія функцій </a:t>
            </a:r>
            <a:r>
              <a:rPr lang="uk-U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компл</a:t>
            </a: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змінної</a:t>
            </a:r>
          </a:p>
        </p:txBody>
      </p:sp>
      <p:sp>
        <p:nvSpPr>
          <p:cNvPr id="112" name="Прямокутник: округлені кути 111">
            <a:extLst>
              <a:ext uri="{FF2B5EF4-FFF2-40B4-BE49-F238E27FC236}">
                <a16:creationId xmlns:a16="http://schemas.microsoft.com/office/drawing/2014/main" id="{806A69BC-74BF-B325-7956-C16B39EB7D29}"/>
              </a:ext>
            </a:extLst>
          </p:cNvPr>
          <p:cNvSpPr/>
          <p:nvPr/>
        </p:nvSpPr>
        <p:spPr>
          <a:xfrm>
            <a:off x="7669430" y="5065532"/>
            <a:ext cx="1296000" cy="5326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Навчальна практика за фахом</a:t>
            </a:r>
          </a:p>
        </p:txBody>
      </p:sp>
      <p:sp>
        <p:nvSpPr>
          <p:cNvPr id="113" name="Прямокутник: округлені кути 112">
            <a:extLst>
              <a:ext uri="{FF2B5EF4-FFF2-40B4-BE49-F238E27FC236}">
                <a16:creationId xmlns:a16="http://schemas.microsoft.com/office/drawing/2014/main" id="{9D85A297-070A-606C-B9D9-ECD85A20D189}"/>
              </a:ext>
            </a:extLst>
          </p:cNvPr>
          <p:cNvSpPr/>
          <p:nvPr/>
        </p:nvSpPr>
        <p:spPr>
          <a:xfrm>
            <a:off x="10656019" y="4996544"/>
            <a:ext cx="1296000" cy="5229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Кваліфікаційна робота бакалавра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E651BA-0A10-83B7-3086-FB09ED0E9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703" y="31772"/>
            <a:ext cx="972344" cy="402689"/>
          </a:xfrm>
          <a:prstGeom prst="rect">
            <a:avLst/>
          </a:prstGeom>
        </p:spPr>
      </p:pic>
      <p:sp>
        <p:nvSpPr>
          <p:cNvPr id="5" name="Прямокутник: округлені кути 4">
            <a:extLst>
              <a:ext uri="{FF2B5EF4-FFF2-40B4-BE49-F238E27FC236}">
                <a16:creationId xmlns:a16="http://schemas.microsoft.com/office/drawing/2014/main" id="{272BA06C-6682-AFF2-2AAD-69766642615D}"/>
              </a:ext>
            </a:extLst>
          </p:cNvPr>
          <p:cNvSpPr/>
          <p:nvPr/>
        </p:nvSpPr>
        <p:spPr>
          <a:xfrm>
            <a:off x="1757647" y="1663206"/>
            <a:ext cx="1341604" cy="396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Основи фізики суч. матеріалів</a:t>
            </a:r>
          </a:p>
        </p:txBody>
      </p:sp>
      <p:sp>
        <p:nvSpPr>
          <p:cNvPr id="6" name="Прямокутник: округлені кути 5">
            <a:extLst>
              <a:ext uri="{FF2B5EF4-FFF2-40B4-BE49-F238E27FC236}">
                <a16:creationId xmlns:a16="http://schemas.microsoft.com/office/drawing/2014/main" id="{97D260C8-3A68-93F6-D770-32399CAD2D66}"/>
              </a:ext>
            </a:extLst>
          </p:cNvPr>
          <p:cNvSpPr/>
          <p:nvPr/>
        </p:nvSpPr>
        <p:spPr>
          <a:xfrm>
            <a:off x="7669430" y="1637971"/>
            <a:ext cx="1296000" cy="5326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Електронна структура та </a:t>
            </a:r>
            <a:r>
              <a:rPr lang="uk-U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</a:t>
            </a: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-ті </a:t>
            </a:r>
            <a:r>
              <a:rPr lang="uk-U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тв</a:t>
            </a: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тіл</a:t>
            </a:r>
          </a:p>
        </p:txBody>
      </p:sp>
      <p:sp>
        <p:nvSpPr>
          <p:cNvPr id="7" name="Прямокутник: округлені кути 6">
            <a:extLst>
              <a:ext uri="{FF2B5EF4-FFF2-40B4-BE49-F238E27FC236}">
                <a16:creationId xmlns:a16="http://schemas.microsoft.com/office/drawing/2014/main" id="{199583EF-6D8A-CA68-C00F-E7664EDC43E1}"/>
              </a:ext>
            </a:extLst>
          </p:cNvPr>
          <p:cNvSpPr/>
          <p:nvPr/>
        </p:nvSpPr>
        <p:spPr>
          <a:xfrm>
            <a:off x="9138353" y="1651780"/>
            <a:ext cx="1296000" cy="4572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Квантова теорія твердого тіла</a:t>
            </a:r>
          </a:p>
        </p:txBody>
      </p:sp>
      <p:sp>
        <p:nvSpPr>
          <p:cNvPr id="10" name="Прямокутник: округлені кути 9">
            <a:extLst>
              <a:ext uri="{FF2B5EF4-FFF2-40B4-BE49-F238E27FC236}">
                <a16:creationId xmlns:a16="http://schemas.microsoft.com/office/drawing/2014/main" id="{8ADAD61E-2C1A-B54C-F530-2285F507C53E}"/>
              </a:ext>
            </a:extLst>
          </p:cNvPr>
          <p:cNvSpPr/>
          <p:nvPr/>
        </p:nvSpPr>
        <p:spPr>
          <a:xfrm>
            <a:off x="10656019" y="1618721"/>
            <a:ext cx="1296000" cy="4799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Фізика </a:t>
            </a:r>
            <a:r>
              <a:rPr lang="uk-U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напівпровідн</a:t>
            </a:r>
            <a:r>
              <a:rPr lang="uk-U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матеріалів</a:t>
            </a:r>
          </a:p>
        </p:txBody>
      </p:sp>
      <p:sp>
        <p:nvSpPr>
          <p:cNvPr id="11" name="Прямокутник: округлені кути 10">
            <a:extLst>
              <a:ext uri="{FF2B5EF4-FFF2-40B4-BE49-F238E27FC236}">
                <a16:creationId xmlns:a16="http://schemas.microsoft.com/office/drawing/2014/main" id="{9923992D-4651-E9BF-B4F6-F463C24A3099}"/>
              </a:ext>
            </a:extLst>
          </p:cNvPr>
          <p:cNvSpPr/>
          <p:nvPr/>
        </p:nvSpPr>
        <p:spPr>
          <a:xfrm>
            <a:off x="6196374" y="1679646"/>
            <a:ext cx="1296000" cy="7215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Кристалічна будова твердих тіл / Фізичні основи оптичних матеріалів</a:t>
            </a:r>
          </a:p>
        </p:txBody>
      </p:sp>
      <p:sp>
        <p:nvSpPr>
          <p:cNvPr id="14" name="Прямокутник: округлені кути 13">
            <a:extLst>
              <a:ext uri="{FF2B5EF4-FFF2-40B4-BE49-F238E27FC236}">
                <a16:creationId xmlns:a16="http://schemas.microsoft.com/office/drawing/2014/main" id="{84B55AF7-3A73-1A8B-BF3C-FDF95218F3EC}"/>
              </a:ext>
            </a:extLst>
          </p:cNvPr>
          <p:cNvSpPr/>
          <p:nvPr/>
        </p:nvSpPr>
        <p:spPr>
          <a:xfrm>
            <a:off x="9125706" y="2249746"/>
            <a:ext cx="1296000" cy="8725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Фізичні основи рентгеноструктурного аналізу / </a:t>
            </a: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Комп’ютерне моделювання та дизайн матеріалів</a:t>
            </a:r>
            <a:endParaRPr lang="uk-UA" sz="1100" b="1" dirty="0">
              <a:solidFill>
                <a:schemeClr val="tx1"/>
              </a:solidFill>
              <a:latin typeface="Bahnschrift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кутник: округлені кути 17">
            <a:extLst>
              <a:ext uri="{FF2B5EF4-FFF2-40B4-BE49-F238E27FC236}">
                <a16:creationId xmlns:a16="http://schemas.microsoft.com/office/drawing/2014/main" id="{E424DEBF-F957-DEEF-27CF-EBC53055ADF5}"/>
              </a:ext>
            </a:extLst>
          </p:cNvPr>
          <p:cNvSpPr/>
          <p:nvPr/>
        </p:nvSpPr>
        <p:spPr>
          <a:xfrm>
            <a:off x="3203062" y="1679646"/>
            <a:ext cx="1296000" cy="7373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Моделі і явища фізики конденсованих середовищ/ Програмування</a:t>
            </a:r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630CC42F-FA7D-DBB5-FFA8-6641D760085E}"/>
              </a:ext>
            </a:extLst>
          </p:cNvPr>
          <p:cNvSpPr/>
          <p:nvPr/>
        </p:nvSpPr>
        <p:spPr>
          <a:xfrm>
            <a:off x="4715420" y="1662944"/>
            <a:ext cx="1296000" cy="7373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Дефекти в напівпровідникових та діелектричних кристалах / Основи електроніки </a:t>
            </a:r>
          </a:p>
        </p:txBody>
      </p:sp>
      <p:sp>
        <p:nvSpPr>
          <p:cNvPr id="24" name="Прямокутник: округлені кути 23">
            <a:extLst>
              <a:ext uri="{FF2B5EF4-FFF2-40B4-BE49-F238E27FC236}">
                <a16:creationId xmlns:a16="http://schemas.microsoft.com/office/drawing/2014/main" id="{780E11B8-BC7F-C974-7D2D-39ED0DB4BDFD}"/>
              </a:ext>
            </a:extLst>
          </p:cNvPr>
          <p:cNvSpPr/>
          <p:nvPr/>
        </p:nvSpPr>
        <p:spPr>
          <a:xfrm>
            <a:off x="6222375" y="2430784"/>
            <a:ext cx="1296000" cy="7215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Основи акустики твердого тіла / Статистичні методи в теорії полімерів</a:t>
            </a:r>
          </a:p>
        </p:txBody>
      </p:sp>
      <p:sp>
        <p:nvSpPr>
          <p:cNvPr id="27" name="Прямокутник: округлені кути 26">
            <a:extLst>
              <a:ext uri="{FF2B5EF4-FFF2-40B4-BE49-F238E27FC236}">
                <a16:creationId xmlns:a16="http://schemas.microsoft.com/office/drawing/2014/main" id="{192D383E-E950-7493-87CF-48AA281CA8E3}"/>
              </a:ext>
            </a:extLst>
          </p:cNvPr>
          <p:cNvSpPr/>
          <p:nvPr/>
        </p:nvSpPr>
        <p:spPr>
          <a:xfrm>
            <a:off x="7661533" y="2430784"/>
            <a:ext cx="1296000" cy="7215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Механічні властивості твердих тіл/ Магнетизм структур обмеженої розмірності</a:t>
            </a:r>
          </a:p>
        </p:txBody>
      </p:sp>
      <p:sp>
        <p:nvSpPr>
          <p:cNvPr id="35" name="Прямокутник: округлені кути 34">
            <a:extLst>
              <a:ext uri="{FF2B5EF4-FFF2-40B4-BE49-F238E27FC236}">
                <a16:creationId xmlns:a16="http://schemas.microsoft.com/office/drawing/2014/main" id="{A152DFAE-4B14-8AA7-1F29-044910410728}"/>
              </a:ext>
            </a:extLst>
          </p:cNvPr>
          <p:cNvSpPr/>
          <p:nvPr/>
        </p:nvSpPr>
        <p:spPr>
          <a:xfrm>
            <a:off x="7676431" y="4207194"/>
            <a:ext cx="1296000" cy="62644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Фізика рідких кристалів/ Термодинаміка конденсованого стану</a:t>
            </a:r>
          </a:p>
        </p:txBody>
      </p:sp>
      <p:sp>
        <p:nvSpPr>
          <p:cNvPr id="38" name="Прямокутник: округлені кути 37">
            <a:extLst>
              <a:ext uri="{FF2B5EF4-FFF2-40B4-BE49-F238E27FC236}">
                <a16:creationId xmlns:a16="http://schemas.microsoft.com/office/drawing/2014/main" id="{D458C878-EB2C-4307-1E92-8A54352C3EDF}"/>
              </a:ext>
            </a:extLst>
          </p:cNvPr>
          <p:cNvSpPr/>
          <p:nvPr/>
        </p:nvSpPr>
        <p:spPr>
          <a:xfrm>
            <a:off x="9150384" y="3241254"/>
            <a:ext cx="1296000" cy="5793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Органічна, </a:t>
            </a:r>
            <a:r>
              <a:rPr lang="uk-UA" sz="1100" b="1" dirty="0" err="1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Біо</a:t>
            </a: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- та </a:t>
            </a:r>
            <a:r>
              <a:rPr lang="uk-UA" sz="1100" b="1" dirty="0" err="1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Наноелектроніка</a:t>
            </a: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/ Фізика невпорядкованих систем</a:t>
            </a:r>
          </a:p>
        </p:txBody>
      </p:sp>
      <p:sp>
        <p:nvSpPr>
          <p:cNvPr id="41" name="Прямокутник: округлені кути 40">
            <a:extLst>
              <a:ext uri="{FF2B5EF4-FFF2-40B4-BE49-F238E27FC236}">
                <a16:creationId xmlns:a16="http://schemas.microsoft.com/office/drawing/2014/main" id="{9AB38165-B73C-2584-FC5D-D47CCDF5FBF5}"/>
              </a:ext>
            </a:extLst>
          </p:cNvPr>
          <p:cNvSpPr/>
          <p:nvPr/>
        </p:nvSpPr>
        <p:spPr>
          <a:xfrm>
            <a:off x="9149941" y="3939471"/>
            <a:ext cx="1296000" cy="5793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Фізика </a:t>
            </a:r>
            <a:r>
              <a:rPr lang="uk-UA" sz="1100" b="1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біомолекул</a:t>
            </a: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 / </a:t>
            </a:r>
            <a:r>
              <a:rPr lang="uk-UA" sz="1100" b="1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Фотоакустика</a:t>
            </a: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 </a:t>
            </a:r>
            <a:r>
              <a:rPr lang="uk-UA" sz="1100" b="1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низькорозмірних</a:t>
            </a: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 систем</a:t>
            </a:r>
          </a:p>
        </p:txBody>
      </p:sp>
      <p:sp>
        <p:nvSpPr>
          <p:cNvPr id="44" name="Прямокутник: округлені кути 43">
            <a:extLst>
              <a:ext uri="{FF2B5EF4-FFF2-40B4-BE49-F238E27FC236}">
                <a16:creationId xmlns:a16="http://schemas.microsoft.com/office/drawing/2014/main" id="{722D24EE-5B7E-58F5-7E83-674CA558206E}"/>
              </a:ext>
            </a:extLst>
          </p:cNvPr>
          <p:cNvSpPr/>
          <p:nvPr/>
        </p:nvSpPr>
        <p:spPr>
          <a:xfrm>
            <a:off x="10656019" y="2232877"/>
            <a:ext cx="1296000" cy="8740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Фізика </a:t>
            </a:r>
            <a:r>
              <a:rPr lang="uk-UA" sz="1100" b="1" dirty="0" err="1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фулеренів</a:t>
            </a: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та вуглецевих </a:t>
            </a:r>
            <a:r>
              <a:rPr lang="uk-UA" sz="1100" b="1" dirty="0" err="1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нанотрубок</a:t>
            </a: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/ Надпровідність та фізика високотемпературних надпровідних керамік</a:t>
            </a:r>
          </a:p>
        </p:txBody>
      </p:sp>
      <p:sp>
        <p:nvSpPr>
          <p:cNvPr id="47" name="Прямокутник: округлені кути 46">
            <a:extLst>
              <a:ext uri="{FF2B5EF4-FFF2-40B4-BE49-F238E27FC236}">
                <a16:creationId xmlns:a16="http://schemas.microsoft.com/office/drawing/2014/main" id="{944B10F4-E174-D5D1-3DA5-EE48DFC60438}"/>
              </a:ext>
            </a:extLst>
          </p:cNvPr>
          <p:cNvSpPr/>
          <p:nvPr/>
        </p:nvSpPr>
        <p:spPr>
          <a:xfrm>
            <a:off x="10654179" y="3264535"/>
            <a:ext cx="1296000" cy="55602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Спектроскопія кристалів і </a:t>
            </a:r>
            <a:r>
              <a:rPr lang="uk-UA" sz="1100" b="1" dirty="0" err="1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наносистем</a:t>
            </a: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 / Нейтронні методи дослідження</a:t>
            </a:r>
          </a:p>
        </p:txBody>
      </p:sp>
      <p:sp>
        <p:nvSpPr>
          <p:cNvPr id="50" name="Прямокутник: округлені кути 49">
            <a:extLst>
              <a:ext uri="{FF2B5EF4-FFF2-40B4-BE49-F238E27FC236}">
                <a16:creationId xmlns:a16="http://schemas.microsoft.com/office/drawing/2014/main" id="{27EB2EF9-B041-212D-229F-3C90F36638EB}"/>
              </a:ext>
            </a:extLst>
          </p:cNvPr>
          <p:cNvSpPr/>
          <p:nvPr/>
        </p:nvSpPr>
        <p:spPr>
          <a:xfrm>
            <a:off x="10660539" y="3905826"/>
            <a:ext cx="1296000" cy="8708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uk-UA" sz="1100" b="1" dirty="0">
                <a:solidFill>
                  <a:schemeClr val="tx1"/>
                </a:solidFill>
                <a:latin typeface="Bahnschrift Condensed" panose="020B0502040204020203" pitchFamily="34" charset="0"/>
                <a:cs typeface="Arial" panose="020B0604020202020204" pitchFamily="34" charset="0"/>
              </a:rPr>
              <a:t>Експериментальні дослідження напівпровідникових матеріалів / Дифракційні методи досліджень</a:t>
            </a:r>
          </a:p>
        </p:txBody>
      </p:sp>
    </p:spTree>
    <p:extLst>
      <p:ext uri="{BB962C8B-B14F-4D97-AF65-F5344CB8AC3E}">
        <p14:creationId xmlns:p14="http://schemas.microsoft.com/office/powerpoint/2010/main" val="1081779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637</Words>
  <Application>Microsoft Office PowerPoint</Application>
  <PresentationFormat>Широкий екран</PresentationFormat>
  <Paragraphs>81</Paragraphs>
  <Slides>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Bahnschrift Condensed</vt:lpstr>
      <vt:lpstr>Impact</vt:lpstr>
      <vt:lpstr>Times New Roman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Андрій Місюра</dc:creator>
  <cp:lastModifiedBy>я</cp:lastModifiedBy>
  <cp:revision>19</cp:revision>
  <dcterms:created xsi:type="dcterms:W3CDTF">2025-07-08T14:46:56Z</dcterms:created>
  <dcterms:modified xsi:type="dcterms:W3CDTF">2025-07-10T16:15:28Z</dcterms:modified>
</cp:coreProperties>
</file>