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7" r:id="rId6"/>
    <p:sldId id="268" r:id="rId7"/>
    <p:sldId id="261" r:id="rId8"/>
    <p:sldId id="262" r:id="rId9"/>
    <p:sldId id="269" r:id="rId10"/>
    <p:sldId id="270" r:id="rId11"/>
    <p:sldId id="271" r:id="rId12"/>
    <p:sldId id="279" r:id="rId13"/>
    <p:sldId id="272" r:id="rId14"/>
    <p:sldId id="273" r:id="rId15"/>
    <p:sldId id="263" r:id="rId16"/>
    <p:sldId id="264" r:id="rId17"/>
    <p:sldId id="274" r:id="rId18"/>
    <p:sldId id="275" r:id="rId19"/>
    <p:sldId id="276" r:id="rId20"/>
    <p:sldId id="277" r:id="rId21"/>
    <p:sldId id="265" r:id="rId22"/>
    <p:sldId id="266" r:id="rId23"/>
    <p:sldId id="278" r:id="rId24"/>
    <p:sldId id="257" r:id="rId25"/>
  </p:sldIdLst>
  <p:sldSz cx="12192000" cy="6858000"/>
  <p:notesSz cx="6858000" cy="9144000"/>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88" autoAdjust="0"/>
    <p:restoredTop sz="94660"/>
  </p:normalViewPr>
  <p:slideViewPr>
    <p:cSldViewPr snapToGrid="0">
      <p:cViewPr varScale="1">
        <p:scale>
          <a:sx n="85" d="100"/>
          <a:sy n="85" d="100"/>
        </p:scale>
        <p:origin x="84"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1142C1-D869-34B8-EB8B-8ABA10C3176D}"/>
              </a:ext>
            </a:extLst>
          </p:cNvPr>
          <p:cNvSpPr>
            <a:spLocks noGrp="1"/>
          </p:cNvSpPr>
          <p:nvPr>
            <p:ph type="ctrTitle"/>
          </p:nvPr>
        </p:nvSpPr>
        <p:spPr>
          <a:xfrm>
            <a:off x="1524000" y="1122363"/>
            <a:ext cx="9144000" cy="2387600"/>
          </a:xfrm>
        </p:spPr>
        <p:txBody>
          <a:bodyPr anchor="b"/>
          <a:lstStyle>
            <a:lvl1pPr algn="ctr">
              <a:defRPr sz="60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2C2CA126-5710-390E-1B61-4F0C026B55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8B0F0B7E-33A9-08F8-676C-67711AC2488E}"/>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5" name="Місце для нижнього колонтитула 4">
            <a:extLst>
              <a:ext uri="{FF2B5EF4-FFF2-40B4-BE49-F238E27FC236}">
                <a16:creationId xmlns:a16="http://schemas.microsoft.com/office/drawing/2014/main" id="{0C3AEC08-7ED4-8E77-6972-27596ACA9232}"/>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C55D9316-D91B-395E-5097-5B371AB2DEEA}"/>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3598436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C32FA-E533-42D0-5F8C-838575526EA3}"/>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DE1DED3A-F59C-E166-486E-7F18CD7AEC5C}"/>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47E80C8E-0CFC-40BA-949F-7B437726C6F5}"/>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5" name="Місце для нижнього колонтитула 4">
            <a:extLst>
              <a:ext uri="{FF2B5EF4-FFF2-40B4-BE49-F238E27FC236}">
                <a16:creationId xmlns:a16="http://schemas.microsoft.com/office/drawing/2014/main" id="{5C1DF5AC-E639-A5BB-42A4-5E5EB30468E9}"/>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C1EB6DAD-4FE1-DCAC-ED73-F7EC3E8CF917}"/>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2234185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7CA73A80-9F2B-34F9-1260-8817929E4C1D}"/>
              </a:ext>
            </a:extLst>
          </p:cNvPr>
          <p:cNvSpPr>
            <a:spLocks noGrp="1"/>
          </p:cNvSpPr>
          <p:nvPr>
            <p:ph type="title" orient="vert"/>
          </p:nvPr>
        </p:nvSpPr>
        <p:spPr>
          <a:xfrm>
            <a:off x="8724900" y="365125"/>
            <a:ext cx="2628900"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6F74469E-02DD-E989-3456-7A1572467BD2}"/>
              </a:ext>
            </a:extLst>
          </p:cNvPr>
          <p:cNvSpPr>
            <a:spLocks noGrp="1"/>
          </p:cNvSpPr>
          <p:nvPr>
            <p:ph type="body" orient="vert" idx="1"/>
          </p:nvPr>
        </p:nvSpPr>
        <p:spPr>
          <a:xfrm>
            <a:off x="838200" y="365125"/>
            <a:ext cx="7734300"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C167BBA4-CA8C-93BE-E0B6-805382761A5C}"/>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5" name="Місце для нижнього колонтитула 4">
            <a:extLst>
              <a:ext uri="{FF2B5EF4-FFF2-40B4-BE49-F238E27FC236}">
                <a16:creationId xmlns:a16="http://schemas.microsoft.com/office/drawing/2014/main" id="{1FC9D6C2-FA54-719F-BC26-AE188A7A1BE6}"/>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0349AFE2-7AF9-D3C8-D5E3-793EE75014BB}"/>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876820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DABF88-9609-7DDB-6FDC-F61F4259D497}"/>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A035D0ED-AEFC-2A0B-E314-ECC1C8908524}"/>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D60BCCFB-FF17-49D4-27B1-0C72EA1CCA40}"/>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5" name="Місце для нижнього колонтитула 4">
            <a:extLst>
              <a:ext uri="{FF2B5EF4-FFF2-40B4-BE49-F238E27FC236}">
                <a16:creationId xmlns:a16="http://schemas.microsoft.com/office/drawing/2014/main" id="{AD1E5845-D0AC-51CF-DE6E-8F838AB3A404}"/>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8B7B73F2-D743-AF21-CECD-B236143CA910}"/>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3829399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EC732-4CCF-EE3B-D78B-EB8315EA6130}"/>
              </a:ext>
            </a:extLst>
          </p:cNvPr>
          <p:cNvSpPr>
            <a:spLocks noGrp="1"/>
          </p:cNvSpPr>
          <p:nvPr>
            <p:ph type="title"/>
          </p:nvPr>
        </p:nvSpPr>
        <p:spPr>
          <a:xfrm>
            <a:off x="831850" y="1709738"/>
            <a:ext cx="10515600" cy="2852737"/>
          </a:xfrm>
        </p:spPr>
        <p:txBody>
          <a:bodyPr anchor="b"/>
          <a:lstStyle>
            <a:lvl1pPr>
              <a:defRPr sz="60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E7B2F34D-6A40-E3A1-DAB9-36F391C3DC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5B5D7FDF-F764-3BF2-5B16-CB4EF168D832}"/>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5" name="Місце для нижнього колонтитула 4">
            <a:extLst>
              <a:ext uri="{FF2B5EF4-FFF2-40B4-BE49-F238E27FC236}">
                <a16:creationId xmlns:a16="http://schemas.microsoft.com/office/drawing/2014/main" id="{00CF71F6-54B1-F06B-6BCF-835186F3B957}"/>
              </a:ext>
            </a:extLst>
          </p:cNvPr>
          <p:cNvSpPr>
            <a:spLocks noGrp="1"/>
          </p:cNvSpPr>
          <p:nvPr>
            <p:ph type="ftr" sz="quarter" idx="11"/>
          </p:nvPr>
        </p:nvSpPr>
        <p:spPr/>
        <p:txBody>
          <a:bodyPr/>
          <a:lstStyle/>
          <a:p>
            <a:endParaRPr lang="uk-UA"/>
          </a:p>
        </p:txBody>
      </p:sp>
      <p:sp>
        <p:nvSpPr>
          <p:cNvPr id="6" name="Місце для номера слайда 5">
            <a:extLst>
              <a:ext uri="{FF2B5EF4-FFF2-40B4-BE49-F238E27FC236}">
                <a16:creationId xmlns:a16="http://schemas.microsoft.com/office/drawing/2014/main" id="{BF619315-9445-7111-5C55-9321CADED415}"/>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1283971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31743D-D39D-AB31-2EC1-C95972D8F792}"/>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63BDD71E-1691-EF8D-CB96-E70E8B140072}"/>
              </a:ext>
            </a:extLst>
          </p:cNvPr>
          <p:cNvSpPr>
            <a:spLocks noGrp="1"/>
          </p:cNvSpPr>
          <p:nvPr>
            <p:ph sz="half" idx="1"/>
          </p:nvPr>
        </p:nvSpPr>
        <p:spPr>
          <a:xfrm>
            <a:off x="838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B74609C0-EF95-D025-420B-E1BBB5BA7C52}"/>
              </a:ext>
            </a:extLst>
          </p:cNvPr>
          <p:cNvSpPr>
            <a:spLocks noGrp="1"/>
          </p:cNvSpPr>
          <p:nvPr>
            <p:ph sz="half" idx="2"/>
          </p:nvPr>
        </p:nvSpPr>
        <p:spPr>
          <a:xfrm>
            <a:off x="6172200" y="1825625"/>
            <a:ext cx="51816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5A9C2ACC-00DF-97FB-972D-E5D8E4F0458C}"/>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6" name="Місце для нижнього колонтитула 5">
            <a:extLst>
              <a:ext uri="{FF2B5EF4-FFF2-40B4-BE49-F238E27FC236}">
                <a16:creationId xmlns:a16="http://schemas.microsoft.com/office/drawing/2014/main" id="{0DF8C7B9-A412-FD5D-4CC3-F3AF7C28AF73}"/>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A1C3875B-D9BC-EB39-9CD0-07E6EEF9B498}"/>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3664297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948471-3747-3273-86DC-A9185AD88304}"/>
              </a:ext>
            </a:extLst>
          </p:cNvPr>
          <p:cNvSpPr>
            <a:spLocks noGrp="1"/>
          </p:cNvSpPr>
          <p:nvPr>
            <p:ph type="title"/>
          </p:nvPr>
        </p:nvSpPr>
        <p:spPr>
          <a:xfrm>
            <a:off x="839788" y="365125"/>
            <a:ext cx="105156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77B631C2-F6C0-A8AE-DA8F-06AE1AD135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5A6136E0-D557-2DEF-11D7-A926F129BA4D}"/>
              </a:ext>
            </a:extLst>
          </p:cNvPr>
          <p:cNvSpPr>
            <a:spLocks noGrp="1"/>
          </p:cNvSpPr>
          <p:nvPr>
            <p:ph sz="half" idx="2"/>
          </p:nvPr>
        </p:nvSpPr>
        <p:spPr>
          <a:xfrm>
            <a:off x="839788" y="2505075"/>
            <a:ext cx="5157787"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94C29DCA-B80E-AC64-B360-5C2E11AF50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6A19410B-0D6F-3A7B-62CC-F63C1F1DFBC7}"/>
              </a:ext>
            </a:extLst>
          </p:cNvPr>
          <p:cNvSpPr>
            <a:spLocks noGrp="1"/>
          </p:cNvSpPr>
          <p:nvPr>
            <p:ph sz="quarter" idx="4"/>
          </p:nvPr>
        </p:nvSpPr>
        <p:spPr>
          <a:xfrm>
            <a:off x="6172200" y="2505075"/>
            <a:ext cx="5183188"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3A9664CF-4450-7410-8F0B-149F808B6199}"/>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8" name="Місце для нижнього колонтитула 7">
            <a:extLst>
              <a:ext uri="{FF2B5EF4-FFF2-40B4-BE49-F238E27FC236}">
                <a16:creationId xmlns:a16="http://schemas.microsoft.com/office/drawing/2014/main" id="{49B9F248-D68D-2D06-384F-EFB61972E3C4}"/>
              </a:ext>
            </a:extLst>
          </p:cNvPr>
          <p:cNvSpPr>
            <a:spLocks noGrp="1"/>
          </p:cNvSpPr>
          <p:nvPr>
            <p:ph type="ftr" sz="quarter" idx="11"/>
          </p:nvPr>
        </p:nvSpPr>
        <p:spPr/>
        <p:txBody>
          <a:bodyPr/>
          <a:lstStyle/>
          <a:p>
            <a:endParaRPr lang="uk-UA"/>
          </a:p>
        </p:txBody>
      </p:sp>
      <p:sp>
        <p:nvSpPr>
          <p:cNvPr id="9" name="Місце для номера слайда 8">
            <a:extLst>
              <a:ext uri="{FF2B5EF4-FFF2-40B4-BE49-F238E27FC236}">
                <a16:creationId xmlns:a16="http://schemas.microsoft.com/office/drawing/2014/main" id="{96E7E4DB-21A6-023F-B9F7-15B2B868E106}"/>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314281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9396F8-83AA-BD15-59B6-D669FCDF6854}"/>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01AD3AC7-987D-D49B-0E3B-21BDD12BA27C}"/>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4" name="Місце для нижнього колонтитула 3">
            <a:extLst>
              <a:ext uri="{FF2B5EF4-FFF2-40B4-BE49-F238E27FC236}">
                <a16:creationId xmlns:a16="http://schemas.microsoft.com/office/drawing/2014/main" id="{75B808D1-1684-67B0-4AC4-9BB21BE2F2B2}"/>
              </a:ext>
            </a:extLst>
          </p:cNvPr>
          <p:cNvSpPr>
            <a:spLocks noGrp="1"/>
          </p:cNvSpPr>
          <p:nvPr>
            <p:ph type="ftr" sz="quarter" idx="11"/>
          </p:nvPr>
        </p:nvSpPr>
        <p:spPr/>
        <p:txBody>
          <a:bodyPr/>
          <a:lstStyle/>
          <a:p>
            <a:endParaRPr lang="uk-UA"/>
          </a:p>
        </p:txBody>
      </p:sp>
      <p:sp>
        <p:nvSpPr>
          <p:cNvPr id="5" name="Місце для номера слайда 4">
            <a:extLst>
              <a:ext uri="{FF2B5EF4-FFF2-40B4-BE49-F238E27FC236}">
                <a16:creationId xmlns:a16="http://schemas.microsoft.com/office/drawing/2014/main" id="{DC63C784-3543-D2FB-AF1D-DF66DB9732EA}"/>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3999024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9D13AB23-804D-1BA4-3BC8-B16A9517397D}"/>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3" name="Місце для нижнього колонтитула 2">
            <a:extLst>
              <a:ext uri="{FF2B5EF4-FFF2-40B4-BE49-F238E27FC236}">
                <a16:creationId xmlns:a16="http://schemas.microsoft.com/office/drawing/2014/main" id="{B16EE38F-CA02-C2AF-E906-801F056A29D5}"/>
              </a:ext>
            </a:extLst>
          </p:cNvPr>
          <p:cNvSpPr>
            <a:spLocks noGrp="1"/>
          </p:cNvSpPr>
          <p:nvPr>
            <p:ph type="ftr" sz="quarter" idx="11"/>
          </p:nvPr>
        </p:nvSpPr>
        <p:spPr/>
        <p:txBody>
          <a:bodyPr/>
          <a:lstStyle/>
          <a:p>
            <a:endParaRPr lang="uk-UA"/>
          </a:p>
        </p:txBody>
      </p:sp>
      <p:sp>
        <p:nvSpPr>
          <p:cNvPr id="4" name="Місце для номера слайда 3">
            <a:extLst>
              <a:ext uri="{FF2B5EF4-FFF2-40B4-BE49-F238E27FC236}">
                <a16:creationId xmlns:a16="http://schemas.microsoft.com/office/drawing/2014/main" id="{7899AAB9-FA60-452F-5517-2F14E8D4D15D}"/>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215157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007D1E-8534-1453-D450-4215360D6B11}"/>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6FCC6209-1A2C-0704-97D3-C6FFE9C870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BD923B6B-9E7B-EC89-465D-DB213EDA4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92E945DF-AEDA-E1D5-D9AD-777EEB1FD027}"/>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6" name="Місце для нижнього колонтитула 5">
            <a:extLst>
              <a:ext uri="{FF2B5EF4-FFF2-40B4-BE49-F238E27FC236}">
                <a16:creationId xmlns:a16="http://schemas.microsoft.com/office/drawing/2014/main" id="{2EB6263C-0C42-AE64-884C-4CE3939A6ECF}"/>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3434D0E2-DD6B-12E3-D650-D37CE96DEF8C}"/>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611246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F8CE9-03D1-7280-DEE4-0B353B03A7BE}"/>
              </a:ext>
            </a:extLst>
          </p:cNvPr>
          <p:cNvSpPr>
            <a:spLocks noGrp="1"/>
          </p:cNvSpPr>
          <p:nvPr>
            <p:ph type="title"/>
          </p:nvPr>
        </p:nvSpPr>
        <p:spPr>
          <a:xfrm>
            <a:off x="839788" y="457200"/>
            <a:ext cx="3932237" cy="1600200"/>
          </a:xfrm>
        </p:spPr>
        <p:txBody>
          <a:bodyPr anchor="b"/>
          <a:lstStyle>
            <a:lvl1pPr>
              <a:defRPr sz="32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84C7F2C9-E6CC-7561-4D70-03D960CDAF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uk-UA"/>
          </a:p>
        </p:txBody>
      </p:sp>
      <p:sp>
        <p:nvSpPr>
          <p:cNvPr id="4" name="Місце для тексту 3">
            <a:extLst>
              <a:ext uri="{FF2B5EF4-FFF2-40B4-BE49-F238E27FC236}">
                <a16:creationId xmlns:a16="http://schemas.microsoft.com/office/drawing/2014/main" id="{5F65AB20-81CD-A4A4-0997-BC38562B1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B35908B5-8E69-B6D3-34DF-6E0F0463C273}"/>
              </a:ext>
            </a:extLst>
          </p:cNvPr>
          <p:cNvSpPr>
            <a:spLocks noGrp="1"/>
          </p:cNvSpPr>
          <p:nvPr>
            <p:ph type="dt" sz="half" idx="10"/>
          </p:nvPr>
        </p:nvSpPr>
        <p:spPr/>
        <p:txBody>
          <a:bodyPr/>
          <a:lstStyle/>
          <a:p>
            <a:fld id="{DB33EC55-4317-4C24-8A80-E47CD173D3D8}" type="datetimeFigureOut">
              <a:rPr lang="uk-UA" smtClean="0"/>
              <a:t>16.04.2025</a:t>
            </a:fld>
            <a:endParaRPr lang="uk-UA"/>
          </a:p>
        </p:txBody>
      </p:sp>
      <p:sp>
        <p:nvSpPr>
          <p:cNvPr id="6" name="Місце для нижнього колонтитула 5">
            <a:extLst>
              <a:ext uri="{FF2B5EF4-FFF2-40B4-BE49-F238E27FC236}">
                <a16:creationId xmlns:a16="http://schemas.microsoft.com/office/drawing/2014/main" id="{46095AD8-4943-3E46-0513-C2DAC705BC22}"/>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C903CADD-91FA-8167-01E6-4CF8DFB77FEB}"/>
              </a:ext>
            </a:extLst>
          </p:cNvPr>
          <p:cNvSpPr>
            <a:spLocks noGrp="1"/>
          </p:cNvSpPr>
          <p:nvPr>
            <p:ph type="sldNum" sz="quarter" idx="12"/>
          </p:nvPr>
        </p:nvSpPr>
        <p:spPr/>
        <p:txBody>
          <a:bodyPr/>
          <a:lstStyle/>
          <a:p>
            <a:fld id="{6AF31BF5-688A-4747-8C44-E15F0E3A2836}" type="slidenum">
              <a:rPr lang="uk-UA" smtClean="0"/>
              <a:t>‹№›</a:t>
            </a:fld>
            <a:endParaRPr lang="uk-UA"/>
          </a:p>
        </p:txBody>
      </p:sp>
    </p:spTree>
    <p:extLst>
      <p:ext uri="{BB962C8B-B14F-4D97-AF65-F5344CB8AC3E}">
        <p14:creationId xmlns:p14="http://schemas.microsoft.com/office/powerpoint/2010/main" val="1346802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3BC00E04-3F1D-2046-2EC7-8F234A5A4D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4417E9F5-8118-1132-38D5-6241A6194B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5B02D547-C016-3B8D-CA9E-0C36A1607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33EC55-4317-4C24-8A80-E47CD173D3D8}" type="datetimeFigureOut">
              <a:rPr lang="uk-UA" smtClean="0"/>
              <a:t>16.04.2025</a:t>
            </a:fld>
            <a:endParaRPr lang="uk-UA"/>
          </a:p>
        </p:txBody>
      </p:sp>
      <p:sp>
        <p:nvSpPr>
          <p:cNvPr id="5" name="Місце для нижнього колонтитула 4">
            <a:extLst>
              <a:ext uri="{FF2B5EF4-FFF2-40B4-BE49-F238E27FC236}">
                <a16:creationId xmlns:a16="http://schemas.microsoft.com/office/drawing/2014/main" id="{5DB736CF-8693-C69C-0E07-73CA7B856E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uk-UA"/>
          </a:p>
        </p:txBody>
      </p:sp>
      <p:sp>
        <p:nvSpPr>
          <p:cNvPr id="6" name="Місце для номера слайда 5">
            <a:extLst>
              <a:ext uri="{FF2B5EF4-FFF2-40B4-BE49-F238E27FC236}">
                <a16:creationId xmlns:a16="http://schemas.microsoft.com/office/drawing/2014/main" id="{7A62D074-1851-67E7-D2EA-DBB9BE46F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31BF5-688A-4747-8C44-E15F0E3A2836}" type="slidenum">
              <a:rPr lang="uk-UA" smtClean="0"/>
              <a:t>‹№›</a:t>
            </a:fld>
            <a:endParaRPr lang="uk-UA"/>
          </a:p>
        </p:txBody>
      </p:sp>
    </p:spTree>
    <p:extLst>
      <p:ext uri="{BB962C8B-B14F-4D97-AF65-F5344CB8AC3E}">
        <p14:creationId xmlns:p14="http://schemas.microsoft.com/office/powerpoint/2010/main" val="271478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86A884-6E29-BB5A-464F-C195A9903F21}"/>
              </a:ext>
            </a:extLst>
          </p:cNvPr>
          <p:cNvSpPr>
            <a:spLocks noGrp="1"/>
          </p:cNvSpPr>
          <p:nvPr>
            <p:ph type="ctrTitle"/>
          </p:nvPr>
        </p:nvSpPr>
        <p:spPr>
          <a:xfrm>
            <a:off x="1464039" y="1312290"/>
            <a:ext cx="9144000" cy="1845689"/>
          </a:xfrm>
        </p:spPr>
        <p:txBody>
          <a:bodyPr>
            <a:normAutofit fontScale="90000"/>
          </a:bodyPr>
          <a:lstStyle/>
          <a:p>
            <a:r>
              <a:rPr lang="uk-UA" b="1" noProof="0" dirty="0">
                <a:solidFill>
                  <a:srgbClr val="002060"/>
                </a:solidFill>
              </a:rPr>
              <a:t>Розроблення стандартів вищої освіти нового покоління</a:t>
            </a:r>
          </a:p>
        </p:txBody>
      </p:sp>
      <p:sp>
        <p:nvSpPr>
          <p:cNvPr id="3" name="Підзаголовок 2">
            <a:extLst>
              <a:ext uri="{FF2B5EF4-FFF2-40B4-BE49-F238E27FC236}">
                <a16:creationId xmlns:a16="http://schemas.microsoft.com/office/drawing/2014/main" id="{246AFADA-9CAD-CA60-CCC7-7612F82CB7E1}"/>
              </a:ext>
            </a:extLst>
          </p:cNvPr>
          <p:cNvSpPr>
            <a:spLocks noGrp="1"/>
          </p:cNvSpPr>
          <p:nvPr>
            <p:ph type="subTitle" idx="1"/>
          </p:nvPr>
        </p:nvSpPr>
        <p:spPr/>
        <p:txBody>
          <a:bodyPr>
            <a:normAutofit fontScale="77500" lnSpcReduction="20000"/>
          </a:bodyPr>
          <a:lstStyle/>
          <a:p>
            <a:r>
              <a:rPr lang="uk-UA" noProof="0" dirty="0">
                <a:solidFill>
                  <a:srgbClr val="002060"/>
                </a:solidFill>
              </a:rPr>
              <a:t>Володимир Бахрушин</a:t>
            </a:r>
          </a:p>
          <a:p>
            <a:r>
              <a:rPr lang="uk-UA" noProof="0" dirty="0">
                <a:solidFill>
                  <a:srgbClr val="002060"/>
                </a:solidFill>
              </a:rPr>
              <a:t>Професор, д.ф.-</a:t>
            </a:r>
            <a:r>
              <a:rPr lang="uk-UA" noProof="0" dirty="0" err="1">
                <a:solidFill>
                  <a:srgbClr val="002060"/>
                </a:solidFill>
              </a:rPr>
              <a:t>м.н</a:t>
            </a:r>
            <a:r>
              <a:rPr lang="uk-UA" noProof="0" dirty="0">
                <a:solidFill>
                  <a:srgbClr val="002060"/>
                </a:solidFill>
              </a:rPr>
              <a:t>.</a:t>
            </a:r>
          </a:p>
          <a:p>
            <a:r>
              <a:rPr lang="uk-UA" noProof="0" dirty="0">
                <a:solidFill>
                  <a:srgbClr val="002060"/>
                </a:solidFill>
              </a:rPr>
              <a:t>Координатор сектору вищої освіти Науково-методичної ради, МОН;</a:t>
            </a:r>
          </a:p>
          <a:p>
            <a:r>
              <a:rPr lang="uk-UA" noProof="0" dirty="0">
                <a:solidFill>
                  <a:srgbClr val="002060"/>
                </a:solidFill>
              </a:rPr>
              <a:t> Національний університет «Запорізька політехніка», </a:t>
            </a:r>
          </a:p>
          <a:p>
            <a:r>
              <a:rPr lang="uk-UA" noProof="0" dirty="0">
                <a:solidFill>
                  <a:srgbClr val="002060"/>
                </a:solidFill>
              </a:rPr>
              <a:t>Національна команда експертів з реформування вищої освіти</a:t>
            </a:r>
          </a:p>
          <a:p>
            <a:endParaRPr lang="uk-UA" noProof="0" dirty="0">
              <a:solidFill>
                <a:srgbClr val="002060"/>
              </a:solidFill>
            </a:endParaRPr>
          </a:p>
        </p:txBody>
      </p:sp>
      <p:sp>
        <p:nvSpPr>
          <p:cNvPr id="4" name="TextBox 3">
            <a:extLst>
              <a:ext uri="{FF2B5EF4-FFF2-40B4-BE49-F238E27FC236}">
                <a16:creationId xmlns:a16="http://schemas.microsoft.com/office/drawing/2014/main" id="{4D45F1D3-1D1C-C87D-2F16-563CD98F88E7}"/>
              </a:ext>
            </a:extLst>
          </p:cNvPr>
          <p:cNvSpPr txBox="1"/>
          <p:nvPr/>
        </p:nvSpPr>
        <p:spPr>
          <a:xfrm>
            <a:off x="1656413" y="419724"/>
            <a:ext cx="8370946" cy="369332"/>
          </a:xfrm>
          <a:prstGeom prst="rect">
            <a:avLst/>
          </a:prstGeom>
          <a:noFill/>
        </p:spPr>
        <p:txBody>
          <a:bodyPr wrap="none" rtlCol="0">
            <a:spAutoFit/>
          </a:bodyPr>
          <a:lstStyle/>
          <a:p>
            <a:r>
              <a:rPr lang="uk-UA" noProof="0" dirty="0">
                <a:solidFill>
                  <a:srgbClr val="002060"/>
                </a:solidFill>
              </a:rPr>
              <a:t>Засідання науково-методичних комісій (підкомісій) сектору вищої освіти НМР МОН</a:t>
            </a:r>
          </a:p>
        </p:txBody>
      </p:sp>
      <p:sp>
        <p:nvSpPr>
          <p:cNvPr id="5" name="TextBox 4">
            <a:extLst>
              <a:ext uri="{FF2B5EF4-FFF2-40B4-BE49-F238E27FC236}">
                <a16:creationId xmlns:a16="http://schemas.microsoft.com/office/drawing/2014/main" id="{437766DB-6AB8-B8D8-0329-D0D65F20277E}"/>
              </a:ext>
            </a:extLst>
          </p:cNvPr>
          <p:cNvSpPr txBox="1"/>
          <p:nvPr/>
        </p:nvSpPr>
        <p:spPr>
          <a:xfrm>
            <a:off x="5020186" y="6068944"/>
            <a:ext cx="1643399" cy="369332"/>
          </a:xfrm>
          <a:prstGeom prst="rect">
            <a:avLst/>
          </a:prstGeom>
          <a:noFill/>
        </p:spPr>
        <p:txBody>
          <a:bodyPr wrap="none" rtlCol="0">
            <a:spAutoFit/>
          </a:bodyPr>
          <a:lstStyle/>
          <a:p>
            <a:r>
              <a:rPr lang="uk-UA" noProof="0" dirty="0">
                <a:solidFill>
                  <a:srgbClr val="002060"/>
                </a:solidFill>
              </a:rPr>
              <a:t>16 квітня, 2025</a:t>
            </a:r>
          </a:p>
        </p:txBody>
      </p:sp>
    </p:spTree>
    <p:extLst>
      <p:ext uri="{BB962C8B-B14F-4D97-AF65-F5344CB8AC3E}">
        <p14:creationId xmlns:p14="http://schemas.microsoft.com/office/powerpoint/2010/main" val="189222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27BD1A-89B6-AFC3-2EE0-ADDCD0270312}"/>
              </a:ext>
            </a:extLst>
          </p:cNvPr>
          <p:cNvSpPr>
            <a:spLocks noGrp="1"/>
          </p:cNvSpPr>
          <p:nvPr>
            <p:ph type="title"/>
          </p:nvPr>
        </p:nvSpPr>
        <p:spPr>
          <a:xfrm>
            <a:off x="838200" y="365126"/>
            <a:ext cx="10515600" cy="1141386"/>
          </a:xfrm>
        </p:spPr>
        <p:txBody>
          <a:bodyPr/>
          <a:lstStyle/>
          <a:p>
            <a:r>
              <a:rPr lang="uk-UA" b="1" dirty="0">
                <a:solidFill>
                  <a:srgbClr val="002060"/>
                </a:solidFill>
              </a:rPr>
              <a:t>Цілі навчання</a:t>
            </a:r>
          </a:p>
        </p:txBody>
      </p:sp>
      <p:sp>
        <p:nvSpPr>
          <p:cNvPr id="3" name="Місце для вмісту 2">
            <a:extLst>
              <a:ext uri="{FF2B5EF4-FFF2-40B4-BE49-F238E27FC236}">
                <a16:creationId xmlns:a16="http://schemas.microsoft.com/office/drawing/2014/main" id="{DADA62EE-D380-7650-10FE-E89B603818BF}"/>
              </a:ext>
            </a:extLst>
          </p:cNvPr>
          <p:cNvSpPr>
            <a:spLocks noGrp="1"/>
          </p:cNvSpPr>
          <p:nvPr>
            <p:ph idx="1"/>
          </p:nvPr>
        </p:nvSpPr>
        <p:spPr>
          <a:xfrm>
            <a:off x="838200" y="1573967"/>
            <a:ext cx="10515600" cy="4834328"/>
          </a:xfrm>
        </p:spPr>
        <p:txBody>
          <a:bodyPr>
            <a:normAutofit fontScale="92500" lnSpcReduction="10000"/>
          </a:bodyPr>
          <a:lstStyle/>
          <a:p>
            <a:pPr marL="0" indent="0">
              <a:buNone/>
            </a:pPr>
            <a:r>
              <a:rPr lang="uk-UA" noProof="0" dirty="0"/>
              <a:t>Формулюють:</a:t>
            </a:r>
          </a:p>
          <a:p>
            <a:pPr lvl="1">
              <a:buClr>
                <a:srgbClr val="002060"/>
              </a:buClr>
              <a:buSzPct val="80000"/>
              <a:buFont typeface="Wingdings" panose="05000000000000000000" pitchFamily="2" charset="2"/>
              <a:buChar char="ü"/>
            </a:pPr>
            <a:r>
              <a:rPr lang="uk-UA" sz="2800" noProof="0" dirty="0"/>
              <a:t> з погляду здобувача вищої освіти</a:t>
            </a:r>
          </a:p>
          <a:p>
            <a:pPr lvl="1">
              <a:buClr>
                <a:srgbClr val="002060"/>
              </a:buClr>
              <a:buSzPct val="80000"/>
              <a:buFont typeface="Wingdings" panose="05000000000000000000" pitchFamily="2" charset="2"/>
              <a:buChar char="ü"/>
            </a:pPr>
            <a:r>
              <a:rPr lang="uk-UA" sz="2800" noProof="0" dirty="0"/>
              <a:t>як очікуване застосування набутих </a:t>
            </a:r>
            <a:r>
              <a:rPr lang="uk-UA" sz="2800" noProof="0" dirty="0" err="1"/>
              <a:t>компетентностей</a:t>
            </a:r>
            <a:r>
              <a:rPr lang="uk-UA" sz="2800" noProof="0" dirty="0"/>
              <a:t>.</a:t>
            </a:r>
          </a:p>
          <a:p>
            <a:pPr marL="0" indent="0">
              <a:buNone/>
            </a:pPr>
            <a:r>
              <a:rPr lang="uk-UA" noProof="0" dirty="0"/>
              <a:t>Цілі можуть бути узгоджені з пунктами про працевлаштування випускників та/або професійної кваліфікації і сформульовані як набуття відповідних </a:t>
            </a:r>
            <a:r>
              <a:rPr lang="uk-UA" noProof="0" dirty="0" err="1"/>
              <a:t>здатностей</a:t>
            </a:r>
            <a:r>
              <a:rPr lang="uk-UA" noProof="0" dirty="0"/>
              <a:t>.</a:t>
            </a:r>
          </a:p>
          <a:p>
            <a:endParaRPr lang="uk-UA" noProof="0" dirty="0"/>
          </a:p>
          <a:p>
            <a:pPr marL="0" indent="0">
              <a:buNone/>
            </a:pPr>
            <a:r>
              <a:rPr lang="uk-UA" noProof="0" dirty="0"/>
              <a:t>Наприклад: </a:t>
            </a:r>
          </a:p>
          <a:p>
            <a:pPr>
              <a:buClr>
                <a:srgbClr val="002060"/>
              </a:buClr>
              <a:buSzPct val="80000"/>
              <a:buFont typeface="Wingdings" panose="05000000000000000000" pitchFamily="2" charset="2"/>
              <a:buChar char="ü"/>
            </a:pPr>
            <a:r>
              <a:rPr lang="uk-UA" noProof="0" dirty="0"/>
              <a:t>	«набуття здатності розв’язувати складні спеціалізовані задачі у сфері права»</a:t>
            </a:r>
          </a:p>
          <a:p>
            <a:pPr>
              <a:buClr>
                <a:srgbClr val="002060"/>
              </a:buClr>
              <a:buSzPct val="80000"/>
              <a:buFont typeface="Wingdings" panose="05000000000000000000" pitchFamily="2" charset="2"/>
              <a:buChar char="ü"/>
            </a:pPr>
            <a:r>
              <a:rPr lang="uk-UA" noProof="0" dirty="0"/>
              <a:t>	«набуття здатності розв’язувати задачі дослідницького та/або інноваційного характеру у сфері туризму та рекреації»</a:t>
            </a:r>
          </a:p>
        </p:txBody>
      </p:sp>
    </p:spTree>
    <p:extLst>
      <p:ext uri="{BB962C8B-B14F-4D97-AF65-F5344CB8AC3E}">
        <p14:creationId xmlns:p14="http://schemas.microsoft.com/office/powerpoint/2010/main" val="133353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63F9C4-97B7-342C-D949-11BF1F1319E9}"/>
              </a:ext>
            </a:extLst>
          </p:cNvPr>
          <p:cNvSpPr>
            <a:spLocks noGrp="1"/>
          </p:cNvSpPr>
          <p:nvPr>
            <p:ph type="title"/>
          </p:nvPr>
        </p:nvSpPr>
        <p:spPr>
          <a:xfrm>
            <a:off x="838200" y="365126"/>
            <a:ext cx="10515600" cy="834088"/>
          </a:xfrm>
        </p:spPr>
        <p:txBody>
          <a:bodyPr/>
          <a:lstStyle/>
          <a:p>
            <a:r>
              <a:rPr lang="uk-UA" b="1" noProof="0" dirty="0">
                <a:solidFill>
                  <a:srgbClr val="002060"/>
                </a:solidFill>
              </a:rPr>
              <a:t>Теоретичний зміст предметної області:</a:t>
            </a:r>
          </a:p>
        </p:txBody>
      </p:sp>
      <p:sp>
        <p:nvSpPr>
          <p:cNvPr id="3" name="Місце для вмісту 2">
            <a:extLst>
              <a:ext uri="{FF2B5EF4-FFF2-40B4-BE49-F238E27FC236}">
                <a16:creationId xmlns:a16="http://schemas.microsoft.com/office/drawing/2014/main" id="{35C1CBF0-D634-536C-7C4B-DF13E41EB925}"/>
              </a:ext>
            </a:extLst>
          </p:cNvPr>
          <p:cNvSpPr>
            <a:spLocks noGrp="1"/>
          </p:cNvSpPr>
          <p:nvPr>
            <p:ph idx="1"/>
          </p:nvPr>
        </p:nvSpPr>
        <p:spPr>
          <a:xfrm>
            <a:off x="359763" y="1454046"/>
            <a:ext cx="11452485" cy="5164111"/>
          </a:xfrm>
        </p:spPr>
        <p:txBody>
          <a:bodyPr>
            <a:normAutofit/>
          </a:bodyPr>
          <a:lstStyle/>
          <a:p>
            <a:pPr marL="0" indent="0">
              <a:spcBef>
                <a:spcPts val="1800"/>
              </a:spcBef>
              <a:buNone/>
            </a:pPr>
            <a:r>
              <a:rPr lang="uk-UA" noProof="0" dirty="0"/>
              <a:t>Стисле визначення теоретичних знань (основні поняття, теорії, концепції, принципи тощо), які створюють відповідну предметну область.</a:t>
            </a:r>
          </a:p>
          <a:p>
            <a:pPr marL="0" indent="0">
              <a:spcBef>
                <a:spcPts val="1800"/>
              </a:spcBef>
              <a:buNone/>
            </a:pPr>
            <a:r>
              <a:rPr lang="uk-UA" noProof="0" dirty="0"/>
              <a:t>Невичерпний перелік прикладів вужчих предметних областей (спеціалізацій) в межах предметної області спеціальності на основі МСКО.</a:t>
            </a:r>
          </a:p>
          <a:p>
            <a:pPr marL="0" indent="0">
              <a:spcBef>
                <a:spcPts val="1800"/>
              </a:spcBef>
              <a:buNone/>
            </a:pPr>
            <a:r>
              <a:rPr lang="uk-UA" noProof="0" dirty="0"/>
              <a:t>Перелік виключень (за наявності)</a:t>
            </a:r>
          </a:p>
          <a:p>
            <a:pPr marL="0" indent="0">
              <a:spcBef>
                <a:spcPts val="1800"/>
              </a:spcBef>
              <a:buNone/>
            </a:pPr>
            <a:r>
              <a:rPr lang="uk-UA" noProof="0" dirty="0"/>
              <a:t>Наприклад (хімія): «Знання про властивості та поведінку речовин. До хімії, зокрема, зараховують освітні програми і кваліфікації, основний зміст яких стосується хімії у цілому, неорганічної хімії, органічної хімії, фізичної хімії, аналітичної хімії тощо. Освітні програми, основний зміст яких стосується геохімії зараховують до спеціальності Е4 «Науки про Землю».</a:t>
            </a:r>
          </a:p>
        </p:txBody>
      </p:sp>
    </p:spTree>
    <p:extLst>
      <p:ext uri="{BB962C8B-B14F-4D97-AF65-F5344CB8AC3E}">
        <p14:creationId xmlns:p14="http://schemas.microsoft.com/office/powerpoint/2010/main" val="37523037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819797-B884-C14E-466D-110348411924}"/>
              </a:ext>
            </a:extLst>
          </p:cNvPr>
          <p:cNvSpPr>
            <a:spLocks noGrp="1"/>
          </p:cNvSpPr>
          <p:nvPr>
            <p:ph type="title"/>
          </p:nvPr>
        </p:nvSpPr>
        <p:spPr/>
        <p:txBody>
          <a:bodyPr/>
          <a:lstStyle/>
          <a:p>
            <a:r>
              <a:rPr lang="uk-UA" b="1" noProof="0" dirty="0">
                <a:solidFill>
                  <a:srgbClr val="002060"/>
                </a:solidFill>
              </a:rPr>
              <a:t>Теоретичний зміст предметної області (виключення)</a:t>
            </a:r>
            <a:endParaRPr lang="uk-UA" dirty="0"/>
          </a:p>
        </p:txBody>
      </p:sp>
      <p:sp>
        <p:nvSpPr>
          <p:cNvPr id="3" name="Місце для вмісту 2">
            <a:extLst>
              <a:ext uri="{FF2B5EF4-FFF2-40B4-BE49-F238E27FC236}">
                <a16:creationId xmlns:a16="http://schemas.microsoft.com/office/drawing/2014/main" id="{14DEECA2-1517-7DE1-15B5-5765B6010573}"/>
              </a:ext>
            </a:extLst>
          </p:cNvPr>
          <p:cNvSpPr>
            <a:spLocks noGrp="1"/>
          </p:cNvSpPr>
          <p:nvPr>
            <p:ph idx="1"/>
          </p:nvPr>
        </p:nvSpPr>
        <p:spPr/>
        <p:txBody>
          <a:bodyPr>
            <a:normAutofit fontScale="92500" lnSpcReduction="10000"/>
          </a:bodyPr>
          <a:lstStyle/>
          <a:p>
            <a:pPr marL="0" indent="0">
              <a:buNone/>
            </a:pPr>
            <a:r>
              <a:rPr lang="uk-UA" dirty="0"/>
              <a:t>Політологія:</a:t>
            </a:r>
          </a:p>
          <a:p>
            <a:pPr marL="0" indent="0">
              <a:buNone/>
            </a:pPr>
            <a:r>
              <a:rPr lang="uk-UA" dirty="0"/>
              <a:t>	Питання політичної економії належать до спеціальності С1 - Економіка</a:t>
            </a:r>
          </a:p>
          <a:p>
            <a:pPr marL="0" indent="0">
              <a:buNone/>
            </a:pPr>
            <a:endParaRPr lang="uk-UA" dirty="0"/>
          </a:p>
          <a:p>
            <a:pPr marL="0" indent="0">
              <a:buNone/>
            </a:pPr>
            <a:r>
              <a:rPr lang="uk-UA" dirty="0"/>
              <a:t>Системний аналіз та наука про дані:</a:t>
            </a:r>
          </a:p>
          <a:p>
            <a:pPr>
              <a:buClr>
                <a:srgbClr val="002060"/>
              </a:buClr>
              <a:buSzPct val="80000"/>
              <a:buFont typeface="Wingdings" panose="05000000000000000000" pitchFamily="2" charset="2"/>
              <a:buChar char="Ø"/>
            </a:pPr>
            <a:r>
              <a:rPr lang="uk-UA" dirty="0"/>
              <a:t>	Питання прийняття рішень з конкретних питань (економіка, право, медицина, безпека тощо) належать до предметних областей відповідних спеціальностей.</a:t>
            </a:r>
          </a:p>
          <a:p>
            <a:pPr>
              <a:buClr>
                <a:srgbClr val="002060"/>
              </a:buClr>
              <a:buSzPct val="80000"/>
              <a:buFont typeface="Wingdings" panose="05000000000000000000" pitchFamily="2" charset="2"/>
              <a:buChar char="Ø"/>
            </a:pPr>
            <a:r>
              <a:rPr lang="uk-UA" dirty="0"/>
              <a:t>	Питання аналізу комп'ютерних систем належить до спеціальності </a:t>
            </a:r>
            <a:r>
              <a:rPr lang="en-US" dirty="0"/>
              <a:t>F2</a:t>
            </a:r>
            <a:r>
              <a:rPr lang="uk-UA" dirty="0"/>
              <a:t> - Інженерія програмного забезпечення.</a:t>
            </a:r>
          </a:p>
          <a:p>
            <a:pPr marL="0" indent="0">
              <a:buNone/>
            </a:pPr>
            <a:r>
              <a:rPr lang="uk-UA" dirty="0"/>
              <a:t>	</a:t>
            </a:r>
          </a:p>
        </p:txBody>
      </p:sp>
    </p:spTree>
    <p:extLst>
      <p:ext uri="{BB962C8B-B14F-4D97-AF65-F5344CB8AC3E}">
        <p14:creationId xmlns:p14="http://schemas.microsoft.com/office/powerpoint/2010/main" val="367373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53E9DF-257F-2392-E7FF-0389B8EAA654}"/>
              </a:ext>
            </a:extLst>
          </p:cNvPr>
          <p:cNvSpPr>
            <a:spLocks noGrp="1"/>
          </p:cNvSpPr>
          <p:nvPr>
            <p:ph type="title"/>
          </p:nvPr>
        </p:nvSpPr>
        <p:spPr/>
        <p:txBody>
          <a:bodyPr/>
          <a:lstStyle/>
          <a:p>
            <a:r>
              <a:rPr lang="uk-UA" b="1" dirty="0">
                <a:solidFill>
                  <a:srgbClr val="002060"/>
                </a:solidFill>
              </a:rPr>
              <a:t>Методи, методики та технології</a:t>
            </a:r>
          </a:p>
        </p:txBody>
      </p:sp>
      <p:sp>
        <p:nvSpPr>
          <p:cNvPr id="3" name="Місце для вмісту 2">
            <a:extLst>
              <a:ext uri="{FF2B5EF4-FFF2-40B4-BE49-F238E27FC236}">
                <a16:creationId xmlns:a16="http://schemas.microsoft.com/office/drawing/2014/main" id="{2DE9AB5C-795E-2CFA-69E0-0FFA16FD93F9}"/>
              </a:ext>
            </a:extLst>
          </p:cNvPr>
          <p:cNvSpPr>
            <a:spLocks noGrp="1"/>
          </p:cNvSpPr>
          <p:nvPr>
            <p:ph idx="1"/>
          </p:nvPr>
        </p:nvSpPr>
        <p:spPr>
          <a:xfrm>
            <a:off x="329784" y="1825625"/>
            <a:ext cx="11572406" cy="4667250"/>
          </a:xfrm>
        </p:spPr>
        <p:txBody>
          <a:bodyPr>
            <a:normAutofit lnSpcReduction="10000"/>
          </a:bodyPr>
          <a:lstStyle/>
          <a:p>
            <a:pPr marL="0" indent="0">
              <a:buNone/>
            </a:pPr>
            <a:r>
              <a:rPr lang="uk-UA" dirty="0"/>
              <a:t>Методи, методики та технології, якими має володіти випускник для їх застосування у професійній діяльності. </a:t>
            </a:r>
          </a:p>
          <a:p>
            <a:pPr marL="0" indent="0">
              <a:buNone/>
            </a:pPr>
            <a:r>
              <a:rPr lang="uk-UA" dirty="0"/>
              <a:t>У цьому пункті слід сформулювати перелік узагальнених назв найбільш важливих груп методів, </a:t>
            </a:r>
            <a:r>
              <a:rPr lang="uk-UA" dirty="0" err="1"/>
              <a:t>методик</a:t>
            </a:r>
            <a:r>
              <a:rPr lang="uk-UA" dirty="0"/>
              <a:t> і технологій.</a:t>
            </a:r>
          </a:p>
          <a:p>
            <a:pPr marL="0" indent="0">
              <a:buNone/>
            </a:pPr>
            <a:r>
              <a:rPr lang="uk-UA" dirty="0"/>
              <a:t>Наприклад: </a:t>
            </a:r>
          </a:p>
          <a:p>
            <a:pPr lvl="1">
              <a:buClr>
                <a:srgbClr val="002060"/>
              </a:buClr>
              <a:buSzPct val="80000"/>
              <a:buFont typeface="Wingdings" panose="05000000000000000000" pitchFamily="2" charset="2"/>
              <a:buChar char="ü"/>
            </a:pPr>
            <a:r>
              <a:rPr lang="uk-UA" dirty="0"/>
              <a:t>	</a:t>
            </a:r>
            <a:r>
              <a:rPr lang="uk-UA" sz="2800" dirty="0"/>
              <a:t>«методи аналізу даних», </a:t>
            </a:r>
          </a:p>
          <a:p>
            <a:pPr lvl="1">
              <a:buClr>
                <a:srgbClr val="002060"/>
              </a:buClr>
              <a:buSzPct val="80000"/>
              <a:buFont typeface="Wingdings" panose="05000000000000000000" pitchFamily="2" charset="2"/>
              <a:buChar char="ü"/>
            </a:pPr>
            <a:r>
              <a:rPr lang="uk-UA" sz="2800" dirty="0"/>
              <a:t>	«методики викладання і навчання у вищій освіті», </a:t>
            </a:r>
          </a:p>
          <a:p>
            <a:pPr lvl="1">
              <a:buClr>
                <a:srgbClr val="002060"/>
              </a:buClr>
              <a:buSzPct val="80000"/>
              <a:buFont typeface="Wingdings" panose="05000000000000000000" pitchFamily="2" charset="2"/>
              <a:buChar char="ü"/>
            </a:pPr>
            <a:r>
              <a:rPr lang="uk-UA" sz="2800" dirty="0"/>
              <a:t>	«цифрові технології» тощо. </a:t>
            </a:r>
          </a:p>
          <a:p>
            <a:pPr marL="0" indent="0">
              <a:buNone/>
            </a:pPr>
            <a:r>
              <a:rPr lang="uk-UA" dirty="0"/>
              <a:t>Варто уникати, як занадто загальних, так і занадто деталізованих формулювань, таких як «загальнонаукові і спеціальні методи», «технологія фотолітографії» тощо.</a:t>
            </a:r>
          </a:p>
        </p:txBody>
      </p:sp>
    </p:spTree>
    <p:extLst>
      <p:ext uri="{BB962C8B-B14F-4D97-AF65-F5344CB8AC3E}">
        <p14:creationId xmlns:p14="http://schemas.microsoft.com/office/powerpoint/2010/main" val="916860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4FB688-D898-FB65-6075-7ADAD5055D9E}"/>
              </a:ext>
            </a:extLst>
          </p:cNvPr>
          <p:cNvSpPr>
            <a:spLocks noGrp="1"/>
          </p:cNvSpPr>
          <p:nvPr>
            <p:ph type="title"/>
          </p:nvPr>
        </p:nvSpPr>
        <p:spPr/>
        <p:txBody>
          <a:bodyPr/>
          <a:lstStyle/>
          <a:p>
            <a:r>
              <a:rPr lang="uk-UA" b="1" dirty="0">
                <a:solidFill>
                  <a:srgbClr val="002060"/>
                </a:solidFill>
              </a:rPr>
              <a:t>Інструменти та обладнання</a:t>
            </a:r>
          </a:p>
        </p:txBody>
      </p:sp>
      <p:sp>
        <p:nvSpPr>
          <p:cNvPr id="3" name="Місце для вмісту 2">
            <a:extLst>
              <a:ext uri="{FF2B5EF4-FFF2-40B4-BE49-F238E27FC236}">
                <a16:creationId xmlns:a16="http://schemas.microsoft.com/office/drawing/2014/main" id="{8FB0D0D3-B19D-941E-A359-C1B4EDEFEDC6}"/>
              </a:ext>
            </a:extLst>
          </p:cNvPr>
          <p:cNvSpPr>
            <a:spLocks noGrp="1"/>
          </p:cNvSpPr>
          <p:nvPr>
            <p:ph idx="1"/>
          </p:nvPr>
        </p:nvSpPr>
        <p:spPr/>
        <p:txBody>
          <a:bodyPr>
            <a:normAutofit lnSpcReduction="10000"/>
          </a:bodyPr>
          <a:lstStyle/>
          <a:p>
            <a:pPr marL="0" indent="0">
              <a:buNone/>
            </a:pPr>
            <a:r>
              <a:rPr lang="uk-UA" dirty="0"/>
              <a:t>У цьому пункті слід сформулювати перелік обладнання, пристроїв, приладів, програмного забезпечення тощо, які випускник має бути здатний застосовувати і використовувати в професійній діяльності.</a:t>
            </a:r>
          </a:p>
          <a:p>
            <a:pPr marL="0" indent="0">
              <a:buNone/>
            </a:pPr>
            <a:r>
              <a:rPr lang="uk-UA" dirty="0"/>
              <a:t>Наприклад: </a:t>
            </a:r>
          </a:p>
          <a:p>
            <a:pPr lvl="1">
              <a:buClr>
                <a:srgbClr val="002060"/>
              </a:buClr>
              <a:buSzPct val="80000"/>
              <a:buFont typeface="Wingdings" panose="05000000000000000000" pitchFamily="2" charset="2"/>
              <a:buChar char="ü"/>
            </a:pPr>
            <a:r>
              <a:rPr lang="uk-UA" dirty="0"/>
              <a:t>	</a:t>
            </a:r>
            <a:r>
              <a:rPr lang="uk-UA" sz="2600" dirty="0"/>
              <a:t>«технологічне обладнання металургійного виробництва», </a:t>
            </a:r>
          </a:p>
          <a:p>
            <a:pPr lvl="1">
              <a:buClr>
                <a:srgbClr val="002060"/>
              </a:buClr>
              <a:buSzPct val="80000"/>
              <a:buFont typeface="Wingdings" panose="05000000000000000000" pitchFamily="2" charset="2"/>
              <a:buChar char="ü"/>
            </a:pPr>
            <a:r>
              <a:rPr lang="uk-UA" sz="2600" dirty="0"/>
              <a:t>	«</a:t>
            </a:r>
            <a:r>
              <a:rPr lang="en-US" sz="2600" dirty="0"/>
              <a:t>ERP</a:t>
            </a:r>
            <a:r>
              <a:rPr lang="uk-UA" sz="2600" dirty="0"/>
              <a:t> системи» тощо. </a:t>
            </a:r>
          </a:p>
          <a:p>
            <a:pPr marL="0" indent="0">
              <a:buNone/>
            </a:pPr>
            <a:r>
              <a:rPr lang="uk-UA" dirty="0"/>
              <a:t>Варто уникати як занадто загальних, так і занадто деталізованих</a:t>
            </a:r>
          </a:p>
          <a:p>
            <a:pPr marL="0" indent="0">
              <a:buNone/>
            </a:pPr>
            <a:r>
              <a:rPr lang="uk-UA" dirty="0"/>
              <a:t>формулювань, приміром: </a:t>
            </a:r>
          </a:p>
          <a:p>
            <a:pPr lvl="1">
              <a:buClr>
                <a:srgbClr val="002060"/>
              </a:buClr>
              <a:buSzPct val="80000"/>
              <a:buFont typeface="Wingdings" panose="05000000000000000000" pitchFamily="2" charset="2"/>
              <a:buChar char="ü"/>
            </a:pPr>
            <a:r>
              <a:rPr lang="uk-UA" dirty="0"/>
              <a:t>	</a:t>
            </a:r>
            <a:r>
              <a:rPr lang="uk-UA" sz="2600" dirty="0"/>
              <a:t>«обладнання для професійної діяльності»,</a:t>
            </a:r>
          </a:p>
          <a:p>
            <a:pPr lvl="1">
              <a:buClr>
                <a:srgbClr val="002060"/>
              </a:buClr>
              <a:buSzPct val="80000"/>
              <a:buFont typeface="Wingdings" panose="05000000000000000000" pitchFamily="2" charset="2"/>
              <a:buChar char="ü"/>
            </a:pPr>
            <a:r>
              <a:rPr lang="uk-UA" sz="2600" dirty="0"/>
              <a:t>	«подрібнювачі соломи» тощо.</a:t>
            </a:r>
          </a:p>
        </p:txBody>
      </p:sp>
    </p:spTree>
    <p:extLst>
      <p:ext uri="{BB962C8B-B14F-4D97-AF65-F5344CB8AC3E}">
        <p14:creationId xmlns:p14="http://schemas.microsoft.com/office/powerpoint/2010/main" val="1028645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72438-B1D0-4238-E15F-B889C8538761}"/>
              </a:ext>
            </a:extLst>
          </p:cNvPr>
          <p:cNvSpPr>
            <a:spLocks noGrp="1"/>
          </p:cNvSpPr>
          <p:nvPr>
            <p:ph type="title"/>
          </p:nvPr>
        </p:nvSpPr>
        <p:spPr/>
        <p:txBody>
          <a:bodyPr/>
          <a:lstStyle/>
          <a:p>
            <a:r>
              <a:rPr lang="uk-UA" b="1" dirty="0">
                <a:solidFill>
                  <a:srgbClr val="002060"/>
                </a:solidFill>
              </a:rPr>
              <a:t>Вимоги до освіти осіб, які можуть розпочати навчання за цією програмою</a:t>
            </a:r>
          </a:p>
        </p:txBody>
      </p:sp>
      <p:sp>
        <p:nvSpPr>
          <p:cNvPr id="3" name="Місце для вмісту 2">
            <a:extLst>
              <a:ext uri="{FF2B5EF4-FFF2-40B4-BE49-F238E27FC236}">
                <a16:creationId xmlns:a16="http://schemas.microsoft.com/office/drawing/2014/main" id="{921BA312-704A-1C40-6D2B-D36AA572F53D}"/>
              </a:ext>
            </a:extLst>
          </p:cNvPr>
          <p:cNvSpPr>
            <a:spLocks noGrp="1"/>
          </p:cNvSpPr>
          <p:nvPr>
            <p:ph idx="1"/>
          </p:nvPr>
        </p:nvSpPr>
        <p:spPr>
          <a:xfrm>
            <a:off x="472190" y="1825625"/>
            <a:ext cx="11370040" cy="4667250"/>
          </a:xfrm>
        </p:spPr>
        <p:txBody>
          <a:bodyPr>
            <a:normAutofit fontScale="92500" lnSpcReduction="10000"/>
          </a:bodyPr>
          <a:lstStyle/>
          <a:p>
            <a:pPr marL="0" indent="0">
              <a:spcBef>
                <a:spcPts val="1800"/>
              </a:spcBef>
              <a:buNone/>
            </a:pPr>
            <a:r>
              <a:rPr lang="uk-UA" noProof="0" dirty="0"/>
              <a:t>Вимоги до рівня освіти осіб, які можуть розпочати навчання за освітніми програмами певного рівня вищої освіти визначають згідно із Законом України «Про вищу освіту» (зазначають лише нижчий з рівнів освіти, який надає право доступу до здобуття відповідної кваліфікації)</a:t>
            </a:r>
          </a:p>
          <a:p>
            <a:pPr marL="0" indent="0">
              <a:spcBef>
                <a:spcPts val="1800"/>
              </a:spcBef>
              <a:buNone/>
            </a:pPr>
            <a:r>
              <a:rPr lang="uk-UA" noProof="0" dirty="0"/>
              <a:t>Для вступу на освітні програми зі спеціальностей, що передбачають доступ до професій, для яких запроваджене додаткове регулювання, Стандарт може передбачати вимоги до: </a:t>
            </a:r>
          </a:p>
          <a:p>
            <a:pPr lvl="1">
              <a:spcBef>
                <a:spcPts val="600"/>
              </a:spcBef>
              <a:buClr>
                <a:srgbClr val="002060"/>
              </a:buClr>
              <a:buSzPct val="80000"/>
              <a:buFont typeface="Wingdings" panose="05000000000000000000" pitchFamily="2" charset="2"/>
              <a:buChar char="Ø"/>
            </a:pPr>
            <a:r>
              <a:rPr lang="uk-UA" sz="2800" noProof="0" dirty="0"/>
              <a:t>результатів попереднього навчання;</a:t>
            </a:r>
          </a:p>
          <a:p>
            <a:pPr lvl="1">
              <a:spcBef>
                <a:spcPts val="600"/>
              </a:spcBef>
              <a:buClr>
                <a:srgbClr val="002060"/>
              </a:buClr>
              <a:buSzPct val="80000"/>
              <a:buFont typeface="Wingdings" panose="05000000000000000000" pitchFamily="2" charset="2"/>
              <a:buChar char="Ø"/>
            </a:pPr>
            <a:r>
              <a:rPr lang="uk-UA" sz="2800" noProof="0" dirty="0"/>
              <a:t>вступних випробувань; </a:t>
            </a:r>
          </a:p>
          <a:p>
            <a:pPr lvl="1">
              <a:spcBef>
                <a:spcPts val="600"/>
              </a:spcBef>
              <a:buClr>
                <a:srgbClr val="002060"/>
              </a:buClr>
              <a:buSzPct val="80000"/>
              <a:buFont typeface="Wingdings" panose="05000000000000000000" pitchFamily="2" charset="2"/>
              <a:buChar char="Ø"/>
            </a:pPr>
            <a:r>
              <a:rPr lang="uk-UA" sz="2800" noProof="0" dirty="0"/>
              <a:t>до спеціальності (спеціальностей, галузі знань), за якою (якими) здобуто попередній ступінь вищої освіти (якщо це передбачено іншими нормативно-правовими актами або міжнародними договорами України).</a:t>
            </a:r>
          </a:p>
        </p:txBody>
      </p:sp>
    </p:spTree>
    <p:extLst>
      <p:ext uri="{BB962C8B-B14F-4D97-AF65-F5344CB8AC3E}">
        <p14:creationId xmlns:p14="http://schemas.microsoft.com/office/powerpoint/2010/main" val="2569512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6481D1-7DEC-2F86-F0EA-87BD1A469DBD}"/>
              </a:ext>
            </a:extLst>
          </p:cNvPr>
          <p:cNvSpPr>
            <a:spLocks noGrp="1"/>
          </p:cNvSpPr>
          <p:nvPr>
            <p:ph type="title"/>
          </p:nvPr>
        </p:nvSpPr>
        <p:spPr/>
        <p:txBody>
          <a:bodyPr/>
          <a:lstStyle/>
          <a:p>
            <a:r>
              <a:rPr lang="uk-UA" b="1" dirty="0">
                <a:solidFill>
                  <a:srgbClr val="002060"/>
                </a:solidFill>
              </a:rPr>
              <a:t>Перелік обов’язкових </a:t>
            </a:r>
            <a:r>
              <a:rPr lang="uk-UA" b="1" dirty="0" err="1">
                <a:solidFill>
                  <a:srgbClr val="002060"/>
                </a:solidFill>
              </a:rPr>
              <a:t>компетентностей</a:t>
            </a:r>
            <a:r>
              <a:rPr lang="uk-UA" b="1" dirty="0">
                <a:solidFill>
                  <a:srgbClr val="002060"/>
                </a:solidFill>
              </a:rPr>
              <a:t> випускника</a:t>
            </a:r>
          </a:p>
        </p:txBody>
      </p:sp>
      <p:sp>
        <p:nvSpPr>
          <p:cNvPr id="3" name="Місце для вмісту 2">
            <a:extLst>
              <a:ext uri="{FF2B5EF4-FFF2-40B4-BE49-F238E27FC236}">
                <a16:creationId xmlns:a16="http://schemas.microsoft.com/office/drawing/2014/main" id="{40BB1B53-8F0C-47DB-3AB4-9835CA68CDA4}"/>
              </a:ext>
            </a:extLst>
          </p:cNvPr>
          <p:cNvSpPr>
            <a:spLocks noGrp="1"/>
          </p:cNvSpPr>
          <p:nvPr>
            <p:ph idx="1"/>
          </p:nvPr>
        </p:nvSpPr>
        <p:spPr>
          <a:xfrm>
            <a:off x="838199" y="2091128"/>
            <a:ext cx="10906593" cy="3417758"/>
          </a:xfrm>
        </p:spPr>
        <p:txBody>
          <a:bodyPr>
            <a:normAutofit/>
          </a:bodyPr>
          <a:lstStyle/>
          <a:p>
            <a:pPr marL="0" indent="0">
              <a:buNone/>
            </a:pPr>
            <a:r>
              <a:rPr lang="uk-UA" dirty="0"/>
              <a:t>Стандарт визначає обов’язкові загальні та спеціальні компетентності за відповідними рівнем вищої освіти та спеціальністю. </a:t>
            </a:r>
          </a:p>
          <a:p>
            <a:pPr marL="0" indent="0">
              <a:buNone/>
            </a:pPr>
            <a:r>
              <a:rPr lang="uk-UA" dirty="0"/>
              <a:t>Визначені Стандартом загальні та спеціальні компетентності у сукупності мають забезпечувати виконання всіх вимог відповідного рівня Національної рамки кваліфікацій.</a:t>
            </a:r>
          </a:p>
          <a:p>
            <a:pPr marL="0" indent="0">
              <a:buNone/>
            </a:pPr>
            <a:r>
              <a:rPr lang="uk-UA" dirty="0"/>
              <a:t>Стандарти можуть враховувати (за наявності) додаткові вимоги  </a:t>
            </a:r>
            <a:r>
              <a:rPr lang="uk-UA" sz="2600" dirty="0"/>
              <a:t>професійних стандартів, законодавства та/або міжнародних документів.</a:t>
            </a:r>
          </a:p>
        </p:txBody>
      </p:sp>
    </p:spTree>
    <p:extLst>
      <p:ext uri="{BB962C8B-B14F-4D97-AF65-F5344CB8AC3E}">
        <p14:creationId xmlns:p14="http://schemas.microsoft.com/office/powerpoint/2010/main" val="1214929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B0EE8-C957-1133-00AC-E3F21ECBA75D}"/>
              </a:ext>
            </a:extLst>
          </p:cNvPr>
          <p:cNvSpPr>
            <a:spLocks noGrp="1"/>
          </p:cNvSpPr>
          <p:nvPr>
            <p:ph type="title"/>
          </p:nvPr>
        </p:nvSpPr>
        <p:spPr>
          <a:xfrm>
            <a:off x="838200" y="365125"/>
            <a:ext cx="10515600" cy="1058941"/>
          </a:xfrm>
        </p:spPr>
        <p:txBody>
          <a:bodyPr/>
          <a:lstStyle/>
          <a:p>
            <a:r>
              <a:rPr lang="uk-UA" b="1" dirty="0">
                <a:solidFill>
                  <a:srgbClr val="002060"/>
                </a:solidFill>
              </a:rPr>
              <a:t>Загальні компетентності</a:t>
            </a:r>
          </a:p>
        </p:txBody>
      </p:sp>
      <p:sp>
        <p:nvSpPr>
          <p:cNvPr id="3" name="Місце для вмісту 2">
            <a:extLst>
              <a:ext uri="{FF2B5EF4-FFF2-40B4-BE49-F238E27FC236}">
                <a16:creationId xmlns:a16="http://schemas.microsoft.com/office/drawing/2014/main" id="{BD989924-1BEF-401D-68C8-87C5B306C30D}"/>
              </a:ext>
            </a:extLst>
          </p:cNvPr>
          <p:cNvSpPr>
            <a:spLocks noGrp="1"/>
          </p:cNvSpPr>
          <p:nvPr>
            <p:ph idx="1"/>
          </p:nvPr>
        </p:nvSpPr>
        <p:spPr>
          <a:xfrm>
            <a:off x="838200" y="1499016"/>
            <a:ext cx="10515600" cy="4871804"/>
          </a:xfrm>
        </p:spPr>
        <p:txBody>
          <a:bodyPr>
            <a:normAutofit lnSpcReduction="10000"/>
          </a:bodyPr>
          <a:lstStyle/>
          <a:p>
            <a:pPr marL="0" indent="0">
              <a:buNone/>
            </a:pPr>
            <a:r>
              <a:rPr lang="uk-UA" noProof="0" dirty="0"/>
              <a:t>Формулюють відповідно до рекомендацій Ради ЄС 2018/C 189/01 від 22.05.2018 щодо ключових </a:t>
            </a:r>
            <a:r>
              <a:rPr lang="uk-UA" noProof="0" dirty="0" err="1"/>
              <a:t>компетентностей</a:t>
            </a:r>
            <a:r>
              <a:rPr lang="uk-UA" noProof="0" dirty="0"/>
              <a:t> для навчання впродовж життя, які  спрямовані на досягнення цілей стійкого розвитку, що були проголошені резолюцією Генеральної Асамблеї Організації Об’єднаних Націй від 25.09.2015 р. № 70/1, та передбачені Указом Президента України від 30.09.2019 р. № 722/2019 «Про Цілі сталого розвитку України на період до 2030 року».</a:t>
            </a:r>
          </a:p>
          <a:p>
            <a:pPr marL="0" indent="0">
              <a:buNone/>
            </a:pPr>
            <a:endParaRPr lang="uk-UA" noProof="0" dirty="0"/>
          </a:p>
          <a:p>
            <a:pPr marL="0" indent="0">
              <a:buNone/>
            </a:pPr>
            <a:r>
              <a:rPr lang="uk-UA" noProof="0" dirty="0"/>
              <a:t>1. Здатність спілкуватися українською мовою усно і письмово.</a:t>
            </a:r>
          </a:p>
          <a:p>
            <a:pPr marL="0" indent="0">
              <a:buNone/>
            </a:pPr>
            <a:r>
              <a:rPr lang="uk-UA" noProof="0" dirty="0"/>
              <a:t>2. Здатність спілкуватися іноземною, зокрема англійською, мовою усно і письмово.</a:t>
            </a:r>
          </a:p>
        </p:txBody>
      </p:sp>
    </p:spTree>
    <p:extLst>
      <p:ext uri="{BB962C8B-B14F-4D97-AF65-F5344CB8AC3E}">
        <p14:creationId xmlns:p14="http://schemas.microsoft.com/office/powerpoint/2010/main" val="423949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2FE289-9138-C4CD-5576-F3BF37C362DE}"/>
              </a:ext>
            </a:extLst>
          </p:cNvPr>
          <p:cNvSpPr>
            <a:spLocks noGrp="1"/>
          </p:cNvSpPr>
          <p:nvPr>
            <p:ph type="title"/>
          </p:nvPr>
        </p:nvSpPr>
        <p:spPr/>
        <p:txBody>
          <a:bodyPr/>
          <a:lstStyle/>
          <a:p>
            <a:r>
              <a:rPr lang="uk-UA" b="1" dirty="0">
                <a:solidFill>
                  <a:srgbClr val="002060"/>
                </a:solidFill>
              </a:rPr>
              <a:t>Загальні компетентності</a:t>
            </a:r>
          </a:p>
        </p:txBody>
      </p:sp>
      <p:sp>
        <p:nvSpPr>
          <p:cNvPr id="3" name="Місце для вмісту 2">
            <a:extLst>
              <a:ext uri="{FF2B5EF4-FFF2-40B4-BE49-F238E27FC236}">
                <a16:creationId xmlns:a16="http://schemas.microsoft.com/office/drawing/2014/main" id="{89D35179-D0BB-4F39-0E29-F489D7A86DA9}"/>
              </a:ext>
            </a:extLst>
          </p:cNvPr>
          <p:cNvSpPr>
            <a:spLocks noGrp="1"/>
          </p:cNvSpPr>
          <p:nvPr>
            <p:ph idx="1"/>
          </p:nvPr>
        </p:nvSpPr>
        <p:spPr>
          <a:xfrm>
            <a:off x="374755" y="1690688"/>
            <a:ext cx="11474970" cy="4486275"/>
          </a:xfrm>
        </p:spPr>
        <p:txBody>
          <a:bodyPr>
            <a:normAutofit fontScale="92500" lnSpcReduction="10000"/>
          </a:bodyPr>
          <a:lstStyle/>
          <a:p>
            <a:pPr marL="0" indent="0">
              <a:buNone/>
            </a:pPr>
            <a:r>
              <a:rPr lang="uk-UA" noProof="0" dirty="0"/>
              <a:t>3. Компетентність у сфері математики, природничих наук, інженерії та технологій.</a:t>
            </a:r>
          </a:p>
          <a:p>
            <a:pPr marL="0" indent="0">
              <a:buNone/>
            </a:pPr>
            <a:r>
              <a:rPr lang="uk-UA" noProof="0" dirty="0"/>
              <a:t>4. Цифрова компетентність.</a:t>
            </a:r>
          </a:p>
          <a:p>
            <a:pPr marL="0" indent="0">
              <a:buNone/>
            </a:pPr>
            <a:r>
              <a:rPr lang="uk-UA" noProof="0" dirty="0"/>
              <a:t>5. Персональна, соціальна компетентність і здатність навчатися.</a:t>
            </a:r>
          </a:p>
          <a:p>
            <a:pPr marL="0" indent="0">
              <a:buNone/>
            </a:pPr>
            <a:r>
              <a:rPr lang="uk-UA" noProof="0" dirty="0"/>
              <a:t>6. Громадянська компетентність.</a:t>
            </a:r>
          </a:p>
          <a:p>
            <a:pPr marL="0" indent="0">
              <a:buNone/>
            </a:pPr>
            <a:r>
              <a:rPr lang="uk-UA" noProof="0" dirty="0"/>
              <a:t>7. Підприємницька компетентність.</a:t>
            </a:r>
          </a:p>
          <a:p>
            <a:pPr marL="0" indent="0">
              <a:buNone/>
            </a:pPr>
            <a:r>
              <a:rPr lang="uk-UA" noProof="0" dirty="0"/>
              <a:t>8. Культурна обізнаність і компетентність самовираження.</a:t>
            </a:r>
          </a:p>
          <a:p>
            <a:pPr marL="0" indent="0">
              <a:buNone/>
            </a:pPr>
            <a:endParaRPr lang="uk-UA" noProof="0" dirty="0"/>
          </a:p>
          <a:p>
            <a:pPr marL="0" indent="0">
              <a:buNone/>
            </a:pPr>
            <a:r>
              <a:rPr lang="uk-UA" noProof="0" dirty="0"/>
              <a:t>Стандарт має визначати рівень складності і сформованості </a:t>
            </a:r>
            <a:r>
              <a:rPr lang="uk-UA" noProof="0" dirty="0" err="1"/>
              <a:t>компетентностей</a:t>
            </a:r>
            <a:r>
              <a:rPr lang="uk-UA" noProof="0" dirty="0"/>
              <a:t> та їх складників з урахуванням спеціальності та рівня вищої освіти.</a:t>
            </a:r>
          </a:p>
        </p:txBody>
      </p:sp>
    </p:spTree>
    <p:extLst>
      <p:ext uri="{BB962C8B-B14F-4D97-AF65-F5344CB8AC3E}">
        <p14:creationId xmlns:p14="http://schemas.microsoft.com/office/powerpoint/2010/main" val="3285975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6C431E7-C67F-B26E-2430-AF1F789141AF}"/>
              </a:ext>
            </a:extLst>
          </p:cNvPr>
          <p:cNvSpPr>
            <a:spLocks noGrp="1"/>
          </p:cNvSpPr>
          <p:nvPr>
            <p:ph type="title"/>
          </p:nvPr>
        </p:nvSpPr>
        <p:spPr/>
        <p:txBody>
          <a:bodyPr/>
          <a:lstStyle/>
          <a:p>
            <a:r>
              <a:rPr lang="uk-UA" b="1" dirty="0">
                <a:solidFill>
                  <a:srgbClr val="002060"/>
                </a:solidFill>
              </a:rPr>
              <a:t>Спеціальні компетентності</a:t>
            </a:r>
          </a:p>
        </p:txBody>
      </p:sp>
      <p:sp>
        <p:nvSpPr>
          <p:cNvPr id="3" name="Місце для вмісту 2">
            <a:extLst>
              <a:ext uri="{FF2B5EF4-FFF2-40B4-BE49-F238E27FC236}">
                <a16:creationId xmlns:a16="http://schemas.microsoft.com/office/drawing/2014/main" id="{04C0DB78-88BA-6F91-062C-3D7B20E23867}"/>
              </a:ext>
            </a:extLst>
          </p:cNvPr>
          <p:cNvSpPr>
            <a:spLocks noGrp="1"/>
          </p:cNvSpPr>
          <p:nvPr>
            <p:ph idx="1"/>
          </p:nvPr>
        </p:nvSpPr>
        <p:spPr>
          <a:xfrm>
            <a:off x="322289" y="1825625"/>
            <a:ext cx="11377533" cy="4351338"/>
          </a:xfrm>
        </p:spPr>
        <p:txBody>
          <a:bodyPr>
            <a:normAutofit/>
          </a:bodyPr>
          <a:lstStyle/>
          <a:p>
            <a:pPr marL="0" indent="0">
              <a:buNone/>
            </a:pPr>
            <a:r>
              <a:rPr lang="uk-UA" noProof="0" dirty="0"/>
              <a:t>Спеціальні компетентності слід формулювати як здатності розв’язувати певні проблеми та задачі очікуваної професійної діяльності, які за рівнем складності відповідають вимогам Національної рамки кваліфікацій, застосовувати певні теорії, методи та інструменти </a:t>
            </a:r>
          </a:p>
          <a:p>
            <a:pPr marL="0" indent="0">
              <a:buNone/>
            </a:pPr>
            <a:r>
              <a:rPr lang="uk-UA" noProof="0" dirty="0"/>
              <a:t>Вимоги до спеціальних </a:t>
            </a:r>
            <a:r>
              <a:rPr lang="uk-UA" noProof="0" dirty="0" err="1"/>
              <a:t>компетентностей</a:t>
            </a:r>
            <a:r>
              <a:rPr lang="uk-UA" noProof="0" dirty="0"/>
              <a:t> мають бути актуальними для всіх очікуваних видів професійної діяльності випускників. </a:t>
            </a:r>
          </a:p>
          <a:p>
            <a:pPr marL="0" indent="0">
              <a:buNone/>
            </a:pPr>
            <a:r>
              <a:rPr lang="uk-UA" noProof="0" dirty="0"/>
              <a:t>Вимоги до спеціальних </a:t>
            </a:r>
            <a:r>
              <a:rPr lang="uk-UA" noProof="0" dirty="0" err="1"/>
              <a:t>компетентностей</a:t>
            </a:r>
            <a:r>
              <a:rPr lang="uk-UA" noProof="0" dirty="0"/>
              <a:t> мають відображати здатність випускника вирішувати специфічні проблеми європейської та євроатлантичної інтеграції й захисту та розвитку України відповідно до спеціальності та рівня вищої освіти.</a:t>
            </a:r>
          </a:p>
        </p:txBody>
      </p:sp>
    </p:spTree>
    <p:extLst>
      <p:ext uri="{BB962C8B-B14F-4D97-AF65-F5344CB8AC3E}">
        <p14:creationId xmlns:p14="http://schemas.microsoft.com/office/powerpoint/2010/main" val="3438851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3F882D-D5CB-DC23-7F99-503CA0960173}"/>
              </a:ext>
            </a:extLst>
          </p:cNvPr>
          <p:cNvSpPr>
            <a:spLocks noGrp="1"/>
          </p:cNvSpPr>
          <p:nvPr>
            <p:ph type="title"/>
          </p:nvPr>
        </p:nvSpPr>
        <p:spPr/>
        <p:txBody>
          <a:bodyPr/>
          <a:lstStyle/>
          <a:p>
            <a:r>
              <a:rPr lang="uk-UA" b="1" dirty="0">
                <a:solidFill>
                  <a:srgbClr val="002060"/>
                </a:solidFill>
              </a:rPr>
              <a:t>Що таке стандарт вищої освіти?</a:t>
            </a:r>
          </a:p>
        </p:txBody>
      </p:sp>
      <p:sp>
        <p:nvSpPr>
          <p:cNvPr id="3" name="Місце для вмісту 2">
            <a:extLst>
              <a:ext uri="{FF2B5EF4-FFF2-40B4-BE49-F238E27FC236}">
                <a16:creationId xmlns:a16="http://schemas.microsoft.com/office/drawing/2014/main" id="{726A9B49-9AD2-2EED-607B-36D7D3D2276A}"/>
              </a:ext>
            </a:extLst>
          </p:cNvPr>
          <p:cNvSpPr>
            <a:spLocks noGrp="1"/>
          </p:cNvSpPr>
          <p:nvPr>
            <p:ph idx="1"/>
          </p:nvPr>
        </p:nvSpPr>
        <p:spPr>
          <a:xfrm>
            <a:off x="763249" y="1825600"/>
            <a:ext cx="10515600" cy="4425299"/>
          </a:xfrm>
        </p:spPr>
        <p:txBody>
          <a:bodyPr>
            <a:normAutofit lnSpcReduction="10000"/>
          </a:bodyPr>
          <a:lstStyle/>
          <a:p>
            <a:pPr marL="0" indent="0">
              <a:lnSpc>
                <a:spcPct val="120000"/>
              </a:lnSpc>
              <a:spcBef>
                <a:spcPts val="1800"/>
              </a:spcBef>
              <a:buNone/>
            </a:pPr>
            <a:r>
              <a:rPr lang="uk-UA" dirty="0"/>
              <a:t>Стандарт вищої освіти - це сукупність вимог до освітніх програм вищої освіти, </a:t>
            </a:r>
            <a:r>
              <a:rPr lang="uk-UA" b="1" dirty="0"/>
              <a:t>які є спільними та обов'язковими для всіх освітніх програм </a:t>
            </a:r>
            <a:r>
              <a:rPr lang="uk-UA" dirty="0"/>
              <a:t>у межах певного рівня вищої освіти та спеціальності.</a:t>
            </a:r>
          </a:p>
          <a:p>
            <a:pPr marL="0" indent="0">
              <a:lnSpc>
                <a:spcPct val="120000"/>
              </a:lnSpc>
              <a:spcBef>
                <a:spcPts val="1800"/>
              </a:spcBef>
              <a:buNone/>
            </a:pPr>
            <a:r>
              <a:rPr lang="uk-UA" dirty="0"/>
              <a:t>Стандарти вищої освіти розробляються для кожного рівня вищої освіти в межах кожної спеціальності </a:t>
            </a:r>
            <a:r>
              <a:rPr lang="uk-UA" b="1" dirty="0"/>
              <a:t>відповідно до Національної рамки кваліфікацій</a:t>
            </a:r>
            <a:r>
              <a:rPr lang="uk-UA" dirty="0"/>
              <a:t>. </a:t>
            </a:r>
          </a:p>
          <a:p>
            <a:pPr marL="0" indent="0">
              <a:lnSpc>
                <a:spcPct val="120000"/>
              </a:lnSpc>
              <a:spcBef>
                <a:spcPts val="1800"/>
              </a:spcBef>
              <a:buNone/>
            </a:pPr>
            <a:r>
              <a:rPr lang="uk-UA" dirty="0"/>
              <a:t>Вимоги стандарту вищої освіти </a:t>
            </a:r>
            <a:r>
              <a:rPr lang="uk-UA" b="1" dirty="0">
                <a:solidFill>
                  <a:srgbClr val="002060"/>
                </a:solidFill>
              </a:rPr>
              <a:t>не поширюються на міждисциплінарні освітні програми</a:t>
            </a:r>
            <a:r>
              <a:rPr lang="uk-UA" dirty="0"/>
              <a:t>.</a:t>
            </a:r>
          </a:p>
          <a:p>
            <a:pPr marL="0" indent="0">
              <a:buNone/>
            </a:pPr>
            <a:endParaRPr lang="uk-UA" dirty="0"/>
          </a:p>
          <a:p>
            <a:pPr marL="0" indent="0">
              <a:buNone/>
            </a:pPr>
            <a:endParaRPr lang="uk-UA" dirty="0"/>
          </a:p>
        </p:txBody>
      </p:sp>
    </p:spTree>
    <p:extLst>
      <p:ext uri="{BB962C8B-B14F-4D97-AF65-F5344CB8AC3E}">
        <p14:creationId xmlns:p14="http://schemas.microsoft.com/office/powerpoint/2010/main" val="3752235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015917-0FE5-0D27-C833-EAD1A3887A69}"/>
              </a:ext>
            </a:extLst>
          </p:cNvPr>
          <p:cNvSpPr>
            <a:spLocks noGrp="1"/>
          </p:cNvSpPr>
          <p:nvPr>
            <p:ph type="title"/>
          </p:nvPr>
        </p:nvSpPr>
        <p:spPr/>
        <p:txBody>
          <a:bodyPr/>
          <a:lstStyle/>
          <a:p>
            <a:r>
              <a:rPr lang="uk-UA" b="1" dirty="0">
                <a:solidFill>
                  <a:srgbClr val="002060"/>
                </a:solidFill>
              </a:rPr>
              <a:t>Спеціальні компетентності</a:t>
            </a:r>
          </a:p>
        </p:txBody>
      </p:sp>
      <p:sp>
        <p:nvSpPr>
          <p:cNvPr id="3" name="Місце для вмісту 2">
            <a:extLst>
              <a:ext uri="{FF2B5EF4-FFF2-40B4-BE49-F238E27FC236}">
                <a16:creationId xmlns:a16="http://schemas.microsoft.com/office/drawing/2014/main" id="{826B17E8-9028-4B4B-7C2E-ACBDEF53E665}"/>
              </a:ext>
            </a:extLst>
          </p:cNvPr>
          <p:cNvSpPr>
            <a:spLocks noGrp="1"/>
          </p:cNvSpPr>
          <p:nvPr>
            <p:ph idx="1"/>
          </p:nvPr>
        </p:nvSpPr>
        <p:spPr>
          <a:xfrm>
            <a:off x="367259" y="1690688"/>
            <a:ext cx="11527436" cy="4486275"/>
          </a:xfrm>
        </p:spPr>
        <p:txBody>
          <a:bodyPr>
            <a:normAutofit fontScale="92500" lnSpcReduction="10000"/>
          </a:bodyPr>
          <a:lstStyle/>
          <a:p>
            <a:pPr marL="0" indent="0">
              <a:buNone/>
            </a:pPr>
            <a:r>
              <a:rPr lang="uk-UA" dirty="0"/>
              <a:t>Для «регульованих» спеціальностей та у разі визначення законодавством спеціалізацій чи предметних спеціальностей Стандарт може визначати, крім спільних вимог для всіх освітніх програм (спеціалізацій, предметних спеціальностей) додаткові спеціальні компетентності окремо за кожною освітньою програмою (спеціалізацією, предметною спеціальністю). </a:t>
            </a:r>
          </a:p>
          <a:p>
            <a:pPr marL="0" indent="0">
              <a:buNone/>
            </a:pPr>
            <a:r>
              <a:rPr lang="uk-UA" dirty="0"/>
              <a:t>НМК можуть пропонувати спільні вимоги до спеціальних </a:t>
            </a:r>
            <a:r>
              <a:rPr lang="uk-UA" dirty="0" err="1"/>
              <a:t>компетентностей</a:t>
            </a:r>
            <a:r>
              <a:rPr lang="uk-UA" dirty="0"/>
              <a:t> в межах галузі знань для стандартів певного рівня вищої освіти. У разі згоди сектору вищої освіти НМР такі спільні вимоги мають бути зазначені у стандартах всіх спеціальностей відповідних галузі знань і рівня вищої освіти. </a:t>
            </a:r>
          </a:p>
          <a:p>
            <a:pPr marL="0" indent="0">
              <a:buNone/>
            </a:pPr>
            <a:r>
              <a:rPr lang="uk-UA" dirty="0"/>
              <a:t>Частка спільних в межах галузі знань або групи спеціальностей однієї галузі знань вимог не повинна перевищувати 30 % від загальної кількості спеціальних </a:t>
            </a:r>
            <a:r>
              <a:rPr lang="uk-UA" dirty="0" err="1"/>
              <a:t>компетентностей</a:t>
            </a:r>
            <a:r>
              <a:rPr lang="uk-UA" dirty="0"/>
              <a:t>.</a:t>
            </a:r>
          </a:p>
        </p:txBody>
      </p:sp>
    </p:spTree>
    <p:extLst>
      <p:ext uri="{BB962C8B-B14F-4D97-AF65-F5344CB8AC3E}">
        <p14:creationId xmlns:p14="http://schemas.microsoft.com/office/powerpoint/2010/main" val="25996215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D117394-42E7-A098-FA71-E2A4CC8CEA9A}"/>
              </a:ext>
            </a:extLst>
          </p:cNvPr>
          <p:cNvSpPr>
            <a:spLocks noGrp="1"/>
          </p:cNvSpPr>
          <p:nvPr>
            <p:ph type="title"/>
          </p:nvPr>
        </p:nvSpPr>
        <p:spPr/>
        <p:txBody>
          <a:bodyPr/>
          <a:lstStyle/>
          <a:p>
            <a:r>
              <a:rPr lang="uk-UA" b="1" dirty="0">
                <a:solidFill>
                  <a:srgbClr val="002060"/>
                </a:solidFill>
              </a:rPr>
              <a:t>Форма (форми) атестації здобувачів вищої освіти</a:t>
            </a:r>
          </a:p>
        </p:txBody>
      </p:sp>
      <p:sp>
        <p:nvSpPr>
          <p:cNvPr id="3" name="Місце для вмісту 2">
            <a:extLst>
              <a:ext uri="{FF2B5EF4-FFF2-40B4-BE49-F238E27FC236}">
                <a16:creationId xmlns:a16="http://schemas.microsoft.com/office/drawing/2014/main" id="{F9CAFE3E-36BF-46A6-3DB6-7682FCC8DB89}"/>
              </a:ext>
            </a:extLst>
          </p:cNvPr>
          <p:cNvSpPr>
            <a:spLocks noGrp="1"/>
          </p:cNvSpPr>
          <p:nvPr>
            <p:ph idx="1"/>
          </p:nvPr>
        </p:nvSpPr>
        <p:spPr>
          <a:xfrm>
            <a:off x="838200" y="1825625"/>
            <a:ext cx="10515600" cy="4667250"/>
          </a:xfrm>
        </p:spPr>
        <p:txBody>
          <a:bodyPr>
            <a:normAutofit lnSpcReduction="10000"/>
          </a:bodyPr>
          <a:lstStyle/>
          <a:p>
            <a:pPr marL="0" indent="0">
              <a:buNone/>
            </a:pPr>
            <a:r>
              <a:rPr lang="uk-UA" sz="3000" dirty="0"/>
              <a:t>Атестація здійснюється за такими формами (перелік є відкритим і може доповнюватися НМК при розробленні стандартів):</a:t>
            </a:r>
          </a:p>
          <a:p>
            <a:pPr lvl="1">
              <a:buClr>
                <a:srgbClr val="002060"/>
              </a:buClr>
              <a:buSzPct val="80000"/>
              <a:buFont typeface="Wingdings" panose="05000000000000000000" pitchFamily="2" charset="2"/>
              <a:buChar char="ü"/>
            </a:pPr>
            <a:r>
              <a:rPr lang="uk-UA" sz="3000" dirty="0"/>
              <a:t> публічного захисту або демонстрації (для мистецьких спеціальностей за необхідності) кваліфікаційної роботи;</a:t>
            </a:r>
          </a:p>
          <a:p>
            <a:pPr lvl="1">
              <a:buClr>
                <a:srgbClr val="002060"/>
              </a:buClr>
              <a:buSzPct val="80000"/>
              <a:buFont typeface="Wingdings" panose="05000000000000000000" pitchFamily="2" charset="2"/>
              <a:buChar char="ü"/>
            </a:pPr>
            <a:r>
              <a:rPr lang="uk-UA" sz="3000" dirty="0"/>
              <a:t> атестаційного іспиту (іспитів); </a:t>
            </a:r>
          </a:p>
          <a:p>
            <a:pPr lvl="1">
              <a:buClr>
                <a:srgbClr val="002060"/>
              </a:buClr>
              <a:buSzPct val="80000"/>
              <a:buFont typeface="Wingdings" panose="05000000000000000000" pitchFamily="2" charset="2"/>
              <a:buChar char="ü"/>
            </a:pPr>
            <a:r>
              <a:rPr lang="uk-UA" sz="3000" dirty="0"/>
              <a:t> єдиного державного кваліфікаційного іспиту (іспитів), якщо це передбачено рішенням Кабінету Міністрів України.</a:t>
            </a:r>
          </a:p>
          <a:p>
            <a:pPr marL="0" indent="0">
              <a:buNone/>
            </a:pPr>
            <a:r>
              <a:rPr lang="uk-UA" sz="3000" dirty="0"/>
              <a:t>Необхідно обрати одну (як виняток – дві) обов’язкові форми атестації.</a:t>
            </a:r>
          </a:p>
        </p:txBody>
      </p:sp>
    </p:spTree>
    <p:extLst>
      <p:ext uri="{BB962C8B-B14F-4D97-AF65-F5344CB8AC3E}">
        <p14:creationId xmlns:p14="http://schemas.microsoft.com/office/powerpoint/2010/main" val="1719222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6CFBCE-7C22-8C2E-FAB9-D050B8EDCF58}"/>
              </a:ext>
            </a:extLst>
          </p:cNvPr>
          <p:cNvSpPr>
            <a:spLocks noGrp="1"/>
          </p:cNvSpPr>
          <p:nvPr>
            <p:ph type="title"/>
          </p:nvPr>
        </p:nvSpPr>
        <p:spPr/>
        <p:txBody>
          <a:bodyPr>
            <a:normAutofit fontScale="90000"/>
          </a:bodyPr>
          <a:lstStyle/>
          <a:p>
            <a:r>
              <a:rPr lang="uk-UA" b="1" dirty="0">
                <a:solidFill>
                  <a:srgbClr val="002060"/>
                </a:solidFill>
              </a:rPr>
              <a:t>Додаткові вимоги та обмеження (за наявності) для міждисциплінарних освітніх програм</a:t>
            </a:r>
          </a:p>
        </p:txBody>
      </p:sp>
      <p:sp>
        <p:nvSpPr>
          <p:cNvPr id="3" name="Місце для вмісту 2">
            <a:extLst>
              <a:ext uri="{FF2B5EF4-FFF2-40B4-BE49-F238E27FC236}">
                <a16:creationId xmlns:a16="http://schemas.microsoft.com/office/drawing/2014/main" id="{9CC372C4-0797-3BCE-A0A1-9E0EF0DB596B}"/>
              </a:ext>
            </a:extLst>
          </p:cNvPr>
          <p:cNvSpPr>
            <a:spLocks noGrp="1"/>
          </p:cNvSpPr>
          <p:nvPr>
            <p:ph idx="1"/>
          </p:nvPr>
        </p:nvSpPr>
        <p:spPr>
          <a:xfrm>
            <a:off x="224853" y="1825624"/>
            <a:ext cx="11684832" cy="4725077"/>
          </a:xfrm>
        </p:spPr>
        <p:txBody>
          <a:bodyPr>
            <a:normAutofit fontScale="92500" lnSpcReduction="10000"/>
          </a:bodyPr>
          <a:lstStyle/>
          <a:p>
            <a:pPr marL="0" indent="0">
              <a:lnSpc>
                <a:spcPct val="100000"/>
              </a:lnSpc>
              <a:buNone/>
            </a:pPr>
            <a:r>
              <a:rPr lang="uk-UA" dirty="0"/>
              <a:t>Міждисциплінарна предметна область не може включати складники предметної області «регульованих» спеціальностей.</a:t>
            </a:r>
          </a:p>
          <a:p>
            <a:pPr marL="0" indent="0">
              <a:lnSpc>
                <a:spcPct val="100000"/>
              </a:lnSpc>
              <a:buNone/>
            </a:pPr>
            <a:r>
              <a:rPr lang="uk-UA" dirty="0"/>
              <a:t>Приклади міждисциплінарних програм:</a:t>
            </a:r>
          </a:p>
          <a:p>
            <a:pPr lvl="1">
              <a:lnSpc>
                <a:spcPct val="100000"/>
              </a:lnSpc>
              <a:buClr>
                <a:srgbClr val="002060"/>
              </a:buClr>
              <a:buFont typeface="Wingdings" panose="05000000000000000000" pitchFamily="2" charset="2"/>
              <a:buChar char="§"/>
            </a:pPr>
            <a:r>
              <a:rPr lang="uk-UA" dirty="0"/>
              <a:t>	</a:t>
            </a:r>
            <a:r>
              <a:rPr lang="uk-UA" sz="2600" dirty="0"/>
              <a:t>математичні методи та інформаційні системи в економіці;</a:t>
            </a:r>
          </a:p>
          <a:p>
            <a:pPr lvl="1">
              <a:lnSpc>
                <a:spcPct val="100000"/>
              </a:lnSpc>
              <a:buClr>
                <a:srgbClr val="002060"/>
              </a:buClr>
              <a:buFont typeface="Wingdings" panose="05000000000000000000" pitchFamily="2" charset="2"/>
              <a:buChar char="§"/>
            </a:pPr>
            <a:r>
              <a:rPr lang="uk-UA" sz="2600" dirty="0"/>
              <a:t>	енергетичний менеджмент;</a:t>
            </a:r>
          </a:p>
          <a:p>
            <a:pPr lvl="1">
              <a:lnSpc>
                <a:spcPct val="100000"/>
              </a:lnSpc>
              <a:buClr>
                <a:srgbClr val="002060"/>
              </a:buClr>
              <a:buFont typeface="Wingdings" panose="05000000000000000000" pitchFamily="2" charset="2"/>
              <a:buChar char="§"/>
            </a:pPr>
            <a:r>
              <a:rPr lang="uk-UA" sz="2600" dirty="0"/>
              <a:t>	європейські студії;</a:t>
            </a:r>
          </a:p>
          <a:p>
            <a:pPr lvl="1">
              <a:lnSpc>
                <a:spcPct val="100000"/>
              </a:lnSpc>
              <a:buClr>
                <a:srgbClr val="002060"/>
              </a:buClr>
              <a:buFont typeface="Wingdings" panose="05000000000000000000" pitchFamily="2" charset="2"/>
              <a:buChar char="§"/>
            </a:pPr>
            <a:r>
              <a:rPr lang="uk-UA" sz="2600" dirty="0"/>
              <a:t>	фізика та хімія твердого тіла</a:t>
            </a:r>
            <a:r>
              <a:rPr lang="uk-UA" dirty="0"/>
              <a:t>.</a:t>
            </a:r>
          </a:p>
          <a:p>
            <a:pPr marL="0" indent="0">
              <a:lnSpc>
                <a:spcPct val="100000"/>
              </a:lnSpc>
              <a:buNone/>
            </a:pPr>
            <a:r>
              <a:rPr lang="uk-UA" dirty="0"/>
              <a:t>При створенні міждисциплінарних освітніх програм заклад вищої освіти (наукова установа) самостійно визначають компетентності, зокрема з числа передбачених стандартами вищої освіти спеціальностей, що утворюють міждисциплінарну предметну область.</a:t>
            </a:r>
          </a:p>
        </p:txBody>
      </p:sp>
    </p:spTree>
    <p:extLst>
      <p:ext uri="{BB962C8B-B14F-4D97-AF65-F5344CB8AC3E}">
        <p14:creationId xmlns:p14="http://schemas.microsoft.com/office/powerpoint/2010/main" val="643212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03109E-AB66-01DD-43B9-C0ABA3B154A0}"/>
              </a:ext>
            </a:extLst>
          </p:cNvPr>
          <p:cNvSpPr>
            <a:spLocks noGrp="1"/>
          </p:cNvSpPr>
          <p:nvPr>
            <p:ph type="title"/>
          </p:nvPr>
        </p:nvSpPr>
        <p:spPr>
          <a:xfrm>
            <a:off x="838200" y="365126"/>
            <a:ext cx="10515600" cy="751642"/>
          </a:xfrm>
        </p:spPr>
        <p:txBody>
          <a:bodyPr/>
          <a:lstStyle/>
          <a:p>
            <a:r>
              <a:rPr lang="uk-UA" b="1" dirty="0">
                <a:solidFill>
                  <a:srgbClr val="002060"/>
                </a:solidFill>
              </a:rPr>
              <a:t>«Регульовані» спеціальності</a:t>
            </a:r>
          </a:p>
        </p:txBody>
      </p:sp>
      <p:sp>
        <p:nvSpPr>
          <p:cNvPr id="3" name="Місце для вмісту 2">
            <a:extLst>
              <a:ext uri="{FF2B5EF4-FFF2-40B4-BE49-F238E27FC236}">
                <a16:creationId xmlns:a16="http://schemas.microsoft.com/office/drawing/2014/main" id="{E82A6EEA-4BDA-CBF4-F72E-4E1818AE09ED}"/>
              </a:ext>
            </a:extLst>
          </p:cNvPr>
          <p:cNvSpPr>
            <a:spLocks noGrp="1"/>
          </p:cNvSpPr>
          <p:nvPr>
            <p:ph idx="1"/>
          </p:nvPr>
        </p:nvSpPr>
        <p:spPr>
          <a:xfrm>
            <a:off x="344774" y="1394084"/>
            <a:ext cx="11310078" cy="5156617"/>
          </a:xfrm>
        </p:spPr>
        <p:txBody>
          <a:bodyPr>
            <a:normAutofit/>
          </a:bodyPr>
          <a:lstStyle/>
          <a:p>
            <a:pPr marL="0" indent="0">
              <a:buNone/>
            </a:pPr>
            <a:r>
              <a:rPr lang="uk-UA" sz="2600" noProof="0" dirty="0"/>
              <a:t>Вичерпний перелік освітніх програм </a:t>
            </a:r>
          </a:p>
          <a:p>
            <a:pPr marL="0" indent="0">
              <a:buNone/>
            </a:pPr>
            <a:r>
              <a:rPr lang="uk-UA" sz="2600" noProof="0" dirty="0"/>
              <a:t>Програмні результати навчання за кожною освітньою програмою (можуть бути спільні і окремі вимоги). Формулювання ПРН мають бути придатними для формування на їх основі програми та завдань ЄДКІ.</a:t>
            </a:r>
          </a:p>
          <a:p>
            <a:pPr marL="0" indent="0">
              <a:buNone/>
            </a:pPr>
            <a:r>
              <a:rPr lang="uk-UA" sz="2600" noProof="0" dirty="0"/>
              <a:t>Додаткові вимоги:</a:t>
            </a:r>
          </a:p>
          <a:p>
            <a:pPr lvl="1">
              <a:buClr>
                <a:srgbClr val="002060"/>
              </a:buClr>
              <a:buSzPct val="80000"/>
              <a:buFont typeface="Wingdings" panose="05000000000000000000" pitchFamily="2" charset="2"/>
              <a:buChar char="Ø"/>
            </a:pPr>
            <a:r>
              <a:rPr lang="uk-UA" sz="2600" noProof="0" dirty="0"/>
              <a:t> передбачені директивами Європейського Союзу або міжнародними зобов’язаннями України чи відповідно до них;</a:t>
            </a:r>
          </a:p>
          <a:p>
            <a:pPr lvl="1">
              <a:buClr>
                <a:srgbClr val="002060"/>
              </a:buClr>
              <a:buSzPct val="80000"/>
              <a:buFont typeface="Wingdings" panose="05000000000000000000" pitchFamily="2" charset="2"/>
              <a:buChar char="Ø"/>
            </a:pPr>
            <a:r>
              <a:rPr lang="uk-UA" sz="2600" noProof="0" dirty="0"/>
              <a:t> до правил прийому на навчання, у тому числі щодо раніше здобутої освіти;</a:t>
            </a:r>
          </a:p>
          <a:p>
            <a:pPr lvl="1">
              <a:buClr>
                <a:srgbClr val="002060"/>
              </a:buClr>
              <a:buSzPct val="80000"/>
              <a:buFont typeface="Wingdings" panose="05000000000000000000" pitchFamily="2" charset="2"/>
              <a:buChar char="Ø"/>
            </a:pPr>
            <a:r>
              <a:rPr lang="uk-UA" sz="2600" noProof="0" dirty="0"/>
              <a:t> до структури освітньої програми;</a:t>
            </a:r>
          </a:p>
          <a:p>
            <a:pPr lvl="1">
              <a:buClr>
                <a:srgbClr val="002060"/>
              </a:buClr>
              <a:buSzPct val="80000"/>
              <a:buFont typeface="Wingdings" panose="05000000000000000000" pitchFamily="2" charset="2"/>
              <a:buChar char="Ø"/>
            </a:pPr>
            <a:r>
              <a:rPr lang="uk-UA" sz="2600" noProof="0" dirty="0"/>
              <a:t> до організації освітнього процесу;</a:t>
            </a:r>
          </a:p>
          <a:p>
            <a:pPr lvl="1">
              <a:buClr>
                <a:srgbClr val="002060"/>
              </a:buClr>
              <a:buSzPct val="80000"/>
              <a:buFont typeface="Wingdings" panose="05000000000000000000" pitchFamily="2" charset="2"/>
              <a:buChar char="Ø"/>
            </a:pPr>
            <a:r>
              <a:rPr lang="uk-UA" sz="2600" noProof="0" dirty="0"/>
              <a:t> до атестації здобувачів вищої освіти.</a:t>
            </a:r>
          </a:p>
        </p:txBody>
      </p:sp>
    </p:spTree>
    <p:extLst>
      <p:ext uri="{BB962C8B-B14F-4D97-AF65-F5344CB8AC3E}">
        <p14:creationId xmlns:p14="http://schemas.microsoft.com/office/powerpoint/2010/main" val="3906981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3B82C1-E3C1-4797-EFCB-492F754DA7A3}"/>
              </a:ext>
            </a:extLst>
          </p:cNvPr>
          <p:cNvSpPr>
            <a:spLocks noGrp="1"/>
          </p:cNvSpPr>
          <p:nvPr>
            <p:ph type="title"/>
          </p:nvPr>
        </p:nvSpPr>
        <p:spPr/>
        <p:txBody>
          <a:bodyPr>
            <a:normAutofit/>
          </a:bodyPr>
          <a:lstStyle/>
          <a:p>
            <a:r>
              <a:rPr lang="uk-UA" b="1" dirty="0">
                <a:solidFill>
                  <a:srgbClr val="002060"/>
                </a:solidFill>
              </a:rPr>
              <a:t>Вимоги до здобуття професійних кваліфікацій (за наявності)</a:t>
            </a:r>
          </a:p>
        </p:txBody>
      </p:sp>
      <p:sp>
        <p:nvSpPr>
          <p:cNvPr id="3" name="Місце для вмісту 2">
            <a:extLst>
              <a:ext uri="{FF2B5EF4-FFF2-40B4-BE49-F238E27FC236}">
                <a16:creationId xmlns:a16="http://schemas.microsoft.com/office/drawing/2014/main" id="{D3B40DEF-A892-2E68-F6CC-3EBC767EDBED}"/>
              </a:ext>
            </a:extLst>
          </p:cNvPr>
          <p:cNvSpPr>
            <a:spLocks noGrp="1"/>
          </p:cNvSpPr>
          <p:nvPr>
            <p:ph idx="1"/>
          </p:nvPr>
        </p:nvSpPr>
        <p:spPr>
          <a:xfrm>
            <a:off x="337279" y="1825625"/>
            <a:ext cx="11557416" cy="4667250"/>
          </a:xfrm>
        </p:spPr>
        <p:txBody>
          <a:bodyPr>
            <a:normAutofit fontScale="92500"/>
          </a:bodyPr>
          <a:lstStyle/>
          <a:p>
            <a:pPr marL="0" indent="0">
              <a:spcBef>
                <a:spcPts val="1800"/>
              </a:spcBef>
              <a:buNone/>
            </a:pPr>
            <a:r>
              <a:rPr lang="uk-UA" dirty="0"/>
              <a:t>Стандарти вищої освіти із спеціальностей, що передбачають доступ до професій відповідного рівня кваліфікації, для яких запроваджено додаткове регулювання, мають зазначати ключові вимоги законодавства щодо підготовки фахівців для таких професій та (за наявності) відповідних професійних стандартів.</a:t>
            </a:r>
          </a:p>
          <a:p>
            <a:pPr marL="0" indent="0">
              <a:spcBef>
                <a:spcPts val="1800"/>
              </a:spcBef>
              <a:buNone/>
            </a:pPr>
            <a:r>
              <a:rPr lang="uk-UA" dirty="0"/>
              <a:t>Зазначається інформація про наявні професійні стандарти та інші нормативно-правові чи рекомендаційні документи (національні та міжнародні), які враховані у Стандарті вищої освіти або є важливими для урахування при побудові та реалізації освітньої програми. Надання цієї інформації обов’язкове у випадку зазначення в Стандарті професійної кваліфікації, яка може бути присвоєна випускникам. При цьому також зазначають конкретні професійні кваліфікації, для присудження яких застосовуються вимоги відповідного нормативно-правового акту та/або професійного стандарту.</a:t>
            </a:r>
          </a:p>
        </p:txBody>
      </p:sp>
    </p:spTree>
    <p:extLst>
      <p:ext uri="{BB962C8B-B14F-4D97-AF65-F5344CB8AC3E}">
        <p14:creationId xmlns:p14="http://schemas.microsoft.com/office/powerpoint/2010/main" val="1843583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80E8AD-BFEE-70F5-55BE-51B3224DBF16}"/>
              </a:ext>
            </a:extLst>
          </p:cNvPr>
          <p:cNvSpPr>
            <a:spLocks noGrp="1"/>
          </p:cNvSpPr>
          <p:nvPr>
            <p:ph type="title"/>
          </p:nvPr>
        </p:nvSpPr>
        <p:spPr/>
        <p:txBody>
          <a:bodyPr/>
          <a:lstStyle/>
          <a:p>
            <a:r>
              <a:rPr lang="uk-UA" b="1" dirty="0">
                <a:solidFill>
                  <a:srgbClr val="002060"/>
                </a:solidFill>
              </a:rPr>
              <a:t>Застосування стандарту</a:t>
            </a:r>
          </a:p>
        </p:txBody>
      </p:sp>
      <p:sp>
        <p:nvSpPr>
          <p:cNvPr id="3" name="Місце для вмісту 2">
            <a:extLst>
              <a:ext uri="{FF2B5EF4-FFF2-40B4-BE49-F238E27FC236}">
                <a16:creationId xmlns:a16="http://schemas.microsoft.com/office/drawing/2014/main" id="{F42CA7FA-6504-2D3C-F157-E70C831413D8}"/>
              </a:ext>
            </a:extLst>
          </p:cNvPr>
          <p:cNvSpPr>
            <a:spLocks noGrp="1"/>
          </p:cNvSpPr>
          <p:nvPr>
            <p:ph idx="1"/>
          </p:nvPr>
        </p:nvSpPr>
        <p:spPr/>
        <p:txBody>
          <a:bodyPr>
            <a:normAutofit fontScale="92500" lnSpcReduction="10000"/>
          </a:bodyPr>
          <a:lstStyle/>
          <a:p>
            <a:pPr marL="0" indent="0">
              <a:spcBef>
                <a:spcPts val="1200"/>
              </a:spcBef>
              <a:buNone/>
            </a:pPr>
            <a:r>
              <a:rPr lang="uk-UA" dirty="0"/>
              <a:t>Стандарти вищої освіти використовуються для:</a:t>
            </a:r>
          </a:p>
          <a:p>
            <a:pPr>
              <a:spcBef>
                <a:spcPts val="1200"/>
              </a:spcBef>
              <a:buFont typeface="Wingdings" panose="05000000000000000000" pitchFamily="2" charset="2"/>
              <a:buChar char="ü"/>
            </a:pPr>
            <a:r>
              <a:rPr lang="uk-UA" dirty="0"/>
              <a:t> розроблення та вдосконалення освітніх програм;</a:t>
            </a:r>
          </a:p>
          <a:p>
            <a:pPr>
              <a:spcBef>
                <a:spcPts val="1200"/>
              </a:spcBef>
              <a:buFont typeface="Wingdings" panose="05000000000000000000" pitchFamily="2" charset="2"/>
              <a:buChar char="ü"/>
            </a:pPr>
            <a:r>
              <a:rPr lang="uk-UA" dirty="0"/>
              <a:t>визначення та оцінювання якості вищої освіти й результатів освітньої діяльності закладів освіти (наукових установ);</a:t>
            </a:r>
          </a:p>
          <a:p>
            <a:pPr>
              <a:spcBef>
                <a:spcPts val="1200"/>
              </a:spcBef>
              <a:buFont typeface="Wingdings" panose="05000000000000000000" pitchFamily="2" charset="2"/>
              <a:buChar char="ü"/>
            </a:pPr>
            <a:r>
              <a:rPr lang="uk-UA" dirty="0"/>
              <a:t> оцінювання результатів навчання під час контрольних заходів та атестації здобувачів вищої освіти;</a:t>
            </a:r>
          </a:p>
          <a:p>
            <a:pPr>
              <a:spcBef>
                <a:spcPts val="1200"/>
              </a:spcBef>
              <a:buFont typeface="Wingdings" panose="05000000000000000000" pitchFamily="2" charset="2"/>
              <a:buChar char="ü"/>
            </a:pPr>
            <a:r>
              <a:rPr lang="uk-UA" dirty="0"/>
              <a:t> визнання результатів навчання, здобутих за освітніми програмами фахової </a:t>
            </a:r>
            <a:r>
              <a:rPr lang="uk-UA" dirty="0" err="1"/>
              <a:t>передвищої</a:t>
            </a:r>
            <a:r>
              <a:rPr lang="uk-UA" dirty="0"/>
              <a:t> та вищої освіти, шляхом неформальної та/або </a:t>
            </a:r>
            <a:r>
              <a:rPr lang="uk-UA" dirty="0" err="1"/>
              <a:t>інформальної</a:t>
            </a:r>
            <a:r>
              <a:rPr lang="uk-UA" dirty="0"/>
              <a:t> освіти, під час академічної мобільності, а також осіб, які проживали на тимчасово окупованій території України;</a:t>
            </a:r>
          </a:p>
          <a:p>
            <a:pPr>
              <a:spcBef>
                <a:spcPts val="1200"/>
              </a:spcBef>
              <a:buFont typeface="Wingdings" panose="05000000000000000000" pitchFamily="2" charset="2"/>
              <a:buChar char="ü"/>
            </a:pPr>
            <a:r>
              <a:rPr lang="uk-UA" dirty="0"/>
              <a:t> визнання освітніх кваліфікацій, здобутих в інших країнах.</a:t>
            </a:r>
          </a:p>
        </p:txBody>
      </p:sp>
    </p:spTree>
    <p:extLst>
      <p:ext uri="{BB962C8B-B14F-4D97-AF65-F5344CB8AC3E}">
        <p14:creationId xmlns:p14="http://schemas.microsoft.com/office/powerpoint/2010/main" val="211778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DBA1B9-1DE0-F639-B1EC-65D138FB2493}"/>
              </a:ext>
            </a:extLst>
          </p:cNvPr>
          <p:cNvSpPr>
            <a:spLocks noGrp="1"/>
          </p:cNvSpPr>
          <p:nvPr>
            <p:ph type="title"/>
          </p:nvPr>
        </p:nvSpPr>
        <p:spPr/>
        <p:txBody>
          <a:bodyPr/>
          <a:lstStyle/>
          <a:p>
            <a:r>
              <a:rPr lang="uk-UA" b="1" dirty="0">
                <a:solidFill>
                  <a:srgbClr val="002060"/>
                </a:solidFill>
              </a:rPr>
              <a:t>Обсяг освітньої програми</a:t>
            </a:r>
          </a:p>
        </p:txBody>
      </p:sp>
      <p:sp>
        <p:nvSpPr>
          <p:cNvPr id="3" name="Місце для вмісту 2">
            <a:extLst>
              <a:ext uri="{FF2B5EF4-FFF2-40B4-BE49-F238E27FC236}">
                <a16:creationId xmlns:a16="http://schemas.microsoft.com/office/drawing/2014/main" id="{9A57094A-7EA7-859D-31F9-C49D8FA5B79D}"/>
              </a:ext>
            </a:extLst>
          </p:cNvPr>
          <p:cNvSpPr>
            <a:spLocks noGrp="1"/>
          </p:cNvSpPr>
          <p:nvPr>
            <p:ph idx="1"/>
          </p:nvPr>
        </p:nvSpPr>
        <p:spPr/>
        <p:txBody>
          <a:bodyPr>
            <a:normAutofit fontScale="92500"/>
          </a:bodyPr>
          <a:lstStyle/>
          <a:p>
            <a:pPr marL="0" indent="0">
              <a:buNone/>
            </a:pPr>
            <a:r>
              <a:rPr lang="uk-UA" noProof="0" dirty="0"/>
              <a:t>Обсяг освітньої програми першого рівня вищої освіти на основі ПЗСО, як правило, становить 240 кредитів ЄКТС. Для окремих спеціальностей, за пропозиціями відповідних державних органів він може встановлюватися на рівні 180 кредитів ЄКТС.</a:t>
            </a:r>
          </a:p>
          <a:p>
            <a:pPr marL="0" indent="0">
              <a:buNone/>
            </a:pPr>
            <a:r>
              <a:rPr lang="uk-UA" noProof="0" dirty="0"/>
              <a:t>За програмами 5 рівня НРК визнаються виключно результати попереднього навчання, що відповідають вимогам 5-6 рівнів НРК.</a:t>
            </a:r>
          </a:p>
          <a:p>
            <a:pPr marL="0" indent="0">
              <a:buNone/>
            </a:pPr>
            <a:r>
              <a:rPr lang="uk-UA" noProof="0" dirty="0"/>
              <a:t>≤ 30 кредитів ЄКТС для осіб, що здобули фахову </a:t>
            </a:r>
            <a:r>
              <a:rPr lang="uk-UA" noProof="0" dirty="0" err="1"/>
              <a:t>передвищу</a:t>
            </a:r>
            <a:r>
              <a:rPr lang="uk-UA" noProof="0" dirty="0"/>
              <a:t> освіту на основі БЗСО за ОПП обсягом менше, ніж 240 кредитів ЄКТС.</a:t>
            </a:r>
          </a:p>
          <a:p>
            <a:pPr marL="0" indent="0">
              <a:buNone/>
            </a:pPr>
            <a:r>
              <a:rPr lang="uk-UA" noProof="0" dirty="0"/>
              <a:t>≤ 120 кредитів ЄКТС для осіб, що здобули ступінь молодшого бакалавра</a:t>
            </a:r>
          </a:p>
          <a:p>
            <a:pPr marL="0" indent="0">
              <a:buNone/>
            </a:pPr>
            <a:r>
              <a:rPr lang="uk-UA" noProof="0" dirty="0"/>
              <a:t>≤ 60 кредитів ЄКТС в інших випадках</a:t>
            </a:r>
          </a:p>
          <a:p>
            <a:pPr marL="0" indent="0">
              <a:buNone/>
            </a:pPr>
            <a:endParaRPr lang="uk-UA" noProof="0" dirty="0"/>
          </a:p>
          <a:p>
            <a:endParaRPr lang="uk-UA" noProof="0" dirty="0"/>
          </a:p>
        </p:txBody>
      </p:sp>
    </p:spTree>
    <p:extLst>
      <p:ext uri="{BB962C8B-B14F-4D97-AF65-F5344CB8AC3E}">
        <p14:creationId xmlns:p14="http://schemas.microsoft.com/office/powerpoint/2010/main" val="225650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4DC9E4-FD2E-4CDE-41C1-46455BDB1497}"/>
              </a:ext>
            </a:extLst>
          </p:cNvPr>
          <p:cNvSpPr>
            <a:spLocks noGrp="1"/>
          </p:cNvSpPr>
          <p:nvPr>
            <p:ph type="title"/>
          </p:nvPr>
        </p:nvSpPr>
        <p:spPr>
          <a:xfrm>
            <a:off x="838200" y="365125"/>
            <a:ext cx="10515600" cy="1156377"/>
          </a:xfrm>
        </p:spPr>
        <p:txBody>
          <a:bodyPr/>
          <a:lstStyle/>
          <a:p>
            <a:pPr>
              <a:lnSpc>
                <a:spcPct val="80000"/>
              </a:lnSpc>
            </a:pPr>
            <a:r>
              <a:rPr lang="uk-UA" b="1" dirty="0">
                <a:solidFill>
                  <a:srgbClr val="002060"/>
                </a:solidFill>
              </a:rPr>
              <a:t>Обсяг освітньої програми</a:t>
            </a:r>
          </a:p>
        </p:txBody>
      </p:sp>
      <p:sp>
        <p:nvSpPr>
          <p:cNvPr id="3" name="Місце для вмісту 2">
            <a:extLst>
              <a:ext uri="{FF2B5EF4-FFF2-40B4-BE49-F238E27FC236}">
                <a16:creationId xmlns:a16="http://schemas.microsoft.com/office/drawing/2014/main" id="{4E813C31-9B5E-194D-8690-A9588C0AF38A}"/>
              </a:ext>
            </a:extLst>
          </p:cNvPr>
          <p:cNvSpPr>
            <a:spLocks noGrp="1"/>
          </p:cNvSpPr>
          <p:nvPr>
            <p:ph idx="1"/>
          </p:nvPr>
        </p:nvSpPr>
        <p:spPr>
          <a:xfrm>
            <a:off x="427220" y="1521502"/>
            <a:ext cx="11100216" cy="4971373"/>
          </a:xfrm>
        </p:spPr>
        <p:txBody>
          <a:bodyPr>
            <a:normAutofit/>
          </a:bodyPr>
          <a:lstStyle/>
          <a:p>
            <a:pPr marL="0" indent="0">
              <a:spcBef>
                <a:spcPts val="1200"/>
              </a:spcBef>
              <a:buNone/>
            </a:pPr>
            <a:r>
              <a:rPr lang="uk-UA" noProof="0" dirty="0"/>
              <a:t>Обсяг ОНП другого рівня вищої освіти на основі ступеня бакалавра  становить 120 кредитів ЄКТС, обсяг ОПП – як правило, 90 кредитів ЄКТС. Для окремих спеціальностей, за пропозиціями відповідних державних органів він може встановлюватися на рівні 120 кредитів ЄКТС.</a:t>
            </a:r>
          </a:p>
          <a:p>
            <a:pPr marL="0" indent="0">
              <a:spcBef>
                <a:spcPts val="1200"/>
              </a:spcBef>
              <a:buNone/>
            </a:pPr>
            <a:r>
              <a:rPr lang="uk-UA" noProof="0" dirty="0"/>
              <a:t>Обсяг ОП на основі ПЗСО становить 300-360 кредитів ЄКТС</a:t>
            </a:r>
          </a:p>
          <a:p>
            <a:pPr marL="0" indent="0">
              <a:spcBef>
                <a:spcPts val="1200"/>
              </a:spcBef>
              <a:buNone/>
            </a:pPr>
            <a:r>
              <a:rPr lang="uk-UA" noProof="0" dirty="0"/>
              <a:t>Не менше 30 % ОНП має бути відведено на дослідницьку (наукову) компоненту (опанування методології досліджень у відповідній галузі, виконання досліджень, аналіз їх результатів, підготовку дослідницької кваліфікаційної роботи, проходження дослідницької практики, стажування у наукових установах тощо).</a:t>
            </a:r>
          </a:p>
        </p:txBody>
      </p:sp>
    </p:spTree>
    <p:extLst>
      <p:ext uri="{BB962C8B-B14F-4D97-AF65-F5344CB8AC3E}">
        <p14:creationId xmlns:p14="http://schemas.microsoft.com/office/powerpoint/2010/main" val="747391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0B40CA-5308-F355-F32F-A9643AC65913}"/>
              </a:ext>
            </a:extLst>
          </p:cNvPr>
          <p:cNvSpPr>
            <a:spLocks noGrp="1"/>
          </p:cNvSpPr>
          <p:nvPr>
            <p:ph type="title"/>
          </p:nvPr>
        </p:nvSpPr>
        <p:spPr/>
        <p:txBody>
          <a:bodyPr/>
          <a:lstStyle/>
          <a:p>
            <a:r>
              <a:rPr lang="uk-UA" b="1" dirty="0">
                <a:solidFill>
                  <a:srgbClr val="002060"/>
                </a:solidFill>
              </a:rPr>
              <a:t>Обсяг освітньої програми</a:t>
            </a:r>
          </a:p>
        </p:txBody>
      </p:sp>
      <p:sp>
        <p:nvSpPr>
          <p:cNvPr id="3" name="Місце для вмісту 2">
            <a:extLst>
              <a:ext uri="{FF2B5EF4-FFF2-40B4-BE49-F238E27FC236}">
                <a16:creationId xmlns:a16="http://schemas.microsoft.com/office/drawing/2014/main" id="{5DCD53E4-E7F6-43F9-1E56-A9F31BE52030}"/>
              </a:ext>
            </a:extLst>
          </p:cNvPr>
          <p:cNvSpPr>
            <a:spLocks noGrp="1"/>
          </p:cNvSpPr>
          <p:nvPr>
            <p:ph idx="1"/>
          </p:nvPr>
        </p:nvSpPr>
        <p:spPr>
          <a:xfrm>
            <a:off x="419725" y="1825625"/>
            <a:ext cx="11325067" cy="4351338"/>
          </a:xfrm>
        </p:spPr>
        <p:txBody>
          <a:bodyPr>
            <a:normAutofit/>
          </a:bodyPr>
          <a:lstStyle/>
          <a:p>
            <a:pPr marL="0" indent="0">
              <a:spcBef>
                <a:spcPts val="1200"/>
              </a:spcBef>
              <a:buNone/>
            </a:pPr>
            <a:r>
              <a:rPr lang="uk-UA" dirty="0"/>
              <a:t>Нормативний строк підготовки доктора філософії в аспірантурі становить чотири роки. Освітньо-наукова програма складається з освітньої та наукової складових.</a:t>
            </a:r>
          </a:p>
          <a:p>
            <a:pPr marL="0" indent="0">
              <a:spcBef>
                <a:spcPts val="1200"/>
              </a:spcBef>
              <a:buNone/>
            </a:pPr>
            <a:r>
              <a:rPr lang="uk-UA" dirty="0"/>
              <a:t>Нормативний строк підготовки доктора мистецтва у творчій аспірантурі становить три роки. Для осіб, які успішно виконали </a:t>
            </a:r>
            <a:r>
              <a:rPr lang="uk-UA" dirty="0" err="1"/>
              <a:t>освітньо</a:t>
            </a:r>
            <a:r>
              <a:rPr lang="uk-UA" dirty="0"/>
              <a:t>-творчу програму </a:t>
            </a:r>
            <a:r>
              <a:rPr lang="uk-UA" dirty="0" err="1"/>
              <a:t>асистентури</a:t>
            </a:r>
            <a:r>
              <a:rPr lang="uk-UA" dirty="0"/>
              <a:t>-стажування, строк підготовки доктора мистецтва з відповідної спеціальності у творчій аспірантурі становить 2 роки.</a:t>
            </a:r>
          </a:p>
          <a:p>
            <a:pPr marL="0" indent="0">
              <a:spcBef>
                <a:spcPts val="1200"/>
              </a:spcBef>
              <a:buNone/>
            </a:pPr>
            <a:r>
              <a:rPr lang="uk-UA" dirty="0"/>
              <a:t>Обсяг освітньої складової </a:t>
            </a:r>
            <a:r>
              <a:rPr lang="uk-UA" dirty="0" err="1"/>
              <a:t>освітньо</a:t>
            </a:r>
            <a:r>
              <a:rPr lang="uk-UA" dirty="0"/>
              <a:t>-наукової/</a:t>
            </a:r>
            <a:r>
              <a:rPr lang="uk-UA" dirty="0" err="1"/>
              <a:t>освітньо</a:t>
            </a:r>
            <a:r>
              <a:rPr lang="uk-UA" dirty="0"/>
              <a:t>-творчої програми встановлюється (однозначно) Стандартом вищої освіти в межах від 30 до 60 кредитів ЄКТС.</a:t>
            </a:r>
          </a:p>
        </p:txBody>
      </p:sp>
    </p:spTree>
    <p:extLst>
      <p:ext uri="{BB962C8B-B14F-4D97-AF65-F5344CB8AC3E}">
        <p14:creationId xmlns:p14="http://schemas.microsoft.com/office/powerpoint/2010/main" val="38915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E03541-0A3B-A933-90B0-4478FA6113A8}"/>
              </a:ext>
            </a:extLst>
          </p:cNvPr>
          <p:cNvSpPr>
            <a:spLocks noGrp="1"/>
          </p:cNvSpPr>
          <p:nvPr>
            <p:ph type="title"/>
          </p:nvPr>
        </p:nvSpPr>
        <p:spPr/>
        <p:txBody>
          <a:bodyPr/>
          <a:lstStyle/>
          <a:p>
            <a:r>
              <a:rPr lang="uk-UA" b="1" dirty="0">
                <a:solidFill>
                  <a:srgbClr val="002060"/>
                </a:solidFill>
              </a:rPr>
              <a:t>Мінімальний обсяг практичної підготовки для освітньо-професійних програм</a:t>
            </a:r>
          </a:p>
        </p:txBody>
      </p:sp>
      <p:sp>
        <p:nvSpPr>
          <p:cNvPr id="3" name="Місце для вмісту 2">
            <a:extLst>
              <a:ext uri="{FF2B5EF4-FFF2-40B4-BE49-F238E27FC236}">
                <a16:creationId xmlns:a16="http://schemas.microsoft.com/office/drawing/2014/main" id="{85CBF462-1FBD-8D72-4896-B02F5758C300}"/>
              </a:ext>
            </a:extLst>
          </p:cNvPr>
          <p:cNvSpPr>
            <a:spLocks noGrp="1"/>
          </p:cNvSpPr>
          <p:nvPr>
            <p:ph idx="1"/>
          </p:nvPr>
        </p:nvSpPr>
        <p:spPr>
          <a:xfrm>
            <a:off x="332282" y="1968031"/>
            <a:ext cx="11527436" cy="4351338"/>
          </a:xfrm>
        </p:spPr>
        <p:txBody>
          <a:bodyPr>
            <a:normAutofit fontScale="92500" lnSpcReduction="20000"/>
          </a:bodyPr>
          <a:lstStyle/>
          <a:p>
            <a:pPr marL="0" indent="0">
              <a:buNone/>
            </a:pPr>
            <a:r>
              <a:rPr lang="uk-UA" noProof="0" dirty="0"/>
              <a:t>Стандарт встановлює:</a:t>
            </a:r>
          </a:p>
          <a:p>
            <a:pPr>
              <a:buClr>
                <a:srgbClr val="002060"/>
              </a:buClr>
              <a:buFont typeface="Wingdings" panose="05000000000000000000" pitchFamily="2" charset="2"/>
              <a:buChar char="ü"/>
            </a:pPr>
            <a:r>
              <a:rPr lang="uk-UA" dirty="0"/>
              <a:t>	</a:t>
            </a:r>
            <a:r>
              <a:rPr lang="uk-UA" noProof="0" dirty="0"/>
              <a:t>мінімальний обсяг кредитів ЄКТС, призначених для практичної підготовки за ОПП, яка здійснюється шляхом проходження студентами практики на підприємствах, в установах та організаціях згідно з укладеними закладами освіти договорами або у структурних підрозділах закладів вищої освіти, що забезпечують практичну підготовку.</a:t>
            </a:r>
          </a:p>
          <a:p>
            <a:pPr>
              <a:buClr>
                <a:srgbClr val="002060"/>
              </a:buClr>
              <a:buFont typeface="Wingdings" panose="05000000000000000000" pitchFamily="2" charset="2"/>
              <a:buChar char="ü"/>
            </a:pPr>
            <a:r>
              <a:rPr lang="uk-UA" noProof="0" dirty="0"/>
              <a:t>	мінімальний обсяг кредитів ЄКТС, призначених для проходження студентами практики на підприємствах, в установах та організаціях згідно з укладеними закладами освіти договорами.</a:t>
            </a:r>
          </a:p>
          <a:p>
            <a:pPr marL="0" indent="0">
              <a:buNone/>
            </a:pPr>
            <a:endParaRPr lang="uk-UA" noProof="0" dirty="0"/>
          </a:p>
          <a:p>
            <a:pPr marL="0" indent="0">
              <a:buNone/>
            </a:pPr>
            <a:r>
              <a:rPr lang="uk-UA" noProof="0" dirty="0"/>
              <a:t>Для </a:t>
            </a:r>
            <a:r>
              <a:rPr lang="uk-UA" noProof="0" dirty="0" err="1"/>
              <a:t>освітньо</a:t>
            </a:r>
            <a:r>
              <a:rPr lang="uk-UA" noProof="0" dirty="0"/>
              <a:t>-наукових програм стандарти можуть не визначати мінімальний обсяг практичної підготовки.</a:t>
            </a:r>
          </a:p>
        </p:txBody>
      </p:sp>
    </p:spTree>
    <p:extLst>
      <p:ext uri="{BB962C8B-B14F-4D97-AF65-F5344CB8AC3E}">
        <p14:creationId xmlns:p14="http://schemas.microsoft.com/office/powerpoint/2010/main" val="216178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647275-277E-ED49-00D5-54F12F1DB6CD}"/>
              </a:ext>
            </a:extLst>
          </p:cNvPr>
          <p:cNvSpPr>
            <a:spLocks noGrp="1"/>
          </p:cNvSpPr>
          <p:nvPr>
            <p:ph type="title"/>
          </p:nvPr>
        </p:nvSpPr>
        <p:spPr>
          <a:xfrm>
            <a:off x="838200" y="210929"/>
            <a:ext cx="10515600" cy="1033256"/>
          </a:xfrm>
        </p:spPr>
        <p:txBody>
          <a:bodyPr/>
          <a:lstStyle/>
          <a:p>
            <a:r>
              <a:rPr lang="uk-UA" b="1" dirty="0">
                <a:solidFill>
                  <a:srgbClr val="002060"/>
                </a:solidFill>
              </a:rPr>
              <a:t>Опис предметної області</a:t>
            </a:r>
          </a:p>
        </p:txBody>
      </p:sp>
      <p:sp>
        <p:nvSpPr>
          <p:cNvPr id="3" name="Місце для вмісту 2">
            <a:extLst>
              <a:ext uri="{FF2B5EF4-FFF2-40B4-BE49-F238E27FC236}">
                <a16:creationId xmlns:a16="http://schemas.microsoft.com/office/drawing/2014/main" id="{FADFAC90-927A-29B0-700B-36C8DB7DB309}"/>
              </a:ext>
            </a:extLst>
          </p:cNvPr>
          <p:cNvSpPr>
            <a:spLocks noGrp="1"/>
          </p:cNvSpPr>
          <p:nvPr>
            <p:ph idx="1"/>
          </p:nvPr>
        </p:nvSpPr>
        <p:spPr>
          <a:xfrm>
            <a:off x="440961" y="1424066"/>
            <a:ext cx="11310078" cy="5044190"/>
          </a:xfrm>
        </p:spPr>
        <p:txBody>
          <a:bodyPr>
            <a:noAutofit/>
          </a:bodyPr>
          <a:lstStyle/>
          <a:p>
            <a:pPr marL="0" indent="0">
              <a:buNone/>
            </a:pPr>
            <a:r>
              <a:rPr lang="uk-UA" sz="2600" dirty="0"/>
              <a:t>Формулювання складників опису предметної області спеціальності мають бути релевантними для всіх освітніх програм, що можуть створюватися в межах спеціальності. Зокрема, вони мають допускати можливість формулювання опису складників предметної області в освітній програмі відповідно до спеціалізації чи предметної спеціальності. Наприклад: </a:t>
            </a:r>
          </a:p>
          <a:p>
            <a:pPr lvl="1">
              <a:buClr>
                <a:srgbClr val="002060"/>
              </a:buClr>
              <a:buSzPct val="80000"/>
              <a:buFont typeface="Wingdings" panose="05000000000000000000" pitchFamily="2" charset="2"/>
              <a:buChar char="Ø"/>
              <a:tabLst>
                <a:tab pos="449263" algn="l"/>
              </a:tabLst>
            </a:pPr>
            <a:r>
              <a:rPr lang="uk-UA" sz="2200" dirty="0"/>
              <a:t>	</a:t>
            </a:r>
            <a:r>
              <a:rPr lang="uk-UA" sz="2600" dirty="0"/>
              <a:t>«технології машинобудування (за спеціалізацією)», </a:t>
            </a:r>
          </a:p>
          <a:p>
            <a:pPr lvl="1">
              <a:buClr>
                <a:srgbClr val="002060"/>
              </a:buClr>
              <a:buSzPct val="80000"/>
              <a:buFont typeface="Wingdings" panose="05000000000000000000" pitchFamily="2" charset="2"/>
              <a:buChar char="Ø"/>
              <a:tabLst>
                <a:tab pos="449263" algn="l"/>
              </a:tabLst>
            </a:pPr>
            <a:r>
              <a:rPr lang="uk-UA" sz="2600" dirty="0"/>
              <a:t>	«методи досліджень у фізиці та/або астрономії»,</a:t>
            </a:r>
          </a:p>
          <a:p>
            <a:pPr lvl="1">
              <a:buClr>
                <a:srgbClr val="002060"/>
              </a:buClr>
              <a:buSzPct val="80000"/>
              <a:buFont typeface="Wingdings" panose="05000000000000000000" pitchFamily="2" charset="2"/>
              <a:buChar char="Ø"/>
              <a:tabLst>
                <a:tab pos="449263" algn="l"/>
              </a:tabLst>
            </a:pPr>
            <a:r>
              <a:rPr lang="uk-UA" sz="2600" dirty="0"/>
              <a:t>	«спеціалізоване програмне забезпечення».</a:t>
            </a:r>
          </a:p>
          <a:p>
            <a:pPr marL="0" indent="0">
              <a:buNone/>
            </a:pPr>
            <a:endParaRPr lang="uk-UA" sz="2600" dirty="0"/>
          </a:p>
          <a:p>
            <a:pPr marL="0" indent="0">
              <a:buNone/>
            </a:pPr>
            <a:r>
              <a:rPr lang="uk-UA" sz="2600" dirty="0"/>
              <a:t>Стандарт може визначати вимоги до формулювань складників опису предметної області, що є обов'язковими для всіх освітніх програм в межах спеціальності.</a:t>
            </a:r>
          </a:p>
        </p:txBody>
      </p:sp>
    </p:spTree>
    <p:extLst>
      <p:ext uri="{BB962C8B-B14F-4D97-AF65-F5344CB8AC3E}">
        <p14:creationId xmlns:p14="http://schemas.microsoft.com/office/powerpoint/2010/main" val="639278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4348C5-2E89-7A8A-9812-A2B7480EF3D1}"/>
              </a:ext>
            </a:extLst>
          </p:cNvPr>
          <p:cNvSpPr>
            <a:spLocks noGrp="1"/>
          </p:cNvSpPr>
          <p:nvPr>
            <p:ph type="title"/>
          </p:nvPr>
        </p:nvSpPr>
        <p:spPr/>
        <p:txBody>
          <a:bodyPr/>
          <a:lstStyle/>
          <a:p>
            <a:r>
              <a:rPr lang="uk-UA" b="1" dirty="0">
                <a:solidFill>
                  <a:srgbClr val="002060"/>
                </a:solidFill>
              </a:rPr>
              <a:t>Об’єкт (об’єкти) вивчення та/або діяльності</a:t>
            </a:r>
          </a:p>
        </p:txBody>
      </p:sp>
      <p:sp>
        <p:nvSpPr>
          <p:cNvPr id="3" name="Місце для вмісту 2">
            <a:extLst>
              <a:ext uri="{FF2B5EF4-FFF2-40B4-BE49-F238E27FC236}">
                <a16:creationId xmlns:a16="http://schemas.microsoft.com/office/drawing/2014/main" id="{5C72EFCB-95A4-2898-3A54-EB813E277926}"/>
              </a:ext>
            </a:extLst>
          </p:cNvPr>
          <p:cNvSpPr>
            <a:spLocks noGrp="1"/>
          </p:cNvSpPr>
          <p:nvPr>
            <p:ph idx="1"/>
          </p:nvPr>
        </p:nvSpPr>
        <p:spPr/>
        <p:txBody>
          <a:bodyPr/>
          <a:lstStyle/>
          <a:p>
            <a:pPr marL="0" indent="0">
              <a:buNone/>
            </a:pPr>
            <a:r>
              <a:rPr lang="uk-UA" noProof="0"/>
              <a:t>Перелік узагальнених назв процесів, явищ, проблем тощо, які вивчаються, досліджуються та/або є основними об’єктами очікуваної професійної діяльності випускників. </a:t>
            </a:r>
            <a:r>
              <a:rPr lang="uk-UA" noProof="0" dirty="0"/>
              <a:t>Наприклад:</a:t>
            </a:r>
          </a:p>
          <a:p>
            <a:pPr marL="0" indent="0">
              <a:buNone/>
            </a:pPr>
            <a:r>
              <a:rPr lang="uk-UA" noProof="0" dirty="0"/>
              <a:t>	«технології металургійного виробництва»,</a:t>
            </a:r>
          </a:p>
          <a:p>
            <a:pPr marL="0" indent="0">
              <a:buNone/>
            </a:pPr>
            <a:r>
              <a:rPr lang="uk-UA" noProof="0" dirty="0"/>
              <a:t>	«управління організаціями та їх підрозділами»,</a:t>
            </a:r>
          </a:p>
          <a:p>
            <a:pPr marL="0" indent="0">
              <a:buNone/>
            </a:pPr>
            <a:r>
              <a:rPr lang="uk-UA" noProof="0" dirty="0"/>
              <a:t>	«прийняття рішень у сфері економіки»</a:t>
            </a:r>
          </a:p>
          <a:p>
            <a:pPr marL="0" indent="0">
              <a:buNone/>
            </a:pPr>
            <a:r>
              <a:rPr lang="uk-UA" noProof="0" dirty="0"/>
              <a:t>До цього пункту не включаються об’єкти, що відображені в інших пунктах опису предметної області – технології, інструменти тощо.</a:t>
            </a:r>
          </a:p>
        </p:txBody>
      </p:sp>
    </p:spTree>
    <p:extLst>
      <p:ext uri="{BB962C8B-B14F-4D97-AF65-F5344CB8AC3E}">
        <p14:creationId xmlns:p14="http://schemas.microsoft.com/office/powerpoint/2010/main" val="239672012"/>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2080</Words>
  <Application>Microsoft Office PowerPoint</Application>
  <PresentationFormat>Широкий екран</PresentationFormat>
  <Paragraphs>149</Paragraphs>
  <Slides>24</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24</vt:i4>
      </vt:variant>
    </vt:vector>
  </HeadingPairs>
  <TitlesOfParts>
    <vt:vector size="29" baseType="lpstr">
      <vt:lpstr>Arial</vt:lpstr>
      <vt:lpstr>Calibri</vt:lpstr>
      <vt:lpstr>Calibri Light</vt:lpstr>
      <vt:lpstr>Wingdings</vt:lpstr>
      <vt:lpstr>Тема Office</vt:lpstr>
      <vt:lpstr>Розроблення стандартів вищої освіти нового покоління</vt:lpstr>
      <vt:lpstr>Що таке стандарт вищої освіти?</vt:lpstr>
      <vt:lpstr>Застосування стандарту</vt:lpstr>
      <vt:lpstr>Обсяг освітньої програми</vt:lpstr>
      <vt:lpstr>Обсяг освітньої програми</vt:lpstr>
      <vt:lpstr>Обсяг освітньої програми</vt:lpstr>
      <vt:lpstr>Мінімальний обсяг практичної підготовки для освітньо-професійних програм</vt:lpstr>
      <vt:lpstr>Опис предметної області</vt:lpstr>
      <vt:lpstr>Об’єкт (об’єкти) вивчення та/або діяльності</vt:lpstr>
      <vt:lpstr>Цілі навчання</vt:lpstr>
      <vt:lpstr>Теоретичний зміст предметної області:</vt:lpstr>
      <vt:lpstr>Теоретичний зміст предметної області (виключення)</vt:lpstr>
      <vt:lpstr>Методи, методики та технології</vt:lpstr>
      <vt:lpstr>Інструменти та обладнання</vt:lpstr>
      <vt:lpstr>Вимоги до освіти осіб, які можуть розпочати навчання за цією програмою</vt:lpstr>
      <vt:lpstr>Перелік обов’язкових компетентностей випускника</vt:lpstr>
      <vt:lpstr>Загальні компетентності</vt:lpstr>
      <vt:lpstr>Загальні компетентності</vt:lpstr>
      <vt:lpstr>Спеціальні компетентності</vt:lpstr>
      <vt:lpstr>Спеціальні компетентності</vt:lpstr>
      <vt:lpstr>Форма (форми) атестації здобувачів вищої освіти</vt:lpstr>
      <vt:lpstr>Додаткові вимоги та обмеження (за наявності) для міждисциплінарних освітніх програм</vt:lpstr>
      <vt:lpstr>«Регульовані» спеціальності</vt:lpstr>
      <vt:lpstr>Вимоги до здобуття професійних кваліфікацій (за наявності)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Volodymyr Bakhrushyn</dc:creator>
  <cp:lastModifiedBy>Volodymyr Bakhrushyn</cp:lastModifiedBy>
  <cp:revision>10</cp:revision>
  <dcterms:created xsi:type="dcterms:W3CDTF">2025-04-15T16:29:21Z</dcterms:created>
  <dcterms:modified xsi:type="dcterms:W3CDTF">2025-04-16T06:41:19Z</dcterms:modified>
</cp:coreProperties>
</file>