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15"/>
  </p:handoutMasterIdLst>
  <p:sldIdLst>
    <p:sldId id="256" r:id="rId2"/>
    <p:sldId id="267" r:id="rId3"/>
    <p:sldId id="269" r:id="rId4"/>
    <p:sldId id="257" r:id="rId5"/>
    <p:sldId id="260" r:id="rId6"/>
    <p:sldId id="268" r:id="rId7"/>
    <p:sldId id="270" r:id="rId8"/>
    <p:sldId id="261" r:id="rId9"/>
    <p:sldId id="264" r:id="rId10"/>
    <p:sldId id="262" r:id="rId11"/>
    <p:sldId id="266" r:id="rId12"/>
    <p:sldId id="263" r:id="rId13"/>
    <p:sldId id="265" r:id="rId14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4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1" d="100"/>
          <a:sy n="91" d="100"/>
        </p:scale>
        <p:origin x="-2754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8"/>
          <p:cNvSpPr>
            <a:spLocks noChangeArrowheads="1"/>
          </p:cNvSpPr>
          <p:nvPr/>
        </p:nvSpPr>
        <p:spPr bwMode="auto">
          <a:xfrm>
            <a:off x="-36513" y="4005263"/>
            <a:ext cx="6227763" cy="1152525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60363" y="3789363"/>
            <a:ext cx="6227762" cy="1109662"/>
          </a:xfrm>
        </p:spPr>
        <p:txBody>
          <a:bodyPr/>
          <a:lstStyle>
            <a:lvl1pPr>
              <a:defRPr sz="3200" b="0"/>
            </a:lvl1pPr>
          </a:lstStyle>
          <a:p>
            <a:r>
              <a:rPr lang="ru-RU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60363" y="4532313"/>
            <a:ext cx="6227762" cy="696912"/>
          </a:xfrm>
        </p:spPr>
        <p:txBody>
          <a:bodyPr/>
          <a:lstStyle>
            <a:lvl1pPr marL="0" indent="0">
              <a:buFontTx/>
              <a:buNone/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ru-RU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921500" y="1916113"/>
            <a:ext cx="1909763" cy="4608512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187450" y="1916113"/>
            <a:ext cx="5581650" cy="4608512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187450" y="2636838"/>
            <a:ext cx="3744913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84763" y="2636838"/>
            <a:ext cx="3746500" cy="38877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22488" y="1916113"/>
            <a:ext cx="6553200" cy="649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title style</a:t>
            </a: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5516563"/>
            <a:ext cx="9144000" cy="1341437"/>
          </a:xfrm>
          <a:prstGeom prst="rect">
            <a:avLst/>
          </a:prstGeom>
          <a:gradFill rotWithShape="1">
            <a:gsLst>
              <a:gs pos="0">
                <a:srgbClr val="765E2F">
                  <a:alpha val="0"/>
                </a:srgbClr>
              </a:gs>
              <a:gs pos="100000">
                <a:schemeClr val="folHlink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uk-UA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7450" y="2636838"/>
            <a:ext cx="7643813" cy="3887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 b="1">
          <a:solidFill>
            <a:schemeClr val="tx2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2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2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68313" y="4005263"/>
            <a:ext cx="5327650" cy="760412"/>
          </a:xfrm>
        </p:spPr>
        <p:txBody>
          <a:bodyPr/>
          <a:lstStyle/>
          <a:p>
            <a:r>
              <a:rPr lang="uk-UA" sz="3600" b="1" dirty="0">
                <a:solidFill>
                  <a:schemeClr val="bg1"/>
                </a:solidFill>
                <a:latin typeface="Tahoma" charset="0"/>
              </a:rPr>
              <a:t>ФІЗИКА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515938" y="4557713"/>
            <a:ext cx="3629025" cy="503237"/>
          </a:xfrm>
        </p:spPr>
        <p:txBody>
          <a:bodyPr/>
          <a:lstStyle/>
          <a:p>
            <a:r>
              <a:rPr lang="uk-UA" dirty="0"/>
              <a:t>2 -й семестр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786314" y="3500438"/>
            <a:ext cx="271464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Бібліотека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http://gen.phys.univ.kiev.ua/biblioteka/pidruchniki-ta-posibniki/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  <p:pic>
        <p:nvPicPr>
          <p:cNvPr id="9" name="Рисунок 8" descr="qr-codeBibli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357562"/>
            <a:ext cx="3071810" cy="30718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202740" y="2859880"/>
            <a:ext cx="5655540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>
                <a:latin typeface="Tahoma" charset="0"/>
              </a:rPr>
              <a:t>Лише для </a:t>
            </a:r>
            <a:r>
              <a:rPr lang="ru-RU" altLang="ko-KR" sz="3200" dirty="0" err="1">
                <a:latin typeface="Tahoma" charset="0"/>
              </a:rPr>
              <a:t>ознайомлення</a:t>
            </a:r>
            <a:r>
              <a:rPr lang="ru-RU" altLang="ko-KR" sz="3200" dirty="0">
                <a:latin typeface="Tahoma" charset="0"/>
              </a:rPr>
              <a:t>!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3851920" y="407707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https://drive.google.com/drive/folders/135PlBcM_yiK53XMCAGkcZqFFxaMdqisP?usp=sharing</a:t>
            </a:r>
            <a:endParaRPr lang="ru-RU" sz="2800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4D70F9DA-F5A5-48DA-92F8-B4C22A9B633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77072"/>
            <a:ext cx="2495559" cy="249555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F08483-561D-4F15-90C4-36F6DBA14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5" y="2364841"/>
            <a:ext cx="1449891" cy="1639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73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928934"/>
            <a:ext cx="3571900" cy="649288"/>
          </a:xfrm>
        </p:spPr>
        <p:txBody>
          <a:bodyPr/>
          <a:lstStyle/>
          <a:p>
            <a:pPr>
              <a:lnSpc>
                <a:spcPct val="80000"/>
              </a:lnSpc>
              <a:spcAft>
                <a:spcPts val="1800"/>
              </a:spcAft>
              <a:buFont typeface="Arial" pitchFamily="34" charset="0"/>
              <a:buChar char="•"/>
            </a:pPr>
            <a:r>
              <a:rPr lang="ru-RU" altLang="ko-KR" sz="3200" dirty="0">
                <a:latin typeface="Tahoma" charset="0"/>
              </a:rPr>
              <a:t>записи </a:t>
            </a:r>
            <a:r>
              <a:rPr lang="ru-RU" altLang="ko-KR" sz="3200" dirty="0" err="1">
                <a:latin typeface="Tahoma" charset="0"/>
              </a:rPr>
              <a:t>лекцій</a:t>
            </a:r>
            <a:endParaRPr lang="ru-RU" altLang="ko-KR" sz="3200" dirty="0">
              <a:latin typeface="Tahoma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3857620" y="4429132"/>
            <a:ext cx="48577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https://www.youtube.com/playlist?list=PLcI6FxPn77NVkxBX_-R_mOegtDGqwlgi0</a:t>
            </a:r>
            <a:endParaRPr lang="ru-RU" sz="2800" dirty="0"/>
          </a:p>
        </p:txBody>
      </p:sp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4500562" y="3571876"/>
            <a:ext cx="3786214" cy="64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0"/>
              </a:spcBef>
              <a:spcAft>
                <a:spcPts val="180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окремі</a:t>
            </a:r>
            <a:r>
              <a:rPr kumimoji="0" lang="ru-RU" altLang="ko-KR" sz="3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 </a:t>
            </a:r>
            <a:r>
              <a:rPr kumimoji="0" lang="ru-RU" altLang="ko-KR" sz="3200" b="1" i="0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ahoma" charset="0"/>
                <a:ea typeface="+mj-ea"/>
                <a:cs typeface="+mj-cs"/>
              </a:rPr>
              <a:t>питання</a:t>
            </a:r>
            <a:endParaRPr kumimoji="0" lang="ru-RU" altLang="ko-KR" sz="32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ahoma" charset="0"/>
              <a:ea typeface="+mj-ea"/>
              <a:cs typeface="+mj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36B9E43-9A63-4BCE-AF8C-1C5AB47F61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3140968"/>
            <a:ext cx="3240360" cy="324036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643182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Розподіл балів</a:t>
            </a:r>
          </a:p>
        </p:txBody>
      </p:sp>
      <p:graphicFrame>
        <p:nvGraphicFramePr>
          <p:cNvPr id="2" name="Таблица 2">
            <a:extLst>
              <a:ext uri="{FF2B5EF4-FFF2-40B4-BE49-F238E27FC236}">
                <a16:creationId xmlns:a16="http://schemas.microsoft.com/office/drawing/2014/main" id="{7AD7DA19-5108-477E-BE2A-1D8F2DC2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059329"/>
              </p:ext>
            </p:extLst>
          </p:nvPr>
        </p:nvGraphicFramePr>
        <p:xfrm>
          <a:off x="1524000" y="4149080"/>
          <a:ext cx="6096000" cy="173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768">
                  <a:extLst>
                    <a:ext uri="{9D8B030D-6E8A-4147-A177-3AD203B41FA5}">
                      <a16:colId xmlns:a16="http://schemas.microsoft.com/office/drawing/2014/main" val="336856366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4730190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511852876"/>
                    </a:ext>
                  </a:extLst>
                </a:gridCol>
                <a:gridCol w="1396752">
                  <a:extLst>
                    <a:ext uri="{9D8B030D-6E8A-4147-A177-3AD203B41FA5}">
                      <a16:colId xmlns:a16="http://schemas.microsoft.com/office/drawing/2014/main" val="3856267976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554813155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Практичні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Лабораторні роботи</a:t>
                      </a:r>
                      <a:endParaRPr lang="ru-UA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Іспит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70469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ЗМ1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ЗМ2</a:t>
                      </a:r>
                      <a:endParaRPr lang="ru-UA" sz="2400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ru-U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3614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15</a:t>
                      </a:r>
                      <a:endParaRPr lang="ru-UA" sz="2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z="2400" dirty="0"/>
                        <a:t>40</a:t>
                      </a:r>
                      <a:endParaRPr lang="ru-UA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06005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лектор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1600" y="3439017"/>
            <a:ext cx="7820050" cy="173099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Оліх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Олег Ярославович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olegolikh@knu.ua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﻿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Zoom</a:t>
            </a: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: 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426 951 6219</a:t>
            </a:r>
            <a:r>
              <a:rPr lang="en-US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од 1</a:t>
            </a:r>
          </a:p>
          <a:p>
            <a:pPr marL="0" indent="0">
              <a:lnSpc>
                <a:spcPct val="80000"/>
              </a:lnSpc>
              <a:buNone/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52216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7">
            <a:extLst>
              <a:ext uri="{FF2B5EF4-FFF2-40B4-BE49-F238E27FC236}">
                <a16:creationId xmlns:a16="http://schemas.microsoft.com/office/drawing/2014/main" id="{B3D6D3C0-3836-D061-7A65-E572C59E3E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60648"/>
            <a:ext cx="158432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5">
            <a:extLst>
              <a:ext uri="{FF2B5EF4-FFF2-40B4-BE49-F238E27FC236}">
                <a16:creationId xmlns:a16="http://schemas.microsoft.com/office/drawing/2014/main" id="{AEB91A0F-F805-0D30-CC62-AC01CF094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3356992"/>
            <a:ext cx="8785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MT"/>
              </a:rPr>
              <a:t>https://knu-ua.zoom.us/j/4269516219?pwd=ak1XbmprdFBUQnRZOWszWU91VHdyUT09</a:t>
            </a:r>
            <a:endParaRPr lang="uk-UA" altLang="uk-UA" sz="1800" dirty="0">
              <a:latin typeface="Arial" panose="020B0604020202020204" pitchFamily="34" charset="0"/>
              <a:ea typeface="Times New Roman" panose="02020603050405020304" pitchFamily="18" charset="0"/>
              <a:cs typeface="ArialMT"/>
            </a:endParaRP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45FE8F8-D91F-89EE-8F2D-F9C6A43B7A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542" y="4581128"/>
            <a:ext cx="4324350" cy="9080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bIns="0" anchor="ctr">
            <a:spAutoFit/>
          </a:bodyPr>
          <a:lstStyle/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50000"/>
                  </a:schemeClr>
                </a:solidFill>
                <a:latin typeface="Arial Unicode MS"/>
                <a:ea typeface="Times New Roman" panose="02020603050405020304" pitchFamily="18" charset="0"/>
                <a:cs typeface="Calibri Light" panose="020F0302020204030204" pitchFamily="34" charset="0"/>
              </a:rPr>
              <a:t>Meeting ID: 426 951 6219</a:t>
            </a:r>
          </a:p>
          <a:p>
            <a:pPr>
              <a:defRPr/>
            </a:pPr>
            <a:r>
              <a:rPr lang="en-US" altLang="uk-UA" sz="2800" dirty="0">
                <a:solidFill>
                  <a:schemeClr val="bg1">
                    <a:lumMod val="25000"/>
                  </a:schemeClr>
                </a:solidFill>
                <a:ea typeface="Times New Roman" panose="02020603050405020304" pitchFamily="18" charset="0"/>
                <a:cs typeface="ArialMT"/>
              </a:rPr>
              <a:t>Passcode: 1</a:t>
            </a:r>
            <a:r>
              <a:rPr lang="uk-UA" altLang="uk-UA" sz="2800" dirty="0">
                <a:solidFill>
                  <a:schemeClr val="bg1">
                    <a:lumMod val="25000"/>
                  </a:schemeClr>
                </a:solidFill>
              </a:rPr>
              <a:t>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E96C0AE-2A8C-FFE6-D5AC-F256AD934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3906750"/>
            <a:ext cx="2664296" cy="2664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712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427538" y="1771650"/>
            <a:ext cx="4073552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Основні розділи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00101" y="2778127"/>
            <a:ext cx="7820050" cy="343695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Магнетизм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Оптика  </a:t>
            </a: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endParaRPr lang="en-US" altLang="ko-KR" sz="3600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Елементи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квантової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механіки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атомної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ядерної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фізики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endParaRPr lang="uk-UA" sz="3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5286380" y="1785926"/>
            <a:ext cx="2859106" cy="64928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Види занять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76375" y="2492375"/>
            <a:ext cx="7343775" cy="403225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uk-UA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Лекції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теоретичні відомості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Практичні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indent="379413">
              <a:lnSpc>
                <a:spcPct val="80000"/>
              </a:lnSpc>
              <a:spcAft>
                <a:spcPts val="1200"/>
              </a:spcAft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розв</a:t>
            </a:r>
            <a:r>
              <a:rPr lang="en-US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’</a:t>
            </a:r>
            <a:r>
              <a:rPr lang="uk-UA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язок</a:t>
            </a:r>
            <a:r>
              <a:rPr lang="uk-UA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задач, контрольні</a:t>
            </a:r>
            <a:endParaRPr lang="en-US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  <a:p>
            <a:pPr>
              <a:lnSpc>
                <a:spcPct val="80000"/>
              </a:lnSpc>
            </a:pP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Лабораторні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3600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роботи</a:t>
            </a:r>
            <a:r>
              <a:rPr lang="ru-RU" altLang="ko-KR" sz="3600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</a:p>
          <a:p>
            <a:pPr marL="722313" indent="0">
              <a:lnSpc>
                <a:spcPct val="80000"/>
              </a:lnSpc>
              <a:buNone/>
            </a:pP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більш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близьке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знайомство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фізичними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явищами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та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приладами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розрахунки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на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основі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результатів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вимірювань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,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здача</a:t>
            </a:r>
            <a:r>
              <a:rPr lang="ru-RU" altLang="ko-KR" sz="2400" i="1" dirty="0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 </a:t>
            </a:r>
            <a:r>
              <a:rPr lang="ru-RU" altLang="ko-KR" sz="2400" i="1" dirty="0" err="1">
                <a:solidFill>
                  <a:schemeClr val="tx1"/>
                </a:solidFill>
                <a:latin typeface="Verdana" pitchFamily="34" charset="0"/>
                <a:ea typeface="굴림" charset="-127"/>
              </a:rPr>
              <a:t>робіт</a:t>
            </a:r>
            <a:endParaRPr lang="uk-UA" altLang="ko-KR" sz="2400" i="1" dirty="0">
              <a:solidFill>
                <a:schemeClr val="tx1"/>
              </a:solidFill>
              <a:latin typeface="Verdana" pitchFamily="34" charset="0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557" y="177281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Розклад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E49A336-8D18-4C01-EF27-130D776C14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60900"/>
            <a:ext cx="9144000" cy="419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155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132856"/>
            <a:ext cx="2160240" cy="649288"/>
          </a:xfr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6200000" scaled="1"/>
            <a:tileRect/>
          </a:gradFill>
        </p:spPr>
        <p:txBody>
          <a:bodyPr/>
          <a:lstStyle/>
          <a:p>
            <a:r>
              <a:rPr lang="uk-UA" sz="3200" dirty="0">
                <a:latin typeface="Tahoma" charset="0"/>
              </a:rPr>
              <a:t>Графік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2C7F42C-5CAF-398B-320A-0FDD5F5DEC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232" y="3789040"/>
            <a:ext cx="9144000" cy="280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139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57620" y="3500438"/>
            <a:ext cx="4500594" cy="6492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ru-RU" altLang="ko-KR" sz="3200" dirty="0" err="1">
                <a:latin typeface="Tahoma" charset="0"/>
              </a:rPr>
              <a:t>Лабораторні</a:t>
            </a:r>
            <a:r>
              <a:rPr lang="ru-RU" altLang="ko-KR" sz="3200" dirty="0">
                <a:latin typeface="Tahoma" charset="0"/>
              </a:rPr>
              <a:t> </a:t>
            </a:r>
            <a:r>
              <a:rPr lang="ru-RU" altLang="ko-KR" sz="3200" dirty="0" err="1">
                <a:latin typeface="Tahoma" charset="0"/>
              </a:rPr>
              <a:t>роботи</a:t>
            </a:r>
            <a:r>
              <a:rPr lang="ru-RU" altLang="ko-KR" sz="3200" dirty="0">
                <a:latin typeface="Tahoma" charset="0"/>
              </a:rPr>
              <a:t> </a:t>
            </a:r>
          </a:p>
        </p:txBody>
      </p:sp>
      <p:pic>
        <p:nvPicPr>
          <p:cNvPr id="5" name="Рисунок 4" descr="qr-codeLab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72" y="3429000"/>
            <a:ext cx="2928934" cy="2928934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3857620" y="4429132"/>
            <a:ext cx="485775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http://gen.phys.univ.kiev.ua/biblioteka/videoteka/laboratorni-roboti-dlya-studentiv-prirodnichih-fakultetiv/</a:t>
            </a:r>
            <a:endParaRPr lang="ru-RU" sz="2800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4429124" y="2571744"/>
            <a:ext cx="33337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/>
              <a:t>gen.phys.univ.kiev.ua</a:t>
            </a:r>
            <a:endParaRPr lang="ru-RU" sz="2400" b="1" dirty="0"/>
          </a:p>
        </p:txBody>
      </p:sp>
      <p:pic>
        <p:nvPicPr>
          <p:cNvPr id="8" name="Рисунок 7" descr="logo.g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20" y="2285992"/>
            <a:ext cx="365760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00562" y="2071678"/>
            <a:ext cx="4286280" cy="785818"/>
          </a:xfrm>
        </p:spPr>
        <p:txBody>
          <a:bodyPr/>
          <a:lstStyle/>
          <a:p>
            <a:r>
              <a:rPr lang="uk-UA" sz="3200" dirty="0">
                <a:latin typeface="Tahoma" charset="0"/>
              </a:rPr>
              <a:t>Рекомендована література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4C44B52-0C6B-4122-8E25-29A3E41D06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2464587"/>
            <a:ext cx="3024336" cy="427749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3">
      <a:dk1>
        <a:srgbClr val="5F5F5F"/>
      </a:dk1>
      <a:lt1>
        <a:srgbClr val="FFFFFF"/>
      </a:lt1>
      <a:dk2>
        <a:srgbClr val="006600"/>
      </a:dk2>
      <a:lt2>
        <a:srgbClr val="FFCC99"/>
      </a:lt2>
      <a:accent1>
        <a:srgbClr val="00CC00"/>
      </a:accent1>
      <a:accent2>
        <a:srgbClr val="CC9900"/>
      </a:accent2>
      <a:accent3>
        <a:srgbClr val="FFFFFF"/>
      </a:accent3>
      <a:accent4>
        <a:srgbClr val="505050"/>
      </a:accent4>
      <a:accent5>
        <a:srgbClr val="AAE2AA"/>
      </a:accent5>
      <a:accent6>
        <a:srgbClr val="B98A00"/>
      </a:accent6>
      <a:hlink>
        <a:srgbClr val="FFCC00"/>
      </a:hlink>
      <a:folHlink>
        <a:srgbClr val="DDDDDD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CC33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E2AD"/>
        </a:accent5>
        <a:accent6>
          <a:srgbClr val="B98A00"/>
        </a:accent6>
        <a:hlink>
          <a:srgbClr val="FF9900"/>
        </a:hlink>
        <a:folHlink>
          <a:srgbClr val="DFF5E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2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339966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DCAB8"/>
        </a:accent5>
        <a:accent6>
          <a:srgbClr val="B98A00"/>
        </a:accent6>
        <a:hlink>
          <a:srgbClr val="FF9900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3">
        <a:dk1>
          <a:srgbClr val="5F5F5F"/>
        </a:dk1>
        <a:lt1>
          <a:srgbClr val="FFFFFF"/>
        </a:lt1>
        <a:dk2>
          <a:srgbClr val="006600"/>
        </a:dk2>
        <a:lt2>
          <a:srgbClr val="FFCC99"/>
        </a:lt2>
        <a:accent1>
          <a:srgbClr val="00CC00"/>
        </a:accent1>
        <a:accent2>
          <a:srgbClr val="CC9900"/>
        </a:accent2>
        <a:accent3>
          <a:srgbClr val="FFFFFF"/>
        </a:accent3>
        <a:accent4>
          <a:srgbClr val="505050"/>
        </a:accent4>
        <a:accent5>
          <a:srgbClr val="AAE2AA"/>
        </a:accent5>
        <a:accent6>
          <a:srgbClr val="B98A00"/>
        </a:accent6>
        <a:hlink>
          <a:srgbClr val="FFCC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496</TotalTime>
  <Words>211</Words>
  <Application>Microsoft Office PowerPoint</Application>
  <PresentationFormat>Экран (4:3)</PresentationFormat>
  <Paragraphs>52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Arial Unicode MS</vt:lpstr>
      <vt:lpstr>Tahoma</vt:lpstr>
      <vt:lpstr>Times New Roman</vt:lpstr>
      <vt:lpstr>Verdana</vt:lpstr>
      <vt:lpstr>template</vt:lpstr>
      <vt:lpstr>ФІЗИКА</vt:lpstr>
      <vt:lpstr>лектор</vt:lpstr>
      <vt:lpstr>Презентация PowerPoint</vt:lpstr>
      <vt:lpstr>Основні розділи</vt:lpstr>
      <vt:lpstr>Види занять</vt:lpstr>
      <vt:lpstr>Розклад</vt:lpstr>
      <vt:lpstr>Графік</vt:lpstr>
      <vt:lpstr>Лабораторні роботи </vt:lpstr>
      <vt:lpstr>Рекомендована література</vt:lpstr>
      <vt:lpstr>Бібліотека</vt:lpstr>
      <vt:lpstr>Лише для ознайомлення!</vt:lpstr>
      <vt:lpstr>записи лекцій</vt:lpstr>
      <vt:lpstr>Розподіл балів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Name of presentation</dc:title>
  <dc:creator>-</dc:creator>
  <cp:lastModifiedBy>oleg</cp:lastModifiedBy>
  <cp:revision>21</cp:revision>
  <dcterms:created xsi:type="dcterms:W3CDTF">2005-09-09T13:55:20Z</dcterms:created>
  <dcterms:modified xsi:type="dcterms:W3CDTF">2023-01-14T11:40:27Z</dcterms:modified>
</cp:coreProperties>
</file>